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46"/>
  </p:notesMasterIdLst>
  <p:handoutMasterIdLst>
    <p:handoutMasterId r:id="rId47"/>
  </p:handoutMasterIdLst>
  <p:sldIdLst>
    <p:sldId id="333" r:id="rId5"/>
    <p:sldId id="256" r:id="rId6"/>
    <p:sldId id="414" r:id="rId7"/>
    <p:sldId id="395" r:id="rId8"/>
    <p:sldId id="400" r:id="rId9"/>
    <p:sldId id="459" r:id="rId10"/>
    <p:sldId id="458" r:id="rId11"/>
    <p:sldId id="455" r:id="rId12"/>
    <p:sldId id="427" r:id="rId13"/>
    <p:sldId id="447" r:id="rId14"/>
    <p:sldId id="407" r:id="rId15"/>
    <p:sldId id="435" r:id="rId16"/>
    <p:sldId id="452" r:id="rId17"/>
    <p:sldId id="436" r:id="rId18"/>
    <p:sldId id="441" r:id="rId19"/>
    <p:sldId id="442" r:id="rId20"/>
    <p:sldId id="443" r:id="rId21"/>
    <p:sldId id="444" r:id="rId22"/>
    <p:sldId id="445" r:id="rId23"/>
    <p:sldId id="415" r:id="rId24"/>
    <p:sldId id="434" r:id="rId25"/>
    <p:sldId id="428" r:id="rId26"/>
    <p:sldId id="268" r:id="rId27"/>
    <p:sldId id="373" r:id="rId28"/>
    <p:sldId id="387" r:id="rId29"/>
    <p:sldId id="460" r:id="rId30"/>
    <p:sldId id="461" r:id="rId31"/>
    <p:sldId id="462" r:id="rId32"/>
    <p:sldId id="375" r:id="rId33"/>
    <p:sldId id="463" r:id="rId34"/>
    <p:sldId id="464" r:id="rId35"/>
    <p:sldId id="437" r:id="rId36"/>
    <p:sldId id="411" r:id="rId37"/>
    <p:sldId id="456" r:id="rId38"/>
    <p:sldId id="457" r:id="rId39"/>
    <p:sldId id="454" r:id="rId40"/>
    <p:sldId id="417" r:id="rId41"/>
    <p:sldId id="418" r:id="rId42"/>
    <p:sldId id="397" r:id="rId43"/>
    <p:sldId id="420" r:id="rId44"/>
    <p:sldId id="450" r:id="rId4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y Eline" initials="A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3E6FF"/>
    <a:srgbClr val="008FD6"/>
    <a:srgbClr val="006699"/>
    <a:srgbClr val="E7EAF1"/>
    <a:srgbClr val="FFE7D9"/>
    <a:srgbClr val="336699"/>
    <a:srgbClr val="8FC7FF"/>
    <a:srgbClr val="007FFE"/>
    <a:srgbClr val="0066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1575" autoAdjust="0"/>
  </p:normalViewPr>
  <p:slideViewPr>
    <p:cSldViewPr>
      <p:cViewPr varScale="1">
        <p:scale>
          <a:sx n="111" d="100"/>
          <a:sy n="111" d="100"/>
        </p:scale>
        <p:origin x="510" y="102"/>
      </p:cViewPr>
      <p:guideLst>
        <p:guide orient="horz" pos="2160"/>
        <p:guide pos="3840"/>
      </p:guideLst>
    </p:cSldViewPr>
  </p:slideViewPr>
  <p:outlineViewPr>
    <p:cViewPr>
      <p:scale>
        <a:sx n="33" d="100"/>
        <a:sy n="33" d="100"/>
      </p:scale>
      <p:origin x="0" y="23770"/>
    </p:cViewPr>
  </p:outlineViewPr>
  <p:notesTextViewPr>
    <p:cViewPr>
      <p:scale>
        <a:sx n="150" d="100"/>
        <a:sy n="150" d="100"/>
      </p:scale>
      <p:origin x="0" y="0"/>
    </p:cViewPr>
  </p:notesTextViewPr>
  <p:sorterViewPr>
    <p:cViewPr>
      <p:scale>
        <a:sx n="66" d="100"/>
        <a:sy n="66" d="100"/>
      </p:scale>
      <p:origin x="0" y="-3252"/>
    </p:cViewPr>
  </p:sorterViewPr>
  <p:notesViewPr>
    <p:cSldViewPr>
      <p:cViewPr varScale="1">
        <p:scale>
          <a:sx n="83" d="100"/>
          <a:sy n="83" d="100"/>
        </p:scale>
        <p:origin x="3810"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426" cy="464981"/>
          </a:xfrm>
          <a:prstGeom prst="rect">
            <a:avLst/>
          </a:prstGeom>
        </p:spPr>
        <p:txBody>
          <a:bodyPr vert="horz" lIns="91527" tIns="45763" rIns="91527" bIns="45763" rtlCol="0"/>
          <a:lstStyle>
            <a:lvl1pPr algn="l">
              <a:defRPr sz="1200"/>
            </a:lvl1pPr>
          </a:lstStyle>
          <a:p>
            <a:endParaRPr lang="en-US" dirty="0"/>
          </a:p>
        </p:txBody>
      </p:sp>
      <p:sp>
        <p:nvSpPr>
          <p:cNvPr id="3" name="Date Placeholder 2"/>
          <p:cNvSpPr>
            <a:spLocks noGrp="1"/>
          </p:cNvSpPr>
          <p:nvPr>
            <p:ph type="dt" sz="quarter" idx="1"/>
          </p:nvPr>
        </p:nvSpPr>
        <p:spPr>
          <a:xfrm>
            <a:off x="3970379" y="2"/>
            <a:ext cx="3038426" cy="464981"/>
          </a:xfrm>
          <a:prstGeom prst="rect">
            <a:avLst/>
          </a:prstGeom>
        </p:spPr>
        <p:txBody>
          <a:bodyPr vert="horz" lIns="91527" tIns="45763" rIns="91527" bIns="45763" rtlCol="0"/>
          <a:lstStyle>
            <a:lvl1pPr algn="r">
              <a:defRPr sz="1200"/>
            </a:lvl1pPr>
          </a:lstStyle>
          <a:p>
            <a:fld id="{4336B77B-D4CB-4648-8A75-E15E3BBD8603}" type="datetimeFigureOut">
              <a:rPr lang="en-US" smtClean="0"/>
              <a:t>11/30/2020</a:t>
            </a:fld>
            <a:endParaRPr lang="en-US" dirty="0"/>
          </a:p>
        </p:txBody>
      </p:sp>
      <p:sp>
        <p:nvSpPr>
          <p:cNvPr id="4" name="Footer Placeholder 3"/>
          <p:cNvSpPr>
            <a:spLocks noGrp="1"/>
          </p:cNvSpPr>
          <p:nvPr>
            <p:ph type="ftr" sz="quarter" idx="2"/>
          </p:nvPr>
        </p:nvSpPr>
        <p:spPr>
          <a:xfrm>
            <a:off x="0" y="8829822"/>
            <a:ext cx="3038426" cy="464981"/>
          </a:xfrm>
          <a:prstGeom prst="rect">
            <a:avLst/>
          </a:prstGeom>
        </p:spPr>
        <p:txBody>
          <a:bodyPr vert="horz" lIns="91527" tIns="45763" rIns="91527" bIns="4576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79" y="8829822"/>
            <a:ext cx="3038426" cy="464981"/>
          </a:xfrm>
          <a:prstGeom prst="rect">
            <a:avLst/>
          </a:prstGeom>
        </p:spPr>
        <p:txBody>
          <a:bodyPr vert="horz" lIns="91527" tIns="45763" rIns="91527" bIns="45763" rtlCol="0" anchor="b"/>
          <a:lstStyle>
            <a:lvl1pPr algn="r">
              <a:defRPr sz="1200"/>
            </a:lvl1pPr>
          </a:lstStyle>
          <a:p>
            <a:fld id="{587824CC-72F3-44E6-8FB4-C929D35D85A6}" type="slidenum">
              <a:rPr lang="en-US" smtClean="0"/>
              <a:t>‹#›</a:t>
            </a:fld>
            <a:endParaRPr lang="en-US" dirty="0"/>
          </a:p>
        </p:txBody>
      </p:sp>
    </p:spTree>
    <p:extLst>
      <p:ext uri="{BB962C8B-B14F-4D97-AF65-F5344CB8AC3E}">
        <p14:creationId xmlns:p14="http://schemas.microsoft.com/office/powerpoint/2010/main" val="2195998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7628" cy="464820"/>
          </a:xfrm>
          <a:prstGeom prst="rect">
            <a:avLst/>
          </a:prstGeom>
        </p:spPr>
        <p:txBody>
          <a:bodyPr vert="horz" lIns="91190" tIns="45594" rIns="91190" bIns="45594" rtlCol="0"/>
          <a:lstStyle>
            <a:lvl1pPr algn="l">
              <a:defRPr sz="1200"/>
            </a:lvl1pPr>
          </a:lstStyle>
          <a:p>
            <a:endParaRPr lang="en-US" dirty="0"/>
          </a:p>
        </p:txBody>
      </p:sp>
      <p:sp>
        <p:nvSpPr>
          <p:cNvPr id="3" name="Date Placeholder 2"/>
          <p:cNvSpPr>
            <a:spLocks noGrp="1"/>
          </p:cNvSpPr>
          <p:nvPr>
            <p:ph type="dt" idx="1"/>
          </p:nvPr>
        </p:nvSpPr>
        <p:spPr>
          <a:xfrm>
            <a:off x="3971188" y="1"/>
            <a:ext cx="3037628" cy="464820"/>
          </a:xfrm>
          <a:prstGeom prst="rect">
            <a:avLst/>
          </a:prstGeom>
        </p:spPr>
        <p:txBody>
          <a:bodyPr vert="horz" lIns="91190" tIns="45594" rIns="91190" bIns="45594" rtlCol="0"/>
          <a:lstStyle>
            <a:lvl1pPr algn="r">
              <a:defRPr sz="1200"/>
            </a:lvl1pPr>
          </a:lstStyle>
          <a:p>
            <a:fld id="{55FF2CF9-0A75-498C-A5E0-C890560FC428}" type="datetimeFigureOut">
              <a:rPr lang="en-US" smtClean="0"/>
              <a:pPr/>
              <a:t>11/30/2020</a:t>
            </a:fld>
            <a:endParaRPr lang="en-US" dirty="0"/>
          </a:p>
        </p:txBody>
      </p:sp>
      <p:sp>
        <p:nvSpPr>
          <p:cNvPr id="4" name="Slide Image Placeholder 3"/>
          <p:cNvSpPr>
            <a:spLocks noGrp="1" noRot="1" noChangeAspect="1"/>
          </p:cNvSpPr>
          <p:nvPr>
            <p:ph type="sldImg" idx="2"/>
          </p:nvPr>
        </p:nvSpPr>
        <p:spPr>
          <a:xfrm>
            <a:off x="406400" y="695325"/>
            <a:ext cx="6197600" cy="3486150"/>
          </a:xfrm>
          <a:prstGeom prst="rect">
            <a:avLst/>
          </a:prstGeom>
          <a:noFill/>
          <a:ln w="12700">
            <a:solidFill>
              <a:prstClr val="black"/>
            </a:solidFill>
          </a:ln>
        </p:spPr>
        <p:txBody>
          <a:bodyPr vert="horz" lIns="91190" tIns="45594" rIns="91190" bIns="45594" rtlCol="0" anchor="ctr"/>
          <a:lstStyle/>
          <a:p>
            <a:endParaRPr lang="en-US" dirty="0"/>
          </a:p>
        </p:txBody>
      </p:sp>
      <p:sp>
        <p:nvSpPr>
          <p:cNvPr id="5" name="Notes Placeholder 4"/>
          <p:cNvSpPr>
            <a:spLocks noGrp="1"/>
          </p:cNvSpPr>
          <p:nvPr>
            <p:ph type="body" sz="quarter" idx="3"/>
          </p:nvPr>
        </p:nvSpPr>
        <p:spPr>
          <a:xfrm>
            <a:off x="701362" y="4415792"/>
            <a:ext cx="5607684" cy="4183380"/>
          </a:xfrm>
          <a:prstGeom prst="rect">
            <a:avLst/>
          </a:prstGeom>
        </p:spPr>
        <p:txBody>
          <a:bodyPr vert="horz" lIns="91190" tIns="45594" rIns="91190" bIns="4559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91"/>
            <a:ext cx="3037628" cy="464820"/>
          </a:xfrm>
          <a:prstGeom prst="rect">
            <a:avLst/>
          </a:prstGeom>
        </p:spPr>
        <p:txBody>
          <a:bodyPr vert="horz" lIns="91190" tIns="45594" rIns="91190" bIns="455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8" y="8829991"/>
            <a:ext cx="3037628" cy="464820"/>
          </a:xfrm>
          <a:prstGeom prst="rect">
            <a:avLst/>
          </a:prstGeom>
        </p:spPr>
        <p:txBody>
          <a:bodyPr vert="horz" lIns="91190" tIns="45594" rIns="91190" bIns="45594" rtlCol="0" anchor="b"/>
          <a:lstStyle>
            <a:lvl1pPr algn="r">
              <a:defRPr sz="1200"/>
            </a:lvl1pPr>
          </a:lstStyle>
          <a:p>
            <a:fld id="{4B0FDA08-891D-4D24-9337-D12A075AC062}" type="slidenum">
              <a:rPr lang="en-US" smtClean="0"/>
              <a:pPr/>
              <a:t>‹#›</a:t>
            </a:fld>
            <a:endParaRPr lang="en-US" dirty="0"/>
          </a:p>
        </p:txBody>
      </p:sp>
    </p:spTree>
    <p:extLst>
      <p:ext uri="{BB962C8B-B14F-4D97-AF65-F5344CB8AC3E}">
        <p14:creationId xmlns:p14="http://schemas.microsoft.com/office/powerpoint/2010/main" val="387947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5325"/>
            <a:ext cx="6197600" cy="3486150"/>
          </a:xfrm>
        </p:spPr>
      </p:sp>
      <p:sp>
        <p:nvSpPr>
          <p:cNvPr id="3" name="Notes Placeholder 2"/>
          <p:cNvSpPr>
            <a:spLocks noGrp="1"/>
          </p:cNvSpPr>
          <p:nvPr>
            <p:ph type="body" idx="1"/>
          </p:nvPr>
        </p:nvSpPr>
        <p:spPr/>
        <p:txBody>
          <a:bodyPr/>
          <a:lstStyle/>
          <a:p>
            <a:r>
              <a:rPr lang="en-US" dirty="0"/>
              <a:t>Welcome and intro</a:t>
            </a:r>
          </a:p>
        </p:txBody>
      </p:sp>
      <p:sp>
        <p:nvSpPr>
          <p:cNvPr id="4" name="Slide Number Placeholder 3"/>
          <p:cNvSpPr>
            <a:spLocks noGrp="1"/>
          </p:cNvSpPr>
          <p:nvPr>
            <p:ph type="sldNum" sz="quarter" idx="10"/>
          </p:nvPr>
        </p:nvSpPr>
        <p:spPr/>
        <p:txBody>
          <a:bodyPr/>
          <a:lstStyle/>
          <a:p>
            <a:fld id="{4B0FDA08-891D-4D24-9337-D12A075AC06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94431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10</a:t>
            </a:fld>
            <a:endParaRPr lang="en-US" dirty="0"/>
          </a:p>
        </p:txBody>
      </p:sp>
    </p:spTree>
    <p:extLst>
      <p:ext uri="{BB962C8B-B14F-4D97-AF65-F5344CB8AC3E}">
        <p14:creationId xmlns:p14="http://schemas.microsoft.com/office/powerpoint/2010/main" val="1486210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5277AB9-53B8-41E4-9631-9BC03744ABD9}"/>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C1DE1D4F-EA7B-4FEF-A4E0-59A3F755BC6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buFont typeface="Calibri" panose="020F0502020204030204" pitchFamily="34" charset="0"/>
              <a:buNone/>
            </a:pPr>
            <a:endParaRPr lang="en-US" altLang="en-US" dirty="0">
              <a:cs typeface="Arial" panose="020B0604020202020204" pitchFamily="34" charset="0"/>
            </a:endParaRPr>
          </a:p>
        </p:txBody>
      </p:sp>
      <p:sp>
        <p:nvSpPr>
          <p:cNvPr id="25604" name="Slide Number Placeholder 3">
            <a:extLst>
              <a:ext uri="{FF2B5EF4-FFF2-40B4-BE49-F238E27FC236}">
                <a16:creationId xmlns:a16="http://schemas.microsoft.com/office/drawing/2014/main" id="{C6415F7C-6CA5-4BB8-B7DD-F8704E61438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5E07DF5-38B8-4250-8BC1-24B4A568A14E}" type="slidenum">
              <a:rPr lang="en-US" altLang="en-US" smtClean="0"/>
              <a:pPr>
                <a:spcBef>
                  <a:spcPct val="0"/>
                </a:spcBef>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1208E09-FF1D-426C-9922-70735457445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D25EC9D-6458-43E8-AE1D-4265BFACD526}"/>
              </a:ext>
            </a:extLst>
          </p:cNvPr>
          <p:cNvSpPr>
            <a:spLocks noGrp="1"/>
          </p:cNvSpPr>
          <p:nvPr>
            <p:ph type="body" idx="1"/>
          </p:nvPr>
        </p:nvSpPr>
        <p:spPr/>
        <p:txBody>
          <a:bodyPr/>
          <a:lstStyle/>
          <a:p>
            <a:pPr>
              <a:buFont typeface="+mj-lt"/>
              <a:buNone/>
              <a:defRPr/>
            </a:pPr>
            <a:r>
              <a:rPr lang="en-US" dirty="0"/>
              <a:t>   </a:t>
            </a:r>
          </a:p>
          <a:p>
            <a:pPr marL="228759" indent="-228759">
              <a:buFont typeface="+mj-lt"/>
              <a:buAutoNum type="arabicPeriod"/>
              <a:defRPr/>
            </a:pPr>
            <a:endParaRPr lang="en-US" dirty="0"/>
          </a:p>
        </p:txBody>
      </p:sp>
      <p:sp>
        <p:nvSpPr>
          <p:cNvPr id="30724" name="Slide Number Placeholder 3">
            <a:extLst>
              <a:ext uri="{FF2B5EF4-FFF2-40B4-BE49-F238E27FC236}">
                <a16:creationId xmlns:a16="http://schemas.microsoft.com/office/drawing/2014/main" id="{D7C5B2D0-1903-4EA0-8B91-B7D27344E30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FBDFCEC-791A-40AF-87E3-3062BDA0ACA5}" type="slidenum">
              <a:rPr lang="en-US" altLang="en-US" smtClean="0"/>
              <a:pPr>
                <a:spcBef>
                  <a:spcPct val="0"/>
                </a:spcBef>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13</a:t>
            </a:fld>
            <a:endParaRPr lang="en-US" dirty="0"/>
          </a:p>
        </p:txBody>
      </p:sp>
    </p:spTree>
    <p:extLst>
      <p:ext uri="{BB962C8B-B14F-4D97-AF65-F5344CB8AC3E}">
        <p14:creationId xmlns:p14="http://schemas.microsoft.com/office/powerpoint/2010/main" val="35151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14</a:t>
            </a:fld>
            <a:endParaRPr lang="en-US" dirty="0"/>
          </a:p>
        </p:txBody>
      </p:sp>
    </p:spTree>
    <p:extLst>
      <p:ext uri="{BB962C8B-B14F-4D97-AF65-F5344CB8AC3E}">
        <p14:creationId xmlns:p14="http://schemas.microsoft.com/office/powerpoint/2010/main" val="8762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15</a:t>
            </a:fld>
            <a:endParaRPr lang="en-US" dirty="0"/>
          </a:p>
        </p:txBody>
      </p:sp>
    </p:spTree>
    <p:extLst>
      <p:ext uri="{BB962C8B-B14F-4D97-AF65-F5344CB8AC3E}">
        <p14:creationId xmlns:p14="http://schemas.microsoft.com/office/powerpoint/2010/main" val="14264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16</a:t>
            </a:fld>
            <a:endParaRPr lang="en-US" dirty="0"/>
          </a:p>
        </p:txBody>
      </p:sp>
    </p:spTree>
    <p:extLst>
      <p:ext uri="{BB962C8B-B14F-4D97-AF65-F5344CB8AC3E}">
        <p14:creationId xmlns:p14="http://schemas.microsoft.com/office/powerpoint/2010/main" val="1504678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17</a:t>
            </a:fld>
            <a:endParaRPr lang="en-US" dirty="0"/>
          </a:p>
        </p:txBody>
      </p:sp>
    </p:spTree>
    <p:extLst>
      <p:ext uri="{BB962C8B-B14F-4D97-AF65-F5344CB8AC3E}">
        <p14:creationId xmlns:p14="http://schemas.microsoft.com/office/powerpoint/2010/main" val="140818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18</a:t>
            </a:fld>
            <a:endParaRPr lang="en-US" dirty="0"/>
          </a:p>
        </p:txBody>
      </p:sp>
    </p:spTree>
    <p:extLst>
      <p:ext uri="{BB962C8B-B14F-4D97-AF65-F5344CB8AC3E}">
        <p14:creationId xmlns:p14="http://schemas.microsoft.com/office/powerpoint/2010/main" val="4109295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19</a:t>
            </a:fld>
            <a:endParaRPr lang="en-US" dirty="0"/>
          </a:p>
        </p:txBody>
      </p:sp>
    </p:spTree>
    <p:extLst>
      <p:ext uri="{BB962C8B-B14F-4D97-AF65-F5344CB8AC3E}">
        <p14:creationId xmlns:p14="http://schemas.microsoft.com/office/powerpoint/2010/main" val="397866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5444C99-2C35-4F6E-A687-E27F5C1A0D4D}"/>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4C387E0F-E9A2-423A-9538-3D370B3087E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20</a:t>
            </a:fld>
            <a:endParaRPr lang="en-US" dirty="0"/>
          </a:p>
        </p:txBody>
      </p:sp>
    </p:spTree>
    <p:extLst>
      <p:ext uri="{BB962C8B-B14F-4D97-AF65-F5344CB8AC3E}">
        <p14:creationId xmlns:p14="http://schemas.microsoft.com/office/powerpoint/2010/main" val="247819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21</a:t>
            </a:fld>
            <a:endParaRPr lang="en-US" dirty="0"/>
          </a:p>
        </p:txBody>
      </p:sp>
    </p:spTree>
    <p:extLst>
      <p:ext uri="{BB962C8B-B14F-4D97-AF65-F5344CB8AC3E}">
        <p14:creationId xmlns:p14="http://schemas.microsoft.com/office/powerpoint/2010/main" val="119166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22</a:t>
            </a:fld>
            <a:endParaRPr lang="en-US" dirty="0"/>
          </a:p>
        </p:txBody>
      </p:sp>
    </p:spTree>
    <p:extLst>
      <p:ext uri="{BB962C8B-B14F-4D97-AF65-F5344CB8AC3E}">
        <p14:creationId xmlns:p14="http://schemas.microsoft.com/office/powerpoint/2010/main" val="376661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4D898BA-B14D-461E-A5D5-D4C44D389F47}"/>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890ED456-3BAB-40F1-BB66-7CF9EA2C333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46ADF90-6C7F-4194-B4DC-CEF61AE5C463}"/>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CF702950-BA2D-4080-B136-6664540E2A2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8B9FCE84-BF30-45C8-A710-6F1601E207F2}"/>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D56EC6DA-E8A7-4BD7-98E7-79E1B3E169A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48132" name="Slide Number Placeholder 3">
            <a:extLst>
              <a:ext uri="{FF2B5EF4-FFF2-40B4-BE49-F238E27FC236}">
                <a16:creationId xmlns:a16="http://schemas.microsoft.com/office/drawing/2014/main" id="{AF4624EC-79C4-4899-B8DE-4CC34AFCD53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A992E9A-5186-41BF-8632-B256B772C0D7}" type="slidenum">
              <a:rPr lang="en-US" altLang="en-US" smtClean="0"/>
              <a:pPr>
                <a:spcBef>
                  <a:spcPct val="0"/>
                </a:spcBef>
              </a:pPr>
              <a:t>25</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4222A88-C31C-4A17-9451-BF231D392772}"/>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8AE5B3C7-5472-467B-9602-4A6BDDF8FE0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176450D-3A36-42F2-9445-73354E52BDD4}"/>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B461F13-4F25-432E-9276-F2A6CDEA65D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a:extLst>
              <a:ext uri="{FF2B5EF4-FFF2-40B4-BE49-F238E27FC236}">
                <a16:creationId xmlns:a16="http://schemas.microsoft.com/office/drawing/2014/main" id="{D20C8283-4E2F-462E-9471-3F99D0417C83}"/>
              </a:ext>
            </a:extLst>
          </p:cNvPr>
          <p:cNvSpPr>
            <a:spLocks noGrp="1" noRot="1" noChangeAspect="1" noChangeArrowheads="1" noTextEdit="1"/>
          </p:cNvSpPr>
          <p:nvPr>
            <p:ph type="sldImg"/>
          </p:nvPr>
        </p:nvSpPr>
        <p:spPr>
          <a:ln/>
        </p:spPr>
      </p:sp>
      <p:sp>
        <p:nvSpPr>
          <p:cNvPr id="54275" name="Rectangle 1027">
            <a:extLst>
              <a:ext uri="{FF2B5EF4-FFF2-40B4-BE49-F238E27FC236}">
                <a16:creationId xmlns:a16="http://schemas.microsoft.com/office/drawing/2014/main" id="{77D663D8-AA57-43E8-AD23-8761028D504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874ECE0-1158-4E44-A158-1DB6F722E98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D2A24455-1920-4A0C-8111-EABE6EFA41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1ACEA7E0-B28B-440A-B394-C9A6D34CDAA9}"/>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E2F9786F-B4B9-4E9E-B64A-104A34E664A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17412" name="Slide Number Placeholder 3">
            <a:extLst>
              <a:ext uri="{FF2B5EF4-FFF2-40B4-BE49-F238E27FC236}">
                <a16:creationId xmlns:a16="http://schemas.microsoft.com/office/drawing/2014/main" id="{F3768C22-DD5C-420A-8FC7-992FDDFB616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4699B96-EFA9-4C05-A424-BABDBBBC4CB5}" type="slidenum">
              <a:rPr lang="en-US" altLang="en-US" smtClean="0"/>
              <a:pPr>
                <a:spcBef>
                  <a:spcPct val="0"/>
                </a:spcBef>
              </a:pPr>
              <a:t>3</a:t>
            </a:fld>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18DE55D-5B5E-459A-BA62-DCF4CA4FC8F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2DB1390C-79ED-4BD3-9343-429CC5878872}"/>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355DF3B-A937-4CB6-AE1F-5A86486BE21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B117C98-F886-483B-B800-22685B4DC57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en-US" dirty="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32</a:t>
            </a:fld>
            <a:endParaRPr lang="en-US" dirty="0"/>
          </a:p>
        </p:txBody>
      </p:sp>
    </p:spTree>
    <p:extLst>
      <p:ext uri="{BB962C8B-B14F-4D97-AF65-F5344CB8AC3E}">
        <p14:creationId xmlns:p14="http://schemas.microsoft.com/office/powerpoint/2010/main" val="2304783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7D8215CA-6995-4983-BA42-605E7BBDC10B}"/>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1674911C-C933-415A-9440-44497047014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a:buFont typeface="Wingdings" panose="05000000000000000000" pitchFamily="2" charset="2"/>
              <a:buNone/>
            </a:pPr>
            <a:endParaRPr lang="en-US" altLang="en-US" dirty="0">
              <a:cs typeface="Arial" panose="020B0604020202020204" pitchFamily="34" charset="0"/>
            </a:endParaRPr>
          </a:p>
        </p:txBody>
      </p:sp>
      <p:sp>
        <p:nvSpPr>
          <p:cNvPr id="62468" name="Slide Number Placeholder 3">
            <a:extLst>
              <a:ext uri="{FF2B5EF4-FFF2-40B4-BE49-F238E27FC236}">
                <a16:creationId xmlns:a16="http://schemas.microsoft.com/office/drawing/2014/main" id="{516FB240-5C6A-4164-AC37-67BF46D1F44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87D1B969-EA44-4916-ADAD-B430621F5A65}" type="slidenum">
              <a:rPr lang="en-US" altLang="en-US" smtClean="0"/>
              <a:pPr>
                <a:spcBef>
                  <a:spcPct val="0"/>
                </a:spcBef>
              </a:pPr>
              <a:t>33</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34</a:t>
            </a:fld>
            <a:endParaRPr lang="en-US" dirty="0"/>
          </a:p>
        </p:txBody>
      </p:sp>
    </p:spTree>
    <p:extLst>
      <p:ext uri="{BB962C8B-B14F-4D97-AF65-F5344CB8AC3E}">
        <p14:creationId xmlns:p14="http://schemas.microsoft.com/office/powerpoint/2010/main" val="3487367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35</a:t>
            </a:fld>
            <a:endParaRPr lang="en-US" dirty="0"/>
          </a:p>
        </p:txBody>
      </p:sp>
    </p:spTree>
    <p:extLst>
      <p:ext uri="{BB962C8B-B14F-4D97-AF65-F5344CB8AC3E}">
        <p14:creationId xmlns:p14="http://schemas.microsoft.com/office/powerpoint/2010/main" val="1690101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36</a:t>
            </a:fld>
            <a:endParaRPr lang="en-US" dirty="0"/>
          </a:p>
        </p:txBody>
      </p:sp>
    </p:spTree>
    <p:extLst>
      <p:ext uri="{BB962C8B-B14F-4D97-AF65-F5344CB8AC3E}">
        <p14:creationId xmlns:p14="http://schemas.microsoft.com/office/powerpoint/2010/main" val="3154762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B9AC5FD-A742-4337-88C3-1A793F821A53}"/>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E41D2F6D-EE9A-4638-9A5A-6EEF1C69C9B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pPr marL="171176" indent="-171176">
              <a:buFont typeface="Wingdings" panose="05000000000000000000" pitchFamily="2" charset="2"/>
              <a:buChar char="ü"/>
            </a:pPr>
            <a:r>
              <a:rPr lang="en-US" altLang="en-US" dirty="0">
                <a:cs typeface="Arial" panose="020B0604020202020204" pitchFamily="34" charset="0"/>
              </a:rPr>
              <a:t>Commercially Useful Function</a:t>
            </a:r>
          </a:p>
          <a:p>
            <a:pPr marL="171176" indent="-171176">
              <a:buFont typeface="Wingdings" panose="05000000000000000000" pitchFamily="2" charset="2"/>
              <a:buChar char="ü"/>
            </a:pPr>
            <a:r>
              <a:rPr lang="en-US" altLang="en-US" dirty="0">
                <a:cs typeface="Arial" panose="020B0604020202020204" pitchFamily="34" charset="0"/>
              </a:rPr>
              <a:t>CFR 49.26</a:t>
            </a:r>
          </a:p>
          <a:p>
            <a:pPr marL="171176" indent="-171176">
              <a:buFont typeface="Wingdings" panose="05000000000000000000" pitchFamily="2" charset="2"/>
              <a:buChar char="ü"/>
            </a:pPr>
            <a:r>
              <a:rPr lang="en-US" altLang="en-US" dirty="0">
                <a:cs typeface="Arial" panose="020B0604020202020204" pitchFamily="34" charset="0"/>
              </a:rPr>
              <a:t>Disadvantage Business Enterprise</a:t>
            </a:r>
          </a:p>
          <a:p>
            <a:pPr marL="171176" indent="-171176">
              <a:buFont typeface="Wingdings" panose="05000000000000000000" pitchFamily="2" charset="2"/>
              <a:buChar char="ü"/>
            </a:pPr>
            <a:r>
              <a:rPr lang="en-US" altLang="en-US" dirty="0">
                <a:cs typeface="Arial" panose="020B0604020202020204" pitchFamily="34" charset="0"/>
              </a:rPr>
              <a:t>Perform a Commercially Useful Function</a:t>
            </a:r>
          </a:p>
        </p:txBody>
      </p:sp>
      <p:sp>
        <p:nvSpPr>
          <p:cNvPr id="69636" name="Slide Number Placeholder 3">
            <a:extLst>
              <a:ext uri="{FF2B5EF4-FFF2-40B4-BE49-F238E27FC236}">
                <a16:creationId xmlns:a16="http://schemas.microsoft.com/office/drawing/2014/main" id="{D0DDCDBC-EF77-45F2-8B8C-F5D0097C55C9}"/>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609B1BF-47D3-4A31-85A5-DB650B0D1DA7}" type="slidenum">
              <a:rPr lang="en-US" altLang="en-US" smtClean="0"/>
              <a:pPr>
                <a:spcBef>
                  <a:spcPct val="0"/>
                </a:spcBef>
              </a:pPr>
              <a:t>37</a:t>
            </a:fld>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17081527-AFBD-478D-8990-0EB7DBE7E534}"/>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B9720C40-54BF-4C1E-BAA6-351597F0880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71684" name="Slide Number Placeholder 3">
            <a:extLst>
              <a:ext uri="{FF2B5EF4-FFF2-40B4-BE49-F238E27FC236}">
                <a16:creationId xmlns:a16="http://schemas.microsoft.com/office/drawing/2014/main" id="{9396839E-578D-434B-8149-DA881B90D3D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78C9B32D-B4F2-4140-95C6-B0D227A7A7C1}" type="slidenum">
              <a:rPr lang="en-US" altLang="en-US" smtClean="0"/>
              <a:pPr>
                <a:spcBef>
                  <a:spcPct val="0"/>
                </a:spcBef>
              </a:pPr>
              <a:t>38</a:t>
            </a:fld>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2539DDE1-1F7E-4406-9708-F5C7B5692353}"/>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F0603866-86FD-4BB2-9451-0D8898AD552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r>
              <a:rPr lang="en-US" altLang="en-US" dirty="0">
                <a:cs typeface="Arial" panose="020B0604020202020204" pitchFamily="34" charset="0"/>
              </a:rPr>
              <a:t>Add sites</a:t>
            </a:r>
          </a:p>
        </p:txBody>
      </p:sp>
      <p:sp>
        <p:nvSpPr>
          <p:cNvPr id="64516" name="Slide Number Placeholder 3">
            <a:extLst>
              <a:ext uri="{FF2B5EF4-FFF2-40B4-BE49-F238E27FC236}">
                <a16:creationId xmlns:a16="http://schemas.microsoft.com/office/drawing/2014/main" id="{0B21F69B-EE59-4F64-BB84-927E3655AED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B66D0E39-7AE5-4B32-A7C8-CCD05B91D0CC}" type="slidenum">
              <a:rPr lang="en-US" altLang="en-US" smtClean="0"/>
              <a:pPr>
                <a:spcBef>
                  <a:spcPct val="0"/>
                </a:spcBef>
              </a:pPr>
              <a:t>39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346797E-D512-4758-9E79-36856E5752D7}"/>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905A378E-E720-495D-A7E6-858670F9FA7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19460" name="Slide Number Placeholder 3">
            <a:extLst>
              <a:ext uri="{FF2B5EF4-FFF2-40B4-BE49-F238E27FC236}">
                <a16:creationId xmlns:a16="http://schemas.microsoft.com/office/drawing/2014/main" id="{AF9017C2-335A-456E-AA3C-E30142AF8AC3}"/>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AD6A0E67-7FE1-4BD7-AD95-0635E9F2DB09}" type="slidenum">
              <a:rPr lang="en-US" altLang="en-US" smtClean="0"/>
              <a:pPr>
                <a:spcBef>
                  <a:spcPct val="0"/>
                </a:spcBef>
              </a:pPr>
              <a:t>4</a:t>
            </a:fld>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40</a:t>
            </a:fld>
            <a:endParaRPr lang="en-US" dirty="0"/>
          </a:p>
        </p:txBody>
      </p:sp>
    </p:spTree>
    <p:extLst>
      <p:ext uri="{BB962C8B-B14F-4D97-AF65-F5344CB8AC3E}">
        <p14:creationId xmlns:p14="http://schemas.microsoft.com/office/powerpoint/2010/main" val="3585855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41</a:t>
            </a:fld>
            <a:endParaRPr lang="en-US" dirty="0"/>
          </a:p>
        </p:txBody>
      </p:sp>
    </p:spTree>
    <p:extLst>
      <p:ext uri="{BB962C8B-B14F-4D97-AF65-F5344CB8AC3E}">
        <p14:creationId xmlns:p14="http://schemas.microsoft.com/office/powerpoint/2010/main" val="219236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A985BC6-3663-4A1C-9DFF-5C44A20B631D}"/>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CAE03E2A-2936-41EA-930C-1FF047C9C67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15364" name="Slide Number Placeholder 3">
            <a:extLst>
              <a:ext uri="{FF2B5EF4-FFF2-40B4-BE49-F238E27FC236}">
                <a16:creationId xmlns:a16="http://schemas.microsoft.com/office/drawing/2014/main" id="{F856C055-3C88-4DC4-BD36-C2DE3B214DCE}"/>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08898E0E-AD2F-40A2-AE20-A78465A6583E}" type="slidenum">
              <a:rPr lang="en-US" altLang="en-US" smtClean="0"/>
              <a:pPr>
                <a:spcBef>
                  <a:spcPct val="0"/>
                </a:spcBef>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EE851C4-B885-40FD-91BC-4E46D5FAC99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E5B5C21-ADA1-4CD6-A33C-53C8E04B04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21508" name="Slide Number Placeholder 3">
            <a:extLst>
              <a:ext uri="{FF2B5EF4-FFF2-40B4-BE49-F238E27FC236}">
                <a16:creationId xmlns:a16="http://schemas.microsoft.com/office/drawing/2014/main" id="{B42B27E1-4474-4EFD-BB8F-C4C5442F984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2058887-BFE9-4B70-B85D-EB572A68CFFE}" type="slidenum">
              <a:rPr lang="en-US" altLang="en-US" smtClean="0"/>
              <a:pPr>
                <a:spcBef>
                  <a:spcPct val="0"/>
                </a:spcBef>
              </a:pPr>
              <a:t>6</a:t>
            </a:fld>
            <a:endParaRPr lang="en-US" altLang="en-US" dirty="0"/>
          </a:p>
        </p:txBody>
      </p:sp>
    </p:spTree>
    <p:extLst>
      <p:ext uri="{BB962C8B-B14F-4D97-AF65-F5344CB8AC3E}">
        <p14:creationId xmlns:p14="http://schemas.microsoft.com/office/powerpoint/2010/main" val="369991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EE851C4-B885-40FD-91BC-4E46D5FAC99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E5B5C21-ADA1-4CD6-A33C-53C8E04B04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21508" name="Slide Number Placeholder 3">
            <a:extLst>
              <a:ext uri="{FF2B5EF4-FFF2-40B4-BE49-F238E27FC236}">
                <a16:creationId xmlns:a16="http://schemas.microsoft.com/office/drawing/2014/main" id="{B42B27E1-4474-4EFD-BB8F-C4C5442F984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2058887-BFE9-4B70-B85D-EB572A68CFFE}" type="slidenum">
              <a:rPr lang="en-US" altLang="en-US" smtClean="0"/>
              <a:pPr>
                <a:spcBef>
                  <a:spcPct val="0"/>
                </a:spcBef>
              </a:pPr>
              <a:t>7</a:t>
            </a:fld>
            <a:endParaRPr lang="en-US" altLang="en-US" dirty="0"/>
          </a:p>
        </p:txBody>
      </p:sp>
    </p:spTree>
    <p:extLst>
      <p:ext uri="{BB962C8B-B14F-4D97-AF65-F5344CB8AC3E}">
        <p14:creationId xmlns:p14="http://schemas.microsoft.com/office/powerpoint/2010/main" val="324796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0EE851C4-B885-40FD-91BC-4E46D5FAC99C}"/>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4E5B5C21-ADA1-4CD6-A33C-53C8E04B049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p>
            <a:endParaRPr lang="en-US" altLang="en-US" dirty="0">
              <a:cs typeface="Arial" panose="020B0604020202020204" pitchFamily="34" charset="0"/>
            </a:endParaRPr>
          </a:p>
        </p:txBody>
      </p:sp>
      <p:sp>
        <p:nvSpPr>
          <p:cNvPr id="21508" name="Slide Number Placeholder 3">
            <a:extLst>
              <a:ext uri="{FF2B5EF4-FFF2-40B4-BE49-F238E27FC236}">
                <a16:creationId xmlns:a16="http://schemas.microsoft.com/office/drawing/2014/main" id="{B42B27E1-4474-4EFD-BB8F-C4C5442F984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24032">
              <a:spcBef>
                <a:spcPct val="30000"/>
              </a:spcBef>
              <a:defRPr sz="1200">
                <a:solidFill>
                  <a:schemeClr val="tx1"/>
                </a:solidFill>
                <a:latin typeface="Times New Roman" panose="02020603050405020304" pitchFamily="18" charset="0"/>
                <a:cs typeface="Arial" panose="020B0604020202020204" pitchFamily="34" charset="0"/>
              </a:defRPr>
            </a:lvl1pPr>
            <a:lvl2pPr marL="743347" indent="-285293" defTabSz="924032">
              <a:spcBef>
                <a:spcPct val="30000"/>
              </a:spcBef>
              <a:defRPr sz="1200">
                <a:solidFill>
                  <a:schemeClr val="tx1"/>
                </a:solidFill>
                <a:latin typeface="Times New Roman" panose="02020603050405020304" pitchFamily="18" charset="0"/>
                <a:cs typeface="Arial" panose="020B0604020202020204" pitchFamily="34" charset="0"/>
              </a:defRPr>
            </a:lvl2pPr>
            <a:lvl3pPr marL="1142757" indent="-228234" defTabSz="924032">
              <a:spcBef>
                <a:spcPct val="30000"/>
              </a:spcBef>
              <a:defRPr sz="1200">
                <a:solidFill>
                  <a:schemeClr val="tx1"/>
                </a:solidFill>
                <a:latin typeface="Times New Roman" panose="02020603050405020304" pitchFamily="18" charset="0"/>
                <a:cs typeface="Arial" panose="020B0604020202020204" pitchFamily="34" charset="0"/>
              </a:defRPr>
            </a:lvl3pPr>
            <a:lvl4pPr marL="1600810" indent="-228234" defTabSz="924032">
              <a:spcBef>
                <a:spcPct val="30000"/>
              </a:spcBef>
              <a:defRPr sz="1200">
                <a:solidFill>
                  <a:schemeClr val="tx1"/>
                </a:solidFill>
                <a:latin typeface="Times New Roman" panose="02020603050405020304" pitchFamily="18" charset="0"/>
                <a:cs typeface="Arial" panose="020B0604020202020204" pitchFamily="34" charset="0"/>
              </a:defRPr>
            </a:lvl4pPr>
            <a:lvl5pPr marL="2057278" indent="-228234" defTabSz="924032">
              <a:spcBef>
                <a:spcPct val="30000"/>
              </a:spcBef>
              <a:defRPr sz="1200">
                <a:solidFill>
                  <a:schemeClr val="tx1"/>
                </a:solidFill>
                <a:latin typeface="Times New Roman" panose="02020603050405020304" pitchFamily="18" charset="0"/>
                <a:cs typeface="Arial" panose="020B0604020202020204" pitchFamily="34" charset="0"/>
              </a:defRPr>
            </a:lvl5pPr>
            <a:lvl6pPr marL="2513747"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970215"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426684"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883152" indent="-228234" defTabSz="924032"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a:spcBef>
                <a:spcPct val="0"/>
              </a:spcBef>
            </a:pPr>
            <a:fld id="{22058887-BFE9-4B70-B85D-EB572A68CFFE}" type="slidenum">
              <a:rPr lang="en-US" altLang="en-US" smtClean="0"/>
              <a:pPr>
                <a:spcBef>
                  <a:spcPct val="0"/>
                </a:spcBef>
              </a:pPr>
              <a:t>8</a:t>
            </a:fld>
            <a:endParaRPr lang="en-US" altLang="en-US" dirty="0"/>
          </a:p>
        </p:txBody>
      </p:sp>
    </p:spTree>
    <p:extLst>
      <p:ext uri="{BB962C8B-B14F-4D97-AF65-F5344CB8AC3E}">
        <p14:creationId xmlns:p14="http://schemas.microsoft.com/office/powerpoint/2010/main" val="2432857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FDA08-891D-4D24-9337-D12A075AC062}" type="slidenum">
              <a:rPr lang="en-US" smtClean="0"/>
              <a:pPr/>
              <a:t>9</a:t>
            </a:fld>
            <a:endParaRPr lang="en-US" dirty="0"/>
          </a:p>
        </p:txBody>
      </p:sp>
    </p:spTree>
    <p:extLst>
      <p:ext uri="{BB962C8B-B14F-4D97-AF65-F5344CB8AC3E}">
        <p14:creationId xmlns:p14="http://schemas.microsoft.com/office/powerpoint/2010/main" val="9154120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871538" y="5232400"/>
            <a:ext cx="11320272" cy="946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343" y="5355730"/>
            <a:ext cx="4023360" cy="699402"/>
          </a:xfrm>
          <a:prstGeom prst="rect">
            <a:avLst/>
          </a:prstGeom>
        </p:spPr>
      </p:pic>
      <p:sp>
        <p:nvSpPr>
          <p:cNvPr id="20" name="Rectangle 2"/>
          <p:cNvSpPr>
            <a:spLocks noGrp="1" noChangeArrowheads="1"/>
          </p:cNvSpPr>
          <p:nvPr>
            <p:ph type="title"/>
          </p:nvPr>
        </p:nvSpPr>
        <p:spPr bwMode="auto">
          <a:xfrm>
            <a:off x="871538" y="48414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a:latin typeface="+mj-lt"/>
              </a:defRPr>
            </a:lvl1pPr>
          </a:lstStyle>
          <a:p>
            <a:pPr lvl="0"/>
            <a:r>
              <a:rPr lang="en-US"/>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1646202"/>
            <a:ext cx="11887200" cy="3571741"/>
          </a:xfrm>
          <a:prstGeom prst="rect">
            <a:avLst/>
          </a:prstGeom>
        </p:spPr>
      </p:pic>
      <p:sp>
        <p:nvSpPr>
          <p:cNvPr id="3" name="Rectangle 2"/>
          <p:cNvSpPr/>
          <p:nvPr userDrawn="1"/>
        </p:nvSpPr>
        <p:spPr>
          <a:xfrm>
            <a:off x="871538" y="1497340"/>
            <a:ext cx="11320462" cy="148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005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6360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159672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tx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9417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0534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70971"/>
            <a:ext cx="9144000" cy="1938992"/>
          </a:xfrm>
        </p:spPr>
        <p:txBody>
          <a:bodyPr wrap="square" anchor="b">
            <a:sp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1305815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10668000" cy="1143000"/>
          </a:xfrm>
        </p:spPr>
        <p:txBody>
          <a:bodyPr/>
          <a:lstStyle/>
          <a:p>
            <a:r>
              <a:rPr lang="en-US"/>
              <a:t>Click to edit Master title style</a:t>
            </a:r>
          </a:p>
        </p:txBody>
      </p:sp>
      <p:sp>
        <p:nvSpPr>
          <p:cNvPr id="3" name="Text Placeholder 2"/>
          <p:cNvSpPr>
            <a:spLocks noGrp="1"/>
          </p:cNvSpPr>
          <p:nvPr>
            <p:ph type="body" sz="half" idx="1"/>
          </p:nvPr>
        </p:nvSpPr>
        <p:spPr>
          <a:xfrm>
            <a:off x="2032000" y="2362200"/>
            <a:ext cx="97536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2000" y="4305300"/>
            <a:ext cx="97536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a:extLst>
              <a:ext uri="{FF2B5EF4-FFF2-40B4-BE49-F238E27FC236}">
                <a16:creationId xmlns:a16="http://schemas.microsoft.com/office/drawing/2014/main" id="{1C5C25C5-62A2-4DD9-ADDD-2E74CFA6927B}"/>
              </a:ext>
            </a:extLst>
          </p:cNvPr>
          <p:cNvSpPr>
            <a:spLocks noGrp="1"/>
          </p:cNvSpPr>
          <p:nvPr>
            <p:ph type="ftr" sz="quarter" idx="10"/>
          </p:nvPr>
        </p:nvSpPr>
        <p:spPr/>
        <p:txBody>
          <a:bodyPr/>
          <a:lstStyle>
            <a:lvl1pPr>
              <a:defRPr/>
            </a:lvl1pPr>
          </a:lstStyle>
          <a:p>
            <a:pPr>
              <a:defRPr/>
            </a:pPr>
            <a:endParaRPr lang="en-US" dirty="0"/>
          </a:p>
        </p:txBody>
      </p:sp>
      <p:sp>
        <p:nvSpPr>
          <p:cNvPr id="6" name="Date Placeholder 13">
            <a:extLst>
              <a:ext uri="{FF2B5EF4-FFF2-40B4-BE49-F238E27FC236}">
                <a16:creationId xmlns:a16="http://schemas.microsoft.com/office/drawing/2014/main" id="{AA05C0B1-DF89-4BEA-A2D5-45C1E974EF32}"/>
              </a:ext>
            </a:extLst>
          </p:cNvPr>
          <p:cNvSpPr>
            <a:spLocks noGrp="1"/>
          </p:cNvSpPr>
          <p:nvPr>
            <p:ph type="dt" sz="half" idx="11"/>
          </p:nvPr>
        </p:nvSpPr>
        <p:spPr>
          <a:xfrm>
            <a:off x="7207251" y="6042026"/>
            <a:ext cx="912283" cy="365125"/>
          </a:xfrm>
          <a:prstGeom prst="rect">
            <a:avLst/>
          </a:prstGeom>
        </p:spPr>
        <p:txBody>
          <a:bodyPr/>
          <a:lstStyle>
            <a:lvl1pPr>
              <a:defRPr/>
            </a:lvl1pPr>
          </a:lstStyle>
          <a:p>
            <a:pPr>
              <a:defRPr/>
            </a:pPr>
            <a:endParaRPr lang="en-US" dirty="0"/>
          </a:p>
        </p:txBody>
      </p:sp>
      <p:sp>
        <p:nvSpPr>
          <p:cNvPr id="7" name="Slide Number Placeholder 22">
            <a:extLst>
              <a:ext uri="{FF2B5EF4-FFF2-40B4-BE49-F238E27FC236}">
                <a16:creationId xmlns:a16="http://schemas.microsoft.com/office/drawing/2014/main" id="{9C0C5809-4F0D-4847-B609-13CD0201E45D}"/>
              </a:ext>
            </a:extLst>
          </p:cNvPr>
          <p:cNvSpPr>
            <a:spLocks noGrp="1"/>
          </p:cNvSpPr>
          <p:nvPr>
            <p:ph type="sldNum" sz="quarter" idx="12"/>
          </p:nvPr>
        </p:nvSpPr>
        <p:spPr>
          <a:xfrm>
            <a:off x="8593667" y="6042026"/>
            <a:ext cx="683684" cy="365125"/>
          </a:xfrm>
          <a:prstGeom prst="rect">
            <a:avLst/>
          </a:prstGeom>
        </p:spPr>
        <p:txBody>
          <a:bodyPr/>
          <a:lstStyle>
            <a:lvl1pPr>
              <a:defRPr/>
            </a:lvl1pPr>
          </a:lstStyle>
          <a:p>
            <a:pPr>
              <a:defRPr/>
            </a:pPr>
            <a:fld id="{62371D78-CF5E-4EBE-B517-57FCEEF2ADBE}" type="slidenum">
              <a:rPr lang="en-US" altLang="en-US"/>
              <a:pPr>
                <a:defRPr/>
              </a:pPr>
              <a:t>‹#›</a:t>
            </a:fld>
            <a:endParaRPr lang="en-US" altLang="en-US" dirty="0"/>
          </a:p>
        </p:txBody>
      </p:sp>
    </p:spTree>
    <p:extLst>
      <p:ext uri="{BB962C8B-B14F-4D97-AF65-F5344CB8AC3E}">
        <p14:creationId xmlns:p14="http://schemas.microsoft.com/office/powerpoint/2010/main" val="17820105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2672605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640963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4227023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accent1"/>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3243923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50723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spTree>
    <p:extLst>
      <p:ext uri="{BB962C8B-B14F-4D97-AF65-F5344CB8AC3E}">
        <p14:creationId xmlns:p14="http://schemas.microsoft.com/office/powerpoint/2010/main" val="3099988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userDrawn="1">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2357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userDrawn="1">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792976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975360" y="6324600"/>
            <a:ext cx="472440" cy="365760"/>
          </a:xfrm>
          <a:prstGeom prst="rect">
            <a:avLst/>
          </a:prstGeom>
          <a:noFill/>
          <a:ln w="9525">
            <a:noFill/>
            <a:miter lim="800000"/>
            <a:headEnd/>
            <a:tailEnd/>
          </a:ln>
          <a:effectLst/>
        </p:spPr>
        <p:txBody>
          <a:bodyPr wrap="none" lIns="0" tIns="0" rIns="0" bIns="0" anchor="ctr" anchorCtr="0">
            <a:normAutofit/>
          </a:bodyPr>
          <a:lstStyle/>
          <a:p>
            <a:pPr algn="r">
              <a:defRPr/>
            </a:pPr>
            <a:fld id="{C08E5819-54B1-418D-9241-92F644D79DBB}" type="slidenum">
              <a:rPr lang="en-US" sz="1400" b="0" smtClean="0">
                <a:solidFill>
                  <a:schemeClr val="tx1">
                    <a:lumMod val="50000"/>
                    <a:lumOff val="50000"/>
                  </a:schemeClr>
                </a:solidFill>
                <a:latin typeface="+mn-lt"/>
              </a:rPr>
              <a:pPr algn="r">
                <a:defRPr/>
              </a:pPr>
              <a:t>‹#›</a:t>
            </a:fld>
            <a:r>
              <a:rPr lang="en-US" sz="1400" b="0" dirty="0">
                <a:solidFill>
                  <a:schemeClr val="tx1">
                    <a:lumMod val="50000"/>
                    <a:lumOff val="50000"/>
                  </a:schemeClr>
                </a:solidFill>
                <a:latin typeface="+mn-lt"/>
              </a:rPr>
              <a:t> |</a:t>
            </a:r>
          </a:p>
        </p:txBody>
      </p:sp>
      <p:sp>
        <p:nvSpPr>
          <p:cNvPr id="7"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tx1">
                    <a:lumMod val="50000"/>
                    <a:lumOff val="50000"/>
                  </a:schemeClr>
                </a:solidFill>
                <a:latin typeface="+mn-lt"/>
              </a:defRPr>
            </a:lvl1pPr>
          </a:lstStyle>
          <a:p>
            <a:pPr>
              <a:defRPr/>
            </a:pPr>
            <a:r>
              <a:rPr lang="en-US"/>
              <a:t>Enter Title or Event Name Here (go to Insert &gt; Headers &amp; Footers to change for all)</a:t>
            </a:r>
            <a:endParaRPr lang="en-US" dirty="0"/>
          </a:p>
        </p:txBody>
      </p:sp>
      <p:pic>
        <p:nvPicPr>
          <p:cNvPr id="10" name="Picture 9"/>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204018" y="6324600"/>
            <a:ext cx="2104062" cy="365760"/>
          </a:xfrm>
          <a:prstGeom prst="rect">
            <a:avLst/>
          </a:prstGeom>
        </p:spPr>
      </p:pic>
      <p:cxnSp>
        <p:nvCxnSpPr>
          <p:cNvPr id="18" name="Straight Connector 17"/>
          <p:cNvCxnSpPr/>
          <p:nvPr userDrawn="1"/>
        </p:nvCxnSpPr>
        <p:spPr>
          <a:xfrm>
            <a:off x="883920" y="6244862"/>
            <a:ext cx="10424160" cy="0"/>
          </a:xfrm>
          <a:prstGeom prst="line">
            <a:avLst/>
          </a:prstGeom>
          <a:ln w="12700"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547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32" r:id="rId3"/>
    <p:sldLayoutId id="2147483728" r:id="rId4"/>
    <p:sldLayoutId id="2147483729" r:id="rId5"/>
    <p:sldLayoutId id="2147483716" r:id="rId6"/>
    <p:sldLayoutId id="2147483717" r:id="rId7"/>
    <p:sldLayoutId id="2147483718" r:id="rId8"/>
    <p:sldLayoutId id="2147483719" r:id="rId9"/>
    <p:sldLayoutId id="2147483721" r:id="rId10"/>
    <p:sldLayoutId id="2147483731" r:id="rId11"/>
    <p:sldLayoutId id="2147483730" r:id="rId12"/>
    <p:sldLayoutId id="2147483733" r:id="rId13"/>
    <p:sldLayoutId id="2147483727" r:id="rId14"/>
    <p:sldLayoutId id="2147483734" r:id="rId15"/>
  </p:sldLayoutIdLst>
  <p:hf sldNum="0" hdr="0" dt="0"/>
  <p:txStyles>
    <p:titleStyle>
      <a:lvl1pPr algn="l" rtl="0" eaLnBrk="1" fontAlgn="base" hangingPunct="1">
        <a:spcBef>
          <a:spcPct val="0"/>
        </a:spcBef>
        <a:spcAft>
          <a:spcPct val="0"/>
        </a:spcAft>
        <a:defRPr sz="3600" b="0"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Courier New" panose="02070309020205020404" pitchFamily="49" charset="0"/>
        <a:buChar char="o"/>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2pPr>
      <a:lvl3pPr marL="1371600" indent="-457200" algn="l" rtl="0" eaLnBrk="1" fontAlgn="base" hangingPunct="1">
        <a:spcBef>
          <a:spcPct val="20000"/>
        </a:spcBef>
        <a:spcAft>
          <a:spcPct val="0"/>
        </a:spcAft>
        <a:buFont typeface="Courier New" panose="02070309020205020404" pitchFamily="49" charset="0"/>
        <a:buChar char="o"/>
        <a:defRPr sz="2800">
          <a:solidFill>
            <a:schemeClr val="tx1"/>
          </a:solidFill>
          <a:latin typeface="+mn-lt"/>
        </a:defRPr>
      </a:lvl3pPr>
      <a:lvl4pPr marL="1828800" indent="-457200" algn="l" rtl="0" eaLnBrk="1" fontAlgn="base" hangingPunct="1">
        <a:spcBef>
          <a:spcPct val="20000"/>
        </a:spcBef>
        <a:spcAft>
          <a:spcPct val="0"/>
        </a:spcAft>
        <a:buFont typeface="Courier New" panose="02070309020205020404" pitchFamily="49" charset="0"/>
        <a:buChar char="o"/>
        <a:defRPr sz="2400">
          <a:solidFill>
            <a:schemeClr val="tx1"/>
          </a:solidFill>
          <a:latin typeface="+mn-lt"/>
        </a:defRPr>
      </a:lvl4pPr>
      <a:lvl5pPr marL="2401888" indent="-396875" algn="l" rtl="0" eaLnBrk="1" fontAlgn="base" hangingPunct="1">
        <a:spcBef>
          <a:spcPct val="20000"/>
        </a:spcBef>
        <a:spcAft>
          <a:spcPct val="0"/>
        </a:spcAft>
        <a:buFont typeface="Courier New" panose="02070309020205020404" pitchFamily="49" charset="0"/>
        <a:buChar char="o"/>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DwRupfZwvd8"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hyperlink" Target="http://www.odotonline.org/cmsportal/default.asp"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 Id="rId6" Type="http://schemas.openxmlformats.org/officeDocument/2006/relationships/hyperlink" Target="https://www.dol.gov/agencies/whd/government-contracts/construction/faq" TargetMode="External"/><Relationship Id="rId5" Type="http://schemas.openxmlformats.org/officeDocument/2006/relationships/hyperlink" Target="https://www.transportation.gov/osdbu/disadvantaged-business-enterprise/49-cfr-part-26-sample-disadvantaged-business" TargetMode="External"/><Relationship Id="rId4" Type="http://schemas.openxmlformats.org/officeDocument/2006/relationships/hyperlink" Target="http://codes.ohio.gov/orc/4115"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hwa.dot.gov/federal-aidessentials/catmod.cfm?id=86" TargetMode="Externa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fhwa.dot.gov/federal-aidessentials/catmod.cfm?id=95"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Holly.Grimes@dot.ohio.gov" TargetMode="External"/><Relationship Id="rId13" Type="http://schemas.openxmlformats.org/officeDocument/2006/relationships/hyperlink" Target="mailto:Tim.stillion@dot.ohio.gov" TargetMode="External"/><Relationship Id="rId3" Type="http://schemas.openxmlformats.org/officeDocument/2006/relationships/hyperlink" Target="mailto:Lori.Brinkman@dot.ohio.gov" TargetMode="External"/><Relationship Id="rId7" Type="http://schemas.openxmlformats.org/officeDocument/2006/relationships/hyperlink" Target="mailto:Nikunj.Kadakja@dot.ohio.gov" TargetMode="External"/><Relationship Id="rId12" Type="http://schemas.openxmlformats.org/officeDocument/2006/relationships/hyperlink" Target="mailto:Alan.Craig@dot.ohio.gov"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hyperlink" Target="mailto:Robert.Shenal@dot.ohio.gov" TargetMode="External"/><Relationship Id="rId11" Type="http://schemas.openxmlformats.org/officeDocument/2006/relationships/hyperlink" Target="mailto:Tom.Barnitz@dot.ohio.gov" TargetMode="External"/><Relationship Id="rId5" Type="http://schemas.openxmlformats.org/officeDocument/2006/relationships/hyperlink" Target="mailto:Dustin.Vousden@dot.ohio.gov" TargetMode="External"/><Relationship Id="rId10" Type="http://schemas.openxmlformats.org/officeDocument/2006/relationships/hyperlink" Target="mailto:Lee.Matthes@dot.ohio.gov" TargetMode="External"/><Relationship Id="rId4" Type="http://schemas.openxmlformats.org/officeDocument/2006/relationships/hyperlink" Target="mailto:Jorey.Summersett@dot.ohio.gov" TargetMode="External"/><Relationship Id="rId9" Type="http://schemas.openxmlformats.org/officeDocument/2006/relationships/hyperlink" Target="mailto:Amy.Schmidt@dot.ohio.gov" TargetMode="External"/><Relationship Id="rId14" Type="http://schemas.openxmlformats.org/officeDocument/2006/relationships/hyperlink" Target="mailto:Kevin.Rohde@dot.ohio.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y3oXudasSY"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cfr.gov/cgi-bin/text-idx?SID=f5666d4a858d6240773867b97d95fca3&amp;mc=true&amp;node=se49.1.26_155&amp;rgn=div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Consultant Services CUF</a:t>
            </a:r>
            <a:r>
              <a:rPr lang="en-US" sz="4000" b="1" dirty="0"/>
              <a:t>• </a:t>
            </a:r>
            <a:r>
              <a:rPr lang="en-US" b="1" dirty="0"/>
              <a:t>February 2020</a:t>
            </a:r>
            <a:endParaRPr lang="en-US" dirty="0"/>
          </a:p>
        </p:txBody>
      </p:sp>
    </p:spTree>
    <p:extLst>
      <p:ext uri="{BB962C8B-B14F-4D97-AF65-F5344CB8AC3E}">
        <p14:creationId xmlns:p14="http://schemas.microsoft.com/office/powerpoint/2010/main" val="332358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CF068C3-EA9E-4096-A8C7-868F57FADFB4}"/>
              </a:ext>
            </a:extLst>
          </p:cNvPr>
          <p:cNvSpPr>
            <a:spLocks noGrp="1"/>
          </p:cNvSpPr>
          <p:nvPr>
            <p:ph type="title"/>
          </p:nvPr>
        </p:nvSpPr>
        <p:spPr>
          <a:xfrm>
            <a:off x="0" y="1"/>
            <a:ext cx="12192000" cy="914400"/>
          </a:xfrm>
          <a:solidFill>
            <a:schemeClr val="accent1"/>
          </a:solidFill>
        </p:spPr>
        <p:txBody>
          <a:bodyPr/>
          <a:lstStyle/>
          <a:p>
            <a:r>
              <a:rPr altLang="en-US" dirty="0"/>
              <a:t>MONITORING RESPONSIBILITIES</a:t>
            </a:r>
          </a:p>
        </p:txBody>
      </p:sp>
      <p:sp>
        <p:nvSpPr>
          <p:cNvPr id="20483" name="Content Placeholder 2">
            <a:extLst>
              <a:ext uri="{FF2B5EF4-FFF2-40B4-BE49-F238E27FC236}">
                <a16:creationId xmlns:a16="http://schemas.microsoft.com/office/drawing/2014/main" id="{A8106C34-A5BC-41FF-B156-8604A63E7BE8}"/>
              </a:ext>
            </a:extLst>
          </p:cNvPr>
          <p:cNvSpPr>
            <a:spLocks noGrp="1"/>
          </p:cNvSpPr>
          <p:nvPr>
            <p:ph idx="1"/>
          </p:nvPr>
        </p:nvSpPr>
        <p:spPr>
          <a:xfrm>
            <a:off x="914400" y="1138237"/>
            <a:ext cx="10134600" cy="3890963"/>
          </a:xfrm>
        </p:spPr>
        <p:txBody>
          <a:bodyPr/>
          <a:lstStyle/>
          <a:p>
            <a:pPr>
              <a:lnSpc>
                <a:spcPct val="150000"/>
              </a:lnSpc>
              <a:defRPr/>
            </a:pPr>
            <a:r>
              <a:rPr lang="en-US" altLang="en-US" sz="2800" dirty="0"/>
              <a:t>PRIME CONSULTANT.</a:t>
            </a:r>
          </a:p>
          <a:p>
            <a:pPr>
              <a:lnSpc>
                <a:spcPct val="150000"/>
              </a:lnSpc>
              <a:defRPr/>
            </a:pPr>
            <a:r>
              <a:rPr lang="en-US" altLang="en-US" sz="2800" dirty="0"/>
              <a:t>DBE SUBCONSULTANT.</a:t>
            </a:r>
          </a:p>
          <a:p>
            <a:pPr>
              <a:lnSpc>
                <a:spcPct val="150000"/>
              </a:lnSpc>
              <a:defRPr/>
            </a:pPr>
            <a:r>
              <a:rPr lang="en-US" altLang="en-US" sz="2800" dirty="0"/>
              <a:t>ODOT CONSULTANT CONTRACT MANAGER.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48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48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2048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20483">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048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A7FFA04-35A5-4FA3-9DB8-87C5890237A4}"/>
              </a:ext>
            </a:extLst>
          </p:cNvPr>
          <p:cNvSpPr>
            <a:spLocks noGrp="1"/>
          </p:cNvSpPr>
          <p:nvPr>
            <p:ph type="title"/>
          </p:nvPr>
        </p:nvSpPr>
        <p:spPr>
          <a:xfrm>
            <a:off x="0" y="0"/>
            <a:ext cx="12192000" cy="914400"/>
          </a:xfrm>
          <a:solidFill>
            <a:schemeClr val="accent1"/>
          </a:solidFill>
        </p:spPr>
        <p:txBody>
          <a:bodyPr/>
          <a:lstStyle/>
          <a:p>
            <a:r>
              <a:rPr altLang="en-US" dirty="0"/>
              <a:t>SPECIFIC DUTIES</a:t>
            </a:r>
          </a:p>
        </p:txBody>
      </p:sp>
      <p:sp>
        <p:nvSpPr>
          <p:cNvPr id="20483" name="Content Placeholder 2">
            <a:extLst>
              <a:ext uri="{FF2B5EF4-FFF2-40B4-BE49-F238E27FC236}">
                <a16:creationId xmlns:a16="http://schemas.microsoft.com/office/drawing/2014/main" id="{2A338EE1-60F2-4BA4-AF6C-13C2938F55E7}"/>
              </a:ext>
            </a:extLst>
          </p:cNvPr>
          <p:cNvSpPr>
            <a:spLocks noGrp="1"/>
          </p:cNvSpPr>
          <p:nvPr>
            <p:ph idx="1"/>
          </p:nvPr>
        </p:nvSpPr>
        <p:spPr>
          <a:xfrm>
            <a:off x="990600" y="1138237"/>
            <a:ext cx="10287000" cy="4652963"/>
          </a:xfrm>
        </p:spPr>
        <p:txBody>
          <a:bodyPr/>
          <a:lstStyle/>
          <a:p>
            <a:pPr marL="514350" indent="-514350">
              <a:buFont typeface="Tw Cen MT" panose="020B0602020104020603" pitchFamily="34" charset="0"/>
              <a:buAutoNum type="arabicPeriod"/>
            </a:pPr>
            <a:r>
              <a:rPr lang="en-US" altLang="en-US" sz="2800" dirty="0"/>
              <a:t>ODOT CONSULTANT CONTRACT MANAGER MAINTAINS A DBE TRACKING LOG. </a:t>
            </a:r>
          </a:p>
          <a:p>
            <a:pPr marL="514350" indent="-514350">
              <a:buFont typeface="Tw Cen MT" panose="020B0602020104020603" pitchFamily="34" charset="0"/>
              <a:buAutoNum type="arabicPeriod"/>
            </a:pPr>
            <a:r>
              <a:rPr lang="en-US" altLang="en-US" sz="2800" dirty="0"/>
              <a:t>ODOT CONSULTANT CONTRACT MANAGER TO PERFORM DBE OWNER DESK QUESTIONNIARE REVIEW.</a:t>
            </a:r>
          </a:p>
          <a:p>
            <a:pPr marL="514350" indent="-514350">
              <a:buFont typeface="Tw Cen MT" panose="020B0602020104020603" pitchFamily="34" charset="0"/>
              <a:buAutoNum type="arabicPeriod"/>
            </a:pPr>
            <a:r>
              <a:rPr lang="en-US" altLang="en-US" sz="2800" dirty="0"/>
              <a:t>ODOT CONSULTANT CONTRACT MANAGER TO PERFORM  DBE KEY PERSONNEL QUESTIONNAIRE. </a:t>
            </a:r>
          </a:p>
          <a:p>
            <a:pPr marL="514350" indent="-514350">
              <a:buFont typeface="Tw Cen MT" panose="020B0602020104020603" pitchFamily="34" charset="0"/>
              <a:buAutoNum type="arabicPeriod"/>
            </a:pPr>
            <a:r>
              <a:rPr lang="en-US" altLang="en-US" sz="2800" dirty="0"/>
              <a:t>ODOT  CONSULTANT CONTRACT MANAGER TO PROVIDE COMPLIANCE DETERMINATION AND  DEDUCT ANY PARTICIPATION THAT CANNOT BE COUNTED TOWARD THE GOAL.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Effect transition="in" filter="fade">
                                      <p:cBhvr>
                                        <p:cTn id="14" dur="1000"/>
                                        <p:tgtEl>
                                          <p:spTgt spid="20483">
                                            <p:txEl>
                                              <p:pRg st="1" end="1"/>
                                            </p:txEl>
                                          </p:spTgt>
                                        </p:tgtEl>
                                      </p:cBhvr>
                                    </p:animEffect>
                                    <p:anim calcmode="lin" valueType="num">
                                      <p:cBhvr>
                                        <p:cTn id="15"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Effect transition="in" filter="fade">
                                      <p:cBhvr>
                                        <p:cTn id="21" dur="1000"/>
                                        <p:tgtEl>
                                          <p:spTgt spid="20483">
                                            <p:txEl>
                                              <p:pRg st="2" end="2"/>
                                            </p:txEl>
                                          </p:spTgt>
                                        </p:tgtEl>
                                      </p:cBhvr>
                                    </p:animEffect>
                                    <p:anim calcmode="lin" valueType="num">
                                      <p:cBhvr>
                                        <p:cTn id="22"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Effect transition="in" filter="fade">
                                      <p:cBhvr>
                                        <p:cTn id="28" dur="1000"/>
                                        <p:tgtEl>
                                          <p:spTgt spid="20483">
                                            <p:txEl>
                                              <p:pRg st="3" end="3"/>
                                            </p:txEl>
                                          </p:spTgt>
                                        </p:tgtEl>
                                      </p:cBhvr>
                                    </p:animEffect>
                                    <p:anim calcmode="lin" valueType="num">
                                      <p:cBhvr>
                                        <p:cTn id="29"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BA19BBC-380B-4C37-ACA3-EBAEBA6EA852}"/>
              </a:ext>
            </a:extLst>
          </p:cNvPr>
          <p:cNvSpPr>
            <a:spLocks noGrp="1"/>
          </p:cNvSpPr>
          <p:nvPr>
            <p:ph type="title"/>
          </p:nvPr>
        </p:nvSpPr>
        <p:spPr>
          <a:xfrm>
            <a:off x="0" y="1"/>
            <a:ext cx="12192000" cy="914400"/>
          </a:xfrm>
          <a:solidFill>
            <a:schemeClr val="accent1"/>
          </a:solidFill>
        </p:spPr>
        <p:txBody>
          <a:bodyPr/>
          <a:lstStyle/>
          <a:p>
            <a:r>
              <a:rPr lang="en-US" altLang="en-US" dirty="0" err="1"/>
              <a:t>odot</a:t>
            </a:r>
            <a:r>
              <a:rPr lang="en-US" altLang="en-US" dirty="0"/>
              <a:t> CONTRACT MANAGER </a:t>
            </a:r>
            <a:r>
              <a:rPr altLang="en-US" dirty="0"/>
              <a:t>CUF REVIEW PHASES</a:t>
            </a:r>
          </a:p>
        </p:txBody>
      </p:sp>
      <p:sp>
        <p:nvSpPr>
          <p:cNvPr id="29699" name="Content Placeholder 2">
            <a:extLst>
              <a:ext uri="{FF2B5EF4-FFF2-40B4-BE49-F238E27FC236}">
                <a16:creationId xmlns:a16="http://schemas.microsoft.com/office/drawing/2014/main" id="{52295CD3-31BA-47BA-9F24-EC172E9415BF}"/>
              </a:ext>
            </a:extLst>
          </p:cNvPr>
          <p:cNvSpPr>
            <a:spLocks noGrp="1"/>
          </p:cNvSpPr>
          <p:nvPr>
            <p:ph idx="1"/>
          </p:nvPr>
        </p:nvSpPr>
        <p:spPr>
          <a:xfrm>
            <a:off x="914400" y="1138237"/>
            <a:ext cx="10744200" cy="4195763"/>
          </a:xfrm>
        </p:spPr>
        <p:txBody>
          <a:bodyPr/>
          <a:lstStyle/>
          <a:p>
            <a:pPr marL="514350" indent="-514350">
              <a:lnSpc>
                <a:spcPct val="150000"/>
              </a:lnSpc>
              <a:buFont typeface="Tw Cen MT" panose="020B0602020104020603" pitchFamily="34" charset="0"/>
              <a:buAutoNum type="arabicPeriod"/>
            </a:pPr>
            <a:r>
              <a:rPr lang="en-US" altLang="en-US" sz="2800" dirty="0"/>
              <a:t>INITIAL DESK REVIEW</a:t>
            </a:r>
          </a:p>
          <a:p>
            <a:pPr marL="514350" indent="-514350">
              <a:lnSpc>
                <a:spcPct val="150000"/>
              </a:lnSpc>
              <a:buFont typeface="Tw Cen MT" panose="020B0602020104020603" pitchFamily="34" charset="0"/>
              <a:buAutoNum type="arabicPeriod"/>
            </a:pPr>
            <a:r>
              <a:rPr lang="en-US" altLang="en-US" sz="2800" dirty="0"/>
              <a:t>ON-SITE REVIEW/PHONE INTERVIEW</a:t>
            </a:r>
          </a:p>
          <a:p>
            <a:pPr marL="514350" indent="-514350">
              <a:lnSpc>
                <a:spcPct val="150000"/>
              </a:lnSpc>
              <a:buFont typeface="Tw Cen MT" panose="020B0602020104020603" pitchFamily="34" charset="0"/>
              <a:buAutoNum type="arabicPeriod"/>
            </a:pPr>
            <a:r>
              <a:rPr lang="en-US" altLang="en-US" sz="2800" dirty="0"/>
              <a:t>POST ON-SITE REVIEW</a:t>
            </a:r>
          </a:p>
          <a:p>
            <a:pPr marL="514350" indent="-514350">
              <a:lnSpc>
                <a:spcPct val="150000"/>
              </a:lnSpc>
              <a:buFont typeface="Tw Cen MT" panose="020B0602020104020603" pitchFamily="34" charset="0"/>
              <a:buAutoNum type="arabicPeriod"/>
            </a:pPr>
            <a:r>
              <a:rPr lang="en-US" altLang="en-US" sz="2800" dirty="0"/>
              <a:t>CUF DETERMINATION</a:t>
            </a:r>
          </a:p>
          <a:p>
            <a:pPr marL="514350" indent="-514350">
              <a:lnSpc>
                <a:spcPct val="150000"/>
              </a:lnSpc>
              <a:buFont typeface="Tw Cen MT" panose="020B0602020104020603" pitchFamily="34" charset="0"/>
              <a:buAutoNum type="arabicPeriod"/>
            </a:pPr>
            <a:r>
              <a:rPr lang="en-US" altLang="en-US" sz="2800" dirty="0"/>
              <a:t>RECORDKEEPING</a:t>
            </a:r>
          </a:p>
          <a:p>
            <a:pPr marL="514350" indent="-514350">
              <a:buFont typeface="Tw Cen MT" panose="020B0602020104020603" pitchFamily="34" charset="0"/>
              <a:buAutoNum type="arabicPeriod"/>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Effect transition="in" filter="fade">
                                      <p:cBhvr>
                                        <p:cTn id="13" dur="1000"/>
                                        <p:tgtEl>
                                          <p:spTgt spid="29699">
                                            <p:txEl>
                                              <p:pRg st="1" end="1"/>
                                            </p:txEl>
                                          </p:spTgt>
                                        </p:tgtEl>
                                      </p:cBhvr>
                                    </p:animEffect>
                                    <p:anim calcmode="lin" valueType="num">
                                      <p:cBhvr>
                                        <p:cTn id="14"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Effect transition="in" filter="fade">
                                      <p:cBhvr>
                                        <p:cTn id="19" dur="1000"/>
                                        <p:tgtEl>
                                          <p:spTgt spid="29699">
                                            <p:txEl>
                                              <p:pRg st="2" end="2"/>
                                            </p:txEl>
                                          </p:spTgt>
                                        </p:tgtEl>
                                      </p:cBhvr>
                                    </p:animEffect>
                                    <p:anim calcmode="lin" valueType="num">
                                      <p:cBhvr>
                                        <p:cTn id="2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Effect transition="in" filter="fade">
                                      <p:cBhvr>
                                        <p:cTn id="25" dur="1000"/>
                                        <p:tgtEl>
                                          <p:spTgt spid="29699">
                                            <p:txEl>
                                              <p:pRg st="3" end="3"/>
                                            </p:txEl>
                                          </p:spTgt>
                                        </p:tgtEl>
                                      </p:cBhvr>
                                    </p:animEffect>
                                    <p:anim calcmode="lin" valueType="num">
                                      <p:cBhvr>
                                        <p:cTn id="26"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Effect transition="in" filter="fade">
                                      <p:cBhvr>
                                        <p:cTn id="31" dur="1000"/>
                                        <p:tgtEl>
                                          <p:spTgt spid="29699">
                                            <p:txEl>
                                              <p:pRg st="4" end="4"/>
                                            </p:txEl>
                                          </p:spTgt>
                                        </p:tgtEl>
                                      </p:cBhvr>
                                    </p:animEffect>
                                    <p:anim calcmode="lin" valueType="num">
                                      <p:cBhvr>
                                        <p:cTn id="32" dur="10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96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81CA1-0FCC-4FD6-8624-0F02933267D8}"/>
              </a:ext>
            </a:extLst>
          </p:cNvPr>
          <p:cNvSpPr>
            <a:spLocks noGrp="1"/>
          </p:cNvSpPr>
          <p:nvPr>
            <p:ph type="title"/>
          </p:nvPr>
        </p:nvSpPr>
        <p:spPr>
          <a:solidFill>
            <a:schemeClr val="accent1"/>
          </a:solidFill>
        </p:spPr>
        <p:txBody>
          <a:bodyPr/>
          <a:lstStyle/>
          <a:p>
            <a:r>
              <a:rPr lang="en-US" sz="3500" dirty="0"/>
              <a:t>ODOT CONTRACT MANAGER CUF PROCESS FLOW CHART</a:t>
            </a:r>
          </a:p>
        </p:txBody>
      </p:sp>
      <p:pic>
        <p:nvPicPr>
          <p:cNvPr id="4" name="Content Placeholder 3">
            <a:extLst>
              <a:ext uri="{FF2B5EF4-FFF2-40B4-BE49-F238E27FC236}">
                <a16:creationId xmlns:a16="http://schemas.microsoft.com/office/drawing/2014/main" id="{FBA82D97-8933-41DA-B0CA-5FA93A8B5F64}"/>
              </a:ext>
            </a:extLst>
          </p:cNvPr>
          <p:cNvPicPr>
            <a:picLocks noGrp="1" noChangeAspect="1"/>
          </p:cNvPicPr>
          <p:nvPr>
            <p:ph idx="1"/>
          </p:nvPr>
        </p:nvPicPr>
        <p:blipFill>
          <a:blip r:embed="rId3"/>
          <a:stretch>
            <a:fillRect/>
          </a:stretch>
        </p:blipFill>
        <p:spPr>
          <a:xfrm>
            <a:off x="990600" y="1009754"/>
            <a:ext cx="10058400" cy="5162446"/>
          </a:xfrm>
          <a:prstGeom prst="rect">
            <a:avLst/>
          </a:prstGeom>
        </p:spPr>
      </p:pic>
    </p:spTree>
    <p:extLst>
      <p:ext uri="{BB962C8B-B14F-4D97-AF65-F5344CB8AC3E}">
        <p14:creationId xmlns:p14="http://schemas.microsoft.com/office/powerpoint/2010/main" val="367558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1168B27-E460-4EB9-957B-CC52A0BFD455}"/>
              </a:ext>
            </a:extLst>
          </p:cNvPr>
          <p:cNvSpPr>
            <a:spLocks noGrp="1"/>
          </p:cNvSpPr>
          <p:nvPr>
            <p:ph type="title"/>
          </p:nvPr>
        </p:nvSpPr>
        <p:spPr>
          <a:xfrm>
            <a:off x="0" y="1"/>
            <a:ext cx="12192000" cy="914400"/>
          </a:xfrm>
          <a:solidFill>
            <a:schemeClr val="accent1"/>
          </a:solidFill>
        </p:spPr>
        <p:txBody>
          <a:bodyPr/>
          <a:lstStyle/>
          <a:p>
            <a:r>
              <a:rPr lang="en-US" altLang="en-US" sz="3200" dirty="0" err="1"/>
              <a:t>odot</a:t>
            </a:r>
            <a:r>
              <a:rPr lang="en-US" altLang="en-US" sz="3200" dirty="0"/>
              <a:t> CONTRACT MANAGER </a:t>
            </a:r>
            <a:r>
              <a:rPr altLang="en-US" sz="3200" dirty="0"/>
              <a:t>CUF TRACKING LOG</a:t>
            </a:r>
          </a:p>
        </p:txBody>
      </p:sp>
      <p:pic>
        <p:nvPicPr>
          <p:cNvPr id="32771" name="Content Placeholder 4">
            <a:extLst>
              <a:ext uri="{FF2B5EF4-FFF2-40B4-BE49-F238E27FC236}">
                <a16:creationId xmlns:a16="http://schemas.microsoft.com/office/drawing/2014/main" id="{956DCDCB-CDA2-41A3-8E94-74392600069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00304" y="1143000"/>
            <a:ext cx="10791392" cy="45720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8E0F670-2C8F-471E-8406-4C856AD894D1}"/>
              </a:ext>
            </a:extLst>
          </p:cNvPr>
          <p:cNvSpPr>
            <a:spLocks noGrp="1"/>
          </p:cNvSpPr>
          <p:nvPr>
            <p:ph type="title"/>
          </p:nvPr>
        </p:nvSpPr>
        <p:spPr>
          <a:xfrm>
            <a:off x="0" y="1"/>
            <a:ext cx="12192000" cy="914400"/>
          </a:xfrm>
          <a:solidFill>
            <a:schemeClr val="accent1"/>
          </a:solidFill>
        </p:spPr>
        <p:txBody>
          <a:bodyPr/>
          <a:lstStyle/>
          <a:p>
            <a:r>
              <a:rPr altLang="en-US" dirty="0"/>
              <a:t>DBE EMAIL NOTIFICATION INITIAL CUF REVIEW</a:t>
            </a:r>
          </a:p>
        </p:txBody>
      </p:sp>
      <p:pic>
        <p:nvPicPr>
          <p:cNvPr id="33795" name="Content Placeholder 3">
            <a:extLst>
              <a:ext uri="{FF2B5EF4-FFF2-40B4-BE49-F238E27FC236}">
                <a16:creationId xmlns:a16="http://schemas.microsoft.com/office/drawing/2014/main" id="{67523691-3536-432E-886A-3B27FFFC55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124200" y="1143000"/>
            <a:ext cx="5036426" cy="50292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5DEFB4B-1870-4D04-B1D1-290D9224189D}"/>
              </a:ext>
            </a:extLst>
          </p:cNvPr>
          <p:cNvSpPr>
            <a:spLocks noGrp="1"/>
          </p:cNvSpPr>
          <p:nvPr>
            <p:ph type="title"/>
          </p:nvPr>
        </p:nvSpPr>
        <p:spPr>
          <a:xfrm>
            <a:off x="0" y="1"/>
            <a:ext cx="12192000" cy="914400"/>
          </a:xfrm>
          <a:solidFill>
            <a:schemeClr val="accent1"/>
          </a:solidFill>
        </p:spPr>
        <p:txBody>
          <a:bodyPr/>
          <a:lstStyle/>
          <a:p>
            <a:r>
              <a:rPr altLang="en-US" dirty="0"/>
              <a:t>DBE EMAIL NOTIFICATION OF ONSITE REVIEW</a:t>
            </a:r>
          </a:p>
        </p:txBody>
      </p:sp>
      <p:pic>
        <p:nvPicPr>
          <p:cNvPr id="34819" name="Content Placeholder 3">
            <a:extLst>
              <a:ext uri="{FF2B5EF4-FFF2-40B4-BE49-F238E27FC236}">
                <a16:creationId xmlns:a16="http://schemas.microsoft.com/office/drawing/2014/main" id="{40153985-9425-41A8-B2C6-1DE4789CF7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06090" y="1143000"/>
            <a:ext cx="5071110" cy="50292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FC78A6F7-FB98-4913-8144-DC51379FC49F}"/>
              </a:ext>
            </a:extLst>
          </p:cNvPr>
          <p:cNvSpPr>
            <a:spLocks noGrp="1"/>
          </p:cNvSpPr>
          <p:nvPr>
            <p:ph type="title"/>
          </p:nvPr>
        </p:nvSpPr>
        <p:spPr>
          <a:xfrm>
            <a:off x="0" y="1"/>
            <a:ext cx="12192000" cy="914400"/>
          </a:xfrm>
          <a:solidFill>
            <a:schemeClr val="accent1"/>
          </a:solidFill>
        </p:spPr>
        <p:txBody>
          <a:bodyPr/>
          <a:lstStyle/>
          <a:p>
            <a:r>
              <a:rPr altLang="en-US" dirty="0"/>
              <a:t>DBE CUF COMPLIANCE DETERMINATION NOTICE</a:t>
            </a:r>
          </a:p>
        </p:txBody>
      </p:sp>
      <p:pic>
        <p:nvPicPr>
          <p:cNvPr id="35843" name="Content Placeholder 3">
            <a:extLst>
              <a:ext uri="{FF2B5EF4-FFF2-40B4-BE49-F238E27FC236}">
                <a16:creationId xmlns:a16="http://schemas.microsoft.com/office/drawing/2014/main" id="{5B659B88-1544-4873-B311-04DDA6D923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143000"/>
            <a:ext cx="9144000" cy="4909338"/>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180521A9-A7E8-4D38-BF54-A59B2691B46C}"/>
              </a:ext>
            </a:extLst>
          </p:cNvPr>
          <p:cNvSpPr>
            <a:spLocks noGrp="1"/>
          </p:cNvSpPr>
          <p:nvPr>
            <p:ph type="title"/>
          </p:nvPr>
        </p:nvSpPr>
        <p:spPr>
          <a:xfrm>
            <a:off x="0" y="1"/>
            <a:ext cx="12192000" cy="914400"/>
          </a:xfrm>
          <a:solidFill>
            <a:schemeClr val="accent1"/>
          </a:solidFill>
        </p:spPr>
        <p:txBody>
          <a:bodyPr/>
          <a:lstStyle/>
          <a:p>
            <a:r>
              <a:rPr altLang="en-US" dirty="0"/>
              <a:t>DBE CUF NON-COMPLIANCE NOTICE</a:t>
            </a:r>
          </a:p>
        </p:txBody>
      </p:sp>
      <p:pic>
        <p:nvPicPr>
          <p:cNvPr id="36867" name="Content Placeholder 3">
            <a:extLst>
              <a:ext uri="{FF2B5EF4-FFF2-40B4-BE49-F238E27FC236}">
                <a16:creationId xmlns:a16="http://schemas.microsoft.com/office/drawing/2014/main" id="{28F1CC46-EBD5-4C15-86A5-279E581C68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149369"/>
            <a:ext cx="8077200" cy="4870431"/>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E435DA4-9CAD-46BC-93D1-00DDFCCFD504}"/>
              </a:ext>
            </a:extLst>
          </p:cNvPr>
          <p:cNvSpPr>
            <a:spLocks noGrp="1"/>
          </p:cNvSpPr>
          <p:nvPr>
            <p:ph type="title"/>
          </p:nvPr>
        </p:nvSpPr>
        <p:spPr>
          <a:xfrm>
            <a:off x="0" y="1"/>
            <a:ext cx="12192000" cy="914400"/>
          </a:xfrm>
          <a:solidFill>
            <a:schemeClr val="accent1"/>
          </a:solidFill>
        </p:spPr>
        <p:txBody>
          <a:bodyPr/>
          <a:lstStyle/>
          <a:p>
            <a:r>
              <a:rPr altLang="en-US" dirty="0"/>
              <a:t>PRIME </a:t>
            </a:r>
            <a:r>
              <a:rPr lang="en-US" altLang="en-US" dirty="0"/>
              <a:t>Consultant</a:t>
            </a:r>
            <a:r>
              <a:rPr altLang="en-US" dirty="0"/>
              <a:t> NOTICE OF DBE</a:t>
            </a:r>
            <a:r>
              <a:rPr lang="en-US" altLang="en-US" dirty="0"/>
              <a:t> </a:t>
            </a:r>
            <a:r>
              <a:rPr altLang="en-US" dirty="0"/>
              <a:t>NONCOMPLIANCE</a:t>
            </a:r>
          </a:p>
        </p:txBody>
      </p:sp>
      <p:pic>
        <p:nvPicPr>
          <p:cNvPr id="37891" name="Content Placeholder 3">
            <a:extLst>
              <a:ext uri="{FF2B5EF4-FFF2-40B4-BE49-F238E27FC236}">
                <a16:creationId xmlns:a16="http://schemas.microsoft.com/office/drawing/2014/main" id="{13055D62-096D-4728-BC03-5B007ED54A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9000" y="1021351"/>
            <a:ext cx="4267200" cy="5111975"/>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ABF86B4-1DB7-4104-8231-93196FB67E56}"/>
              </a:ext>
            </a:extLst>
          </p:cNvPr>
          <p:cNvSpPr>
            <a:spLocks noGrp="1" noChangeArrowheads="1"/>
          </p:cNvSpPr>
          <p:nvPr>
            <p:ph type="ctrTitle"/>
          </p:nvPr>
        </p:nvSpPr>
        <p:spPr>
          <a:xfrm>
            <a:off x="1676400" y="1905000"/>
            <a:ext cx="8839200" cy="1905000"/>
          </a:xfrm>
          <a:solidFill>
            <a:schemeClr val="accent1"/>
          </a:solidFill>
        </p:spPr>
        <p:txBody>
          <a:bodyPr vert="horz" wrap="square" lIns="92075" tIns="46038" rIns="92075" bIns="46038" numCol="1" rtlCol="0" anchor="b" anchorCtr="0" compatLnSpc="1">
            <a:prstTxWarp prst="textNoShape">
              <a:avLst/>
            </a:prstTxWarp>
            <a:normAutofit fontScale="90000"/>
          </a:bodyPr>
          <a:lstStyle/>
          <a:p>
            <a:pPr fontAlgn="auto">
              <a:spcAft>
                <a:spcPts val="0"/>
              </a:spcAft>
              <a:buClr>
                <a:srgbClr val="0000FF"/>
              </a:buClr>
              <a:defRPr/>
            </a:pPr>
            <a:br>
              <a:rPr sz="3100" dirty="0"/>
            </a:br>
            <a:r>
              <a:rPr sz="3600" dirty="0"/>
              <a:t>CONSULTANT </a:t>
            </a:r>
            <a:r>
              <a:rPr lang="en-US" sz="3600" dirty="0"/>
              <a:t>CONTRACT </a:t>
            </a:r>
            <a:r>
              <a:rPr sz="3600" dirty="0"/>
              <a:t>MANAGER OVERVIEW</a:t>
            </a:r>
            <a:br>
              <a:rPr sz="3100" dirty="0"/>
            </a:br>
            <a:r>
              <a:rPr sz="3600" dirty="0">
                <a:solidFill>
                  <a:schemeClr val="tx2"/>
                </a:solidFill>
              </a:rPr>
              <a:t>Monitoring</a:t>
            </a:r>
            <a:br>
              <a:rPr sz="3600" dirty="0">
                <a:solidFill>
                  <a:schemeClr val="tx2"/>
                </a:solidFill>
              </a:rPr>
            </a:br>
            <a:r>
              <a:rPr sz="3600" dirty="0">
                <a:solidFill>
                  <a:schemeClr val="tx2"/>
                </a:solidFill>
              </a:rPr>
              <a:t>Commercially Useful Function</a:t>
            </a:r>
          </a:p>
        </p:txBody>
      </p:sp>
      <p:sp>
        <p:nvSpPr>
          <p:cNvPr id="12291" name="Subtitle 2">
            <a:extLst>
              <a:ext uri="{FF2B5EF4-FFF2-40B4-BE49-F238E27FC236}">
                <a16:creationId xmlns:a16="http://schemas.microsoft.com/office/drawing/2014/main" id="{AF7EFF6C-8721-49DE-A5E5-99EE01AD6CCF}"/>
              </a:ext>
            </a:extLst>
          </p:cNvPr>
          <p:cNvSpPr>
            <a:spLocks noGrp="1"/>
          </p:cNvSpPr>
          <p:nvPr>
            <p:ph type="subTitle" idx="1"/>
          </p:nvPr>
        </p:nvSpPr>
        <p:spPr>
          <a:xfrm>
            <a:off x="1828800" y="3810000"/>
            <a:ext cx="8534400" cy="825500"/>
          </a:xfrm>
        </p:spPr>
        <p:txBody>
          <a:bodyPr/>
          <a:lstStyle/>
          <a:p>
            <a:r>
              <a:rPr lang="en-US" altLang="en-US" sz="1800" dirty="0"/>
              <a:t>Presented by:  ODOT Office of Consultant Services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052113B-8617-4840-B5AA-E72207CA4865}"/>
              </a:ext>
            </a:extLst>
          </p:cNvPr>
          <p:cNvSpPr>
            <a:spLocks noGrp="1"/>
          </p:cNvSpPr>
          <p:nvPr>
            <p:ph type="title"/>
          </p:nvPr>
        </p:nvSpPr>
        <p:spPr>
          <a:xfrm>
            <a:off x="0" y="1"/>
            <a:ext cx="12192000" cy="914400"/>
          </a:xfrm>
          <a:solidFill>
            <a:schemeClr val="accent1"/>
          </a:solidFill>
        </p:spPr>
        <p:txBody>
          <a:bodyPr/>
          <a:lstStyle/>
          <a:p>
            <a:r>
              <a:rPr altLang="en-US" dirty="0"/>
              <a:t>EVALUATING CUF</a:t>
            </a:r>
          </a:p>
        </p:txBody>
      </p:sp>
      <p:pic>
        <p:nvPicPr>
          <p:cNvPr id="6" name="DwRupfZwvd8">
            <a:hlinkClick r:id="" action="ppaction://media"/>
            <a:extLst>
              <a:ext uri="{FF2B5EF4-FFF2-40B4-BE49-F238E27FC236}">
                <a16:creationId xmlns:a16="http://schemas.microsoft.com/office/drawing/2014/main" id="{99B80FB0-AD03-4EDF-9A18-9BB15A03E94D}"/>
              </a:ext>
            </a:extLst>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295400" y="1143000"/>
            <a:ext cx="9067800" cy="5100636"/>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42B3F26-199B-46AE-A26C-BE76BB4A674B}"/>
              </a:ext>
            </a:extLst>
          </p:cNvPr>
          <p:cNvSpPr>
            <a:spLocks noGrp="1"/>
          </p:cNvSpPr>
          <p:nvPr>
            <p:ph type="title"/>
          </p:nvPr>
        </p:nvSpPr>
        <p:spPr>
          <a:xfrm>
            <a:off x="0" y="1"/>
            <a:ext cx="12192000" cy="914400"/>
          </a:xfrm>
          <a:solidFill>
            <a:schemeClr val="accent1"/>
          </a:solidFill>
        </p:spPr>
        <p:txBody>
          <a:bodyPr/>
          <a:lstStyle/>
          <a:p>
            <a:r>
              <a:rPr lang="en-US" altLang="en-US" dirty="0"/>
              <a:t>CONSULTANT CONTRACT MANAGER</a:t>
            </a:r>
            <a:r>
              <a:rPr altLang="en-US" dirty="0"/>
              <a:t> CUF REVIEW PHASE</a:t>
            </a:r>
          </a:p>
        </p:txBody>
      </p:sp>
      <p:sp>
        <p:nvSpPr>
          <p:cNvPr id="40963" name="Content Placeholder 2">
            <a:extLst>
              <a:ext uri="{FF2B5EF4-FFF2-40B4-BE49-F238E27FC236}">
                <a16:creationId xmlns:a16="http://schemas.microsoft.com/office/drawing/2014/main" id="{9C46682A-3931-4D59-AE4B-DBE62A7D618A}"/>
              </a:ext>
            </a:extLst>
          </p:cNvPr>
          <p:cNvSpPr>
            <a:spLocks noGrp="1"/>
          </p:cNvSpPr>
          <p:nvPr>
            <p:ph idx="1"/>
          </p:nvPr>
        </p:nvSpPr>
        <p:spPr>
          <a:xfrm>
            <a:off x="914400" y="1138237"/>
            <a:ext cx="9982200" cy="3738563"/>
          </a:xfrm>
        </p:spPr>
        <p:txBody>
          <a:bodyPr/>
          <a:lstStyle/>
          <a:p>
            <a:pPr>
              <a:lnSpc>
                <a:spcPct val="150000"/>
              </a:lnSpc>
            </a:pPr>
            <a:r>
              <a:rPr lang="en-US" altLang="en-US" sz="2800" dirty="0"/>
              <a:t>DBE OWNER QUESTIONNAIRE.</a:t>
            </a:r>
          </a:p>
          <a:p>
            <a:pPr>
              <a:lnSpc>
                <a:spcPct val="150000"/>
              </a:lnSpc>
            </a:pPr>
            <a:r>
              <a:rPr lang="en-US" altLang="en-US" sz="2800" dirty="0"/>
              <a:t>DBE KEY PERSONNEL QUESTIONNAIRE.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1000"/>
                                        <p:tgtEl>
                                          <p:spTgt spid="40963">
                                            <p:txEl>
                                              <p:pRg st="0" end="0"/>
                                            </p:txEl>
                                          </p:spTgt>
                                        </p:tgtEl>
                                      </p:cBhvr>
                                    </p:animEffect>
                                    <p:anim calcmode="lin" valueType="num">
                                      <p:cBhvr>
                                        <p:cTn id="8" dur="10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Effect transition="in" filter="fade">
                                      <p:cBhvr>
                                        <p:cTn id="13" dur="1000"/>
                                        <p:tgtEl>
                                          <p:spTgt spid="40963">
                                            <p:txEl>
                                              <p:pRg st="1" end="1"/>
                                            </p:txEl>
                                          </p:spTgt>
                                        </p:tgtEl>
                                      </p:cBhvr>
                                    </p:animEffect>
                                    <p:anim calcmode="lin" valueType="num">
                                      <p:cBhvr>
                                        <p:cTn id="14" dur="10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096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A6C0009-A0CF-4DBC-AA3E-530DAB43AF4C}"/>
              </a:ext>
            </a:extLst>
          </p:cNvPr>
          <p:cNvSpPr>
            <a:spLocks noGrp="1"/>
          </p:cNvSpPr>
          <p:nvPr>
            <p:ph type="title"/>
          </p:nvPr>
        </p:nvSpPr>
        <p:spPr>
          <a:xfrm>
            <a:off x="0" y="1"/>
            <a:ext cx="12192000" cy="914400"/>
          </a:xfrm>
          <a:solidFill>
            <a:schemeClr val="accent1"/>
          </a:solidFill>
        </p:spPr>
        <p:txBody>
          <a:bodyPr/>
          <a:lstStyle/>
          <a:p>
            <a:r>
              <a:rPr altLang="en-US" dirty="0"/>
              <a:t>CUF EVALUATION KEY FACTORS</a:t>
            </a:r>
          </a:p>
        </p:txBody>
      </p:sp>
      <p:sp>
        <p:nvSpPr>
          <p:cNvPr id="3" name="Content Placeholder 2">
            <a:extLst>
              <a:ext uri="{FF2B5EF4-FFF2-40B4-BE49-F238E27FC236}">
                <a16:creationId xmlns:a16="http://schemas.microsoft.com/office/drawing/2014/main" id="{C1A69F3F-638E-45DC-A6CD-C98AE68BF139}"/>
              </a:ext>
            </a:extLst>
          </p:cNvPr>
          <p:cNvSpPr>
            <a:spLocks noGrp="1"/>
          </p:cNvSpPr>
          <p:nvPr>
            <p:ph idx="1"/>
          </p:nvPr>
        </p:nvSpPr>
        <p:spPr>
          <a:xfrm>
            <a:off x="914400" y="1143000"/>
            <a:ext cx="10363200" cy="4800600"/>
          </a:xfrm>
        </p:spPr>
        <p:txBody>
          <a:bodyPr/>
          <a:lstStyle/>
          <a:p>
            <a:pPr>
              <a:defRPr/>
            </a:pPr>
            <a:r>
              <a:rPr lang="en-US" sz="2800" dirty="0"/>
              <a:t>IS THE AMOUNT OF WORK CONSISTENT WITH NORMAL INDUSTRY PRACTICE?</a:t>
            </a:r>
          </a:p>
          <a:p>
            <a:pPr>
              <a:defRPr/>
            </a:pPr>
            <a:endParaRPr lang="en-US" sz="2800" dirty="0"/>
          </a:p>
          <a:p>
            <a:pPr>
              <a:defRPr/>
            </a:pPr>
            <a:r>
              <a:rPr lang="en-US" sz="2800" dirty="0"/>
              <a:t>IS THE AMOUNT THE FIRM IS PAID, COMMENSURATE WITH THE WORK BEING PERFORMED?</a:t>
            </a:r>
          </a:p>
          <a:p>
            <a:pPr>
              <a:defRPr/>
            </a:pPr>
            <a:endParaRPr lang="en-US" sz="2800" dirty="0"/>
          </a:p>
          <a:p>
            <a:pPr>
              <a:defRPr/>
            </a:pPr>
            <a:r>
              <a:rPr lang="en-US" sz="2800" dirty="0"/>
              <a:t>BASED ON THE SPECIFICS IN THEIR CONTRACT, IS THE DBE FIRM RESPONSIBLE FOR NEGOTIATING PRICE, DETERMINING QUALITY AND QUANTITY, ORDERING AND PAYING FOR MATERIALS BEING USED AND/OR INCORPORATED INTO THE PROJECT?</a:t>
            </a:r>
          </a:p>
          <a:p>
            <a:pPr marL="0" indent="0">
              <a:buNone/>
              <a:defRPr/>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E3CD955-B453-4549-A980-1290337A206C}"/>
              </a:ext>
            </a:extLst>
          </p:cNvPr>
          <p:cNvSpPr>
            <a:spLocks noGrp="1"/>
          </p:cNvSpPr>
          <p:nvPr>
            <p:ph type="title"/>
          </p:nvPr>
        </p:nvSpPr>
        <p:spPr>
          <a:xfrm>
            <a:off x="0" y="0"/>
            <a:ext cx="12192000" cy="914400"/>
          </a:xfrm>
          <a:solidFill>
            <a:schemeClr val="accent1"/>
          </a:solidFill>
        </p:spPr>
        <p:txBody>
          <a:bodyPr/>
          <a:lstStyle/>
          <a:p>
            <a:pPr marL="53975">
              <a:buClr>
                <a:srgbClr val="0000FF"/>
              </a:buClr>
            </a:pPr>
            <a:r>
              <a:rPr altLang="en-US" dirty="0"/>
              <a:t>DBE PERFORMANCE EXPECTATIONS</a:t>
            </a:r>
          </a:p>
        </p:txBody>
      </p:sp>
      <p:sp>
        <p:nvSpPr>
          <p:cNvPr id="48131" name="Rectangle 3">
            <a:extLst>
              <a:ext uri="{FF2B5EF4-FFF2-40B4-BE49-F238E27FC236}">
                <a16:creationId xmlns:a16="http://schemas.microsoft.com/office/drawing/2014/main" id="{8B31D7AD-369D-4BF2-851E-A99D0789BFEC}"/>
              </a:ext>
            </a:extLst>
          </p:cNvPr>
          <p:cNvSpPr>
            <a:spLocks noGrp="1"/>
          </p:cNvSpPr>
          <p:nvPr>
            <p:ph type="body" sz="half" idx="1"/>
          </p:nvPr>
        </p:nvSpPr>
        <p:spPr>
          <a:xfrm>
            <a:off x="1066800" y="1181100"/>
            <a:ext cx="9677400" cy="4686300"/>
          </a:xfrm>
          <a:extLst/>
        </p:spPr>
        <p:txBody>
          <a:bodyPr/>
          <a:lstStyle/>
          <a:p>
            <a:pPr marL="687388" lvl="2" indent="-458788">
              <a:spcBef>
                <a:spcPct val="0"/>
              </a:spcBef>
              <a:buClr>
                <a:schemeClr val="bg1"/>
              </a:buClr>
              <a:tabLst>
                <a:tab pos="452438" algn="l"/>
              </a:tabLst>
              <a:defRPr/>
            </a:pPr>
            <a:endParaRPr lang="en-US" altLang="en-US" sz="2400" dirty="0">
              <a:latin typeface="Arial" panose="020B0604020202020204" pitchFamily="34" charset="0"/>
              <a:cs typeface="Arial" panose="020B0604020202020204" pitchFamily="34" charset="0"/>
            </a:endParaRPr>
          </a:p>
          <a:p>
            <a:pPr marL="228600" lvl="2" indent="0" algn="ctr">
              <a:spcBef>
                <a:spcPct val="0"/>
              </a:spcBef>
              <a:buClr>
                <a:schemeClr val="bg1"/>
              </a:buClr>
              <a:buNone/>
              <a:tabLst>
                <a:tab pos="452438" algn="l"/>
              </a:tabLst>
              <a:defRPr/>
            </a:pPr>
            <a:r>
              <a:rPr lang="en-US" altLang="en-US" dirty="0">
                <a:cs typeface="Arial" panose="020B0604020202020204" pitchFamily="34" charset="0"/>
              </a:rPr>
              <a:t>THE DBE FIRM </a:t>
            </a:r>
            <a:r>
              <a:rPr lang="en-US" altLang="en-US" u="sng" dirty="0">
                <a:solidFill>
                  <a:schemeClr val="tx2"/>
                </a:solidFill>
                <a:cs typeface="Arial" panose="020B0604020202020204" pitchFamily="34" charset="0"/>
              </a:rPr>
              <a:t>MUST</a:t>
            </a:r>
            <a:r>
              <a:rPr lang="en-US" altLang="en-US" dirty="0">
                <a:solidFill>
                  <a:schemeClr val="tx2"/>
                </a:solidFill>
                <a:cs typeface="Arial" panose="020B0604020202020204" pitchFamily="34" charset="0"/>
              </a:rPr>
              <a:t> </a:t>
            </a:r>
            <a:r>
              <a:rPr lang="en-US" altLang="en-US" dirty="0">
                <a:cs typeface="Arial" panose="020B0604020202020204" pitchFamily="34" charset="0"/>
              </a:rPr>
              <a:t>BE RESPONSIBLE FOR </a:t>
            </a:r>
          </a:p>
          <a:p>
            <a:pPr marL="228600" lvl="2" indent="0">
              <a:lnSpc>
                <a:spcPct val="150000"/>
              </a:lnSpc>
              <a:spcBef>
                <a:spcPct val="0"/>
              </a:spcBef>
              <a:buClr>
                <a:schemeClr val="bg1"/>
              </a:buClr>
              <a:buNone/>
              <a:tabLst>
                <a:tab pos="452438" algn="l"/>
              </a:tabLst>
              <a:defRPr/>
            </a:pPr>
            <a:endParaRPr lang="en-US" altLang="en-US" sz="1400" dirty="0">
              <a:cs typeface="Arial" panose="020B0604020202020204" pitchFamily="34" charset="0"/>
            </a:endParaRPr>
          </a:p>
          <a:p>
            <a:pPr marL="571500" lvl="2" indent="-342900" algn="ctr">
              <a:lnSpc>
                <a:spcPct val="150000"/>
              </a:lnSpc>
              <a:spcBef>
                <a:spcPct val="0"/>
              </a:spcBef>
              <a:buClr>
                <a:schemeClr val="bg1"/>
              </a:buClr>
              <a:buFont typeface="Wingdings" panose="05000000000000000000" pitchFamily="2" charset="2"/>
              <a:buChar char="ü"/>
              <a:tabLst>
                <a:tab pos="452438" algn="l"/>
              </a:tabLst>
              <a:defRPr/>
            </a:pPr>
            <a:r>
              <a:rPr lang="en-US" altLang="en-US" u="sng" dirty="0">
                <a:cs typeface="Arial" panose="020B0604020202020204" pitchFamily="34" charset="0"/>
              </a:rPr>
              <a:t>PERFORMANCE</a:t>
            </a:r>
          </a:p>
          <a:p>
            <a:pPr marL="571500" lvl="2" indent="-342900" algn="ctr">
              <a:lnSpc>
                <a:spcPct val="150000"/>
              </a:lnSpc>
              <a:spcBef>
                <a:spcPct val="0"/>
              </a:spcBef>
              <a:buClr>
                <a:schemeClr val="bg1"/>
              </a:buClr>
              <a:buFont typeface="Wingdings" panose="05000000000000000000" pitchFamily="2" charset="2"/>
              <a:buChar char="ü"/>
              <a:tabLst>
                <a:tab pos="452438" algn="l"/>
              </a:tabLst>
              <a:defRPr/>
            </a:pPr>
            <a:r>
              <a:rPr lang="en-US" altLang="en-US" u="sng" dirty="0">
                <a:cs typeface="Arial" panose="020B0604020202020204" pitchFamily="34" charset="0"/>
              </a:rPr>
              <a:t>MANAGEMENT</a:t>
            </a:r>
          </a:p>
          <a:p>
            <a:pPr marL="571500" lvl="2" indent="-342900" algn="ctr">
              <a:lnSpc>
                <a:spcPct val="150000"/>
              </a:lnSpc>
              <a:spcBef>
                <a:spcPct val="0"/>
              </a:spcBef>
              <a:buClr>
                <a:schemeClr val="bg1"/>
              </a:buClr>
              <a:buFont typeface="Wingdings" panose="05000000000000000000" pitchFamily="2" charset="2"/>
              <a:buChar char="ü"/>
              <a:tabLst>
                <a:tab pos="452438" algn="l"/>
              </a:tabLst>
              <a:defRPr/>
            </a:pPr>
            <a:r>
              <a:rPr lang="en-US" altLang="en-US" u="sng" dirty="0">
                <a:cs typeface="Arial" panose="020B0604020202020204" pitchFamily="34" charset="0"/>
              </a:rPr>
              <a:t>SUPERVISION</a:t>
            </a:r>
          </a:p>
          <a:p>
            <a:pPr marL="228600" lvl="2" indent="0" algn="ctr">
              <a:lnSpc>
                <a:spcPct val="150000"/>
              </a:lnSpc>
              <a:spcBef>
                <a:spcPct val="0"/>
              </a:spcBef>
              <a:buClr>
                <a:schemeClr val="bg1"/>
              </a:buClr>
              <a:buNone/>
              <a:tabLst>
                <a:tab pos="452438" algn="l"/>
              </a:tabLst>
              <a:defRPr/>
            </a:pPr>
            <a:endParaRPr lang="en-US" altLang="en-US" sz="2400" dirty="0">
              <a:cs typeface="Arial" panose="020B0604020202020204" pitchFamily="34" charset="0"/>
            </a:endParaRPr>
          </a:p>
          <a:p>
            <a:pPr marL="228600" lvl="2" indent="0" algn="ctr">
              <a:spcBef>
                <a:spcPct val="0"/>
              </a:spcBef>
              <a:buClr>
                <a:schemeClr val="bg1"/>
              </a:buClr>
              <a:buNone/>
              <a:tabLst>
                <a:tab pos="452438" algn="l"/>
              </a:tabLst>
              <a:defRPr/>
            </a:pPr>
            <a:r>
              <a:rPr lang="en-US" altLang="en-US" sz="2400" dirty="0">
                <a:cs typeface="Arial" panose="020B0604020202020204" pitchFamily="34" charset="0"/>
              </a:rPr>
              <a:t>Of ALL WORK, AS IDENTIFIED IN THE APPROVED SUBCONTRACT AGREEMENT.</a:t>
            </a:r>
            <a:r>
              <a:rPr lang="en-US" altLang="en-US" sz="2400" i="1" dirty="0">
                <a:cs typeface="Arial" panose="020B0604020202020204" pitchFamily="34" charset="0"/>
              </a:rPr>
              <a:t> </a:t>
            </a:r>
            <a:endParaRPr lang="en-US" altLang="en-US" sz="2400" dirty="0"/>
          </a:p>
          <a:p>
            <a:pPr marL="114300" lvl="1" indent="0">
              <a:spcBef>
                <a:spcPct val="0"/>
              </a:spcBef>
              <a:buNone/>
              <a:tabLst>
                <a:tab pos="452438" algn="l"/>
              </a:tabLst>
              <a:defRPr/>
            </a:pPr>
            <a:endParaRPr lang="en-US" altLang="en-US"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FC7F537-5A5E-414C-8555-09B4E4735777}"/>
              </a:ext>
            </a:extLst>
          </p:cNvPr>
          <p:cNvSpPr>
            <a:spLocks noGrp="1"/>
          </p:cNvSpPr>
          <p:nvPr>
            <p:ph type="title"/>
          </p:nvPr>
        </p:nvSpPr>
        <p:spPr>
          <a:xfrm>
            <a:off x="0" y="0"/>
            <a:ext cx="12192000" cy="914400"/>
          </a:xfrm>
          <a:solidFill>
            <a:schemeClr val="accent1"/>
          </a:solidFill>
        </p:spPr>
        <p:txBody>
          <a:bodyPr/>
          <a:lstStyle/>
          <a:p>
            <a:pPr marL="53975">
              <a:buClr>
                <a:srgbClr val="0000FF"/>
              </a:buClr>
            </a:pPr>
            <a:r>
              <a:rPr altLang="en-US" sz="2800" dirty="0"/>
              <a:t> </a:t>
            </a:r>
            <a:r>
              <a:rPr altLang="en-US" dirty="0"/>
              <a:t>DBE PERFO</a:t>
            </a:r>
            <a:r>
              <a:rPr lang="en-US" altLang="en-US" dirty="0"/>
              <a:t>R</a:t>
            </a:r>
            <a:r>
              <a:rPr altLang="en-US" dirty="0"/>
              <a:t>MANCE RED FLAGS</a:t>
            </a:r>
          </a:p>
        </p:txBody>
      </p:sp>
      <p:sp>
        <p:nvSpPr>
          <p:cNvPr id="37891" name="Rectangle 3">
            <a:extLst>
              <a:ext uri="{FF2B5EF4-FFF2-40B4-BE49-F238E27FC236}">
                <a16:creationId xmlns:a16="http://schemas.microsoft.com/office/drawing/2014/main" id="{A53A754B-3FA4-46BE-BB6C-915C404183D2}"/>
              </a:ext>
            </a:extLst>
          </p:cNvPr>
          <p:cNvSpPr>
            <a:spLocks noGrp="1"/>
          </p:cNvSpPr>
          <p:nvPr>
            <p:ph type="body" sz="half" idx="1"/>
          </p:nvPr>
        </p:nvSpPr>
        <p:spPr>
          <a:xfrm>
            <a:off x="685800" y="1143000"/>
            <a:ext cx="10210800" cy="4724400"/>
          </a:xfrm>
        </p:spPr>
        <p:txBody>
          <a:bodyPr anchor="ctr"/>
          <a:lstStyle/>
          <a:p>
            <a:pPr marL="623888" lvl="1" indent="-509588">
              <a:spcBef>
                <a:spcPct val="15000"/>
              </a:spcBef>
              <a:spcAft>
                <a:spcPct val="15000"/>
              </a:spcAft>
              <a:defRPr/>
            </a:pPr>
            <a:r>
              <a:rPr lang="en-US" altLang="en-US" dirty="0">
                <a:cs typeface="Arial" panose="020B0604020202020204" pitchFamily="34" charset="0"/>
              </a:rPr>
              <a:t>DBE WORK BEING PERFORMED BY ANOTHER CONSULTANT.</a:t>
            </a:r>
            <a:endParaRPr lang="en-US" altLang="en-US" sz="1000" dirty="0">
              <a:cs typeface="Arial" panose="020B0604020202020204" pitchFamily="34" charset="0"/>
            </a:endParaRPr>
          </a:p>
          <a:p>
            <a:pPr marL="114300" lvl="1" indent="0">
              <a:spcBef>
                <a:spcPct val="15000"/>
              </a:spcBef>
              <a:spcAft>
                <a:spcPct val="15000"/>
              </a:spcAft>
              <a:buNone/>
              <a:defRPr/>
            </a:pPr>
            <a:endParaRPr lang="en-US" altLang="en-US" sz="900" dirty="0">
              <a:cs typeface="Arial" panose="020B0604020202020204" pitchFamily="34" charset="0"/>
            </a:endParaRPr>
          </a:p>
          <a:p>
            <a:pPr marL="623888" lvl="1" indent="-509588">
              <a:spcBef>
                <a:spcPct val="15000"/>
              </a:spcBef>
              <a:spcAft>
                <a:spcPct val="15000"/>
              </a:spcAft>
              <a:defRPr/>
            </a:pPr>
            <a:r>
              <a:rPr lang="en-US" altLang="en-US" dirty="0">
                <a:cs typeface="Arial" panose="020B0604020202020204" pitchFamily="34" charset="0"/>
              </a:rPr>
              <a:t>DBE WORK BEING PERFORMED JOINTLY WITH ANOTHER CONSULTANT.</a:t>
            </a:r>
            <a:endParaRPr lang="en-US" altLang="en-US" sz="900" dirty="0">
              <a:cs typeface="Arial" panose="020B0604020202020204" pitchFamily="34" charset="0"/>
            </a:endParaRPr>
          </a:p>
          <a:p>
            <a:pPr marL="623888" lvl="1" indent="-509588">
              <a:spcBef>
                <a:spcPct val="15000"/>
              </a:spcBef>
              <a:spcAft>
                <a:spcPct val="15000"/>
              </a:spcAft>
              <a:defRPr/>
            </a:pPr>
            <a:endParaRPr lang="en-US" altLang="en-US" sz="900" dirty="0">
              <a:cs typeface="Arial" panose="020B0604020202020204" pitchFamily="34" charset="0"/>
            </a:endParaRPr>
          </a:p>
          <a:p>
            <a:pPr marL="623888" lvl="1" indent="-509588">
              <a:spcBef>
                <a:spcPct val="15000"/>
              </a:spcBef>
              <a:spcAft>
                <a:spcPct val="15000"/>
              </a:spcAft>
              <a:defRPr/>
            </a:pPr>
            <a:r>
              <a:rPr lang="en-US" altLang="en-US" dirty="0">
                <a:cs typeface="Arial" panose="020B0604020202020204" pitchFamily="34" charset="0"/>
              </a:rPr>
              <a:t>WORK PERFORMED, IS OUTSIDE THE DBE’S KNOWN EXPERIENCE AND/OR CAPABILITY.</a:t>
            </a:r>
          </a:p>
          <a:p>
            <a:pPr marL="623888" lvl="1" indent="-509588">
              <a:spcBef>
                <a:spcPct val="15000"/>
              </a:spcBef>
              <a:spcAft>
                <a:spcPct val="15000"/>
              </a:spcAft>
              <a:defRPr/>
            </a:pPr>
            <a:endParaRPr lang="en-US" altLang="en-US" dirty="0">
              <a:latin typeface="Arial" panose="020B0604020202020204" pitchFamily="34" charset="0"/>
              <a:cs typeface="Arial" panose="020B0604020202020204" pitchFamily="34" charset="0"/>
            </a:endParaRPr>
          </a:p>
          <a:p>
            <a:pPr marL="623888" lvl="1" indent="-509588" algn="just">
              <a:spcBef>
                <a:spcPct val="15000"/>
              </a:spcBef>
              <a:spcAft>
                <a:spcPct val="15000"/>
              </a:spcAft>
              <a:buFont typeface="Wingdings" panose="05000000000000000000" pitchFamily="2" charset="2"/>
              <a:buChar char="§"/>
              <a:defRPr/>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789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7891">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p:cTn id="13" dur="10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7891">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7891">
                                            <p:txEl>
                                              <p:pRg st="2" end="2"/>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 calcmode="lin" valueType="num">
                                      <p:cBhvr>
                                        <p:cTn id="19" dur="1000" fill="hold"/>
                                        <p:tgtEl>
                                          <p:spTgt spid="37891">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37891">
                                            <p:txEl>
                                              <p:pRg st="4" end="4"/>
                                            </p:txEl>
                                          </p:spTgt>
                                        </p:tgtEl>
                                        <p:attrNameLst>
                                          <p:attrName>ppt_h</p:attrName>
                                        </p:attrNameLst>
                                      </p:cBhvr>
                                      <p:tavLst>
                                        <p:tav tm="0">
                                          <p:val>
                                            <p:fltVal val="0"/>
                                          </p:val>
                                        </p:tav>
                                        <p:tav tm="100000">
                                          <p:val>
                                            <p:strVal val="#ppt_h"/>
                                          </p:val>
                                        </p:tav>
                                      </p:tavLst>
                                    </p:anim>
                                    <p:anim calcmode="lin" valueType="num">
                                      <p:cBhvr>
                                        <p:cTn id="21" dur="1000" fill="hold"/>
                                        <p:tgtEl>
                                          <p:spTgt spid="37891">
                                            <p:txEl>
                                              <p:pRg st="4" end="4"/>
                                            </p:txEl>
                                          </p:spTgt>
                                        </p:tgtEl>
                                        <p:attrNameLst>
                                          <p:attrName>style.rotation</p:attrName>
                                        </p:attrNameLst>
                                      </p:cBhvr>
                                      <p:tavLst>
                                        <p:tav tm="0">
                                          <p:val>
                                            <p:fltVal val="90"/>
                                          </p:val>
                                        </p:tav>
                                        <p:tav tm="100000">
                                          <p:val>
                                            <p:fltVal val="0"/>
                                          </p:val>
                                        </p:tav>
                                      </p:tavLst>
                                    </p:anim>
                                    <p:animEffect transition="in" filter="fade">
                                      <p:cBhvr>
                                        <p:cTn id="22" dur="10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1DFFE3D-4363-472A-87F3-437622113F3A}"/>
              </a:ext>
            </a:extLst>
          </p:cNvPr>
          <p:cNvSpPr>
            <a:spLocks noGrp="1"/>
          </p:cNvSpPr>
          <p:nvPr>
            <p:ph type="title"/>
          </p:nvPr>
        </p:nvSpPr>
        <p:spPr>
          <a:xfrm>
            <a:off x="0" y="1"/>
            <a:ext cx="12192000" cy="914400"/>
          </a:xfrm>
          <a:solidFill>
            <a:schemeClr val="accent1"/>
          </a:solidFill>
        </p:spPr>
        <p:txBody>
          <a:bodyPr/>
          <a:lstStyle/>
          <a:p>
            <a:pPr marL="53975"/>
            <a:r>
              <a:rPr altLang="en-US" sz="4000" dirty="0"/>
              <a:t>POTENTIAL AREAS OF CUF NON COMPLIA</a:t>
            </a:r>
            <a:r>
              <a:rPr lang="en-US" altLang="en-US" sz="4000" dirty="0"/>
              <a:t>N</a:t>
            </a:r>
            <a:r>
              <a:rPr altLang="en-US" sz="4000" dirty="0"/>
              <a:t>CE</a:t>
            </a:r>
          </a:p>
        </p:txBody>
      </p:sp>
      <p:sp>
        <p:nvSpPr>
          <p:cNvPr id="39939" name="Content Placeholder 5">
            <a:extLst>
              <a:ext uri="{FF2B5EF4-FFF2-40B4-BE49-F238E27FC236}">
                <a16:creationId xmlns:a16="http://schemas.microsoft.com/office/drawing/2014/main" id="{8F10A89F-5998-4A99-B271-EA21DAC18F66}"/>
              </a:ext>
            </a:extLst>
          </p:cNvPr>
          <p:cNvSpPr>
            <a:spLocks noGrp="1"/>
          </p:cNvSpPr>
          <p:nvPr>
            <p:ph idx="1"/>
          </p:nvPr>
        </p:nvSpPr>
        <p:spPr>
          <a:xfrm>
            <a:off x="914400" y="1138237"/>
            <a:ext cx="9753600" cy="4195763"/>
          </a:xfrm>
        </p:spPr>
        <p:txBody>
          <a:bodyPr/>
          <a:lstStyle/>
          <a:p>
            <a:pPr>
              <a:lnSpc>
                <a:spcPct val="150000"/>
              </a:lnSpc>
            </a:pPr>
            <a:r>
              <a:rPr lang="en-US" altLang="en-US" sz="2800" dirty="0"/>
              <a:t>MANAGEMENT</a:t>
            </a:r>
          </a:p>
          <a:p>
            <a:pPr>
              <a:lnSpc>
                <a:spcPct val="150000"/>
              </a:lnSpc>
            </a:pPr>
            <a:r>
              <a:rPr lang="en-US" altLang="en-US" sz="2800" dirty="0"/>
              <a:t>EQUIPMENT</a:t>
            </a:r>
          </a:p>
          <a:p>
            <a:pPr>
              <a:lnSpc>
                <a:spcPct val="150000"/>
              </a:lnSpc>
            </a:pPr>
            <a:r>
              <a:rPr lang="en-US" altLang="en-US" sz="2800" dirty="0"/>
              <a:t>WORKFORCE</a:t>
            </a:r>
          </a:p>
          <a:p>
            <a:pPr>
              <a:lnSpc>
                <a:spcPct val="150000"/>
              </a:lnSpc>
            </a:pPr>
            <a:r>
              <a:rPr lang="en-US" altLang="en-US" sz="2800" dirty="0"/>
              <a:t>MATERIALS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fade">
                                      <p:cBhvr>
                                        <p:cTn id="7" dur="1000"/>
                                        <p:tgtEl>
                                          <p:spTgt spid="39939">
                                            <p:txEl>
                                              <p:pRg st="0" end="0"/>
                                            </p:txEl>
                                          </p:spTgt>
                                        </p:tgtEl>
                                      </p:cBhvr>
                                    </p:animEffect>
                                    <p:anim calcmode="lin" valueType="num">
                                      <p:cBhvr>
                                        <p:cTn id="8" dur="1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Effect transition="in" filter="fade">
                                      <p:cBhvr>
                                        <p:cTn id="13" dur="1000"/>
                                        <p:tgtEl>
                                          <p:spTgt spid="39939">
                                            <p:txEl>
                                              <p:pRg st="1" end="1"/>
                                            </p:txEl>
                                          </p:spTgt>
                                        </p:tgtEl>
                                      </p:cBhvr>
                                    </p:animEffect>
                                    <p:anim calcmode="lin" valueType="num">
                                      <p:cBhvr>
                                        <p:cTn id="14" dur="1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9939">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Effect transition="in" filter="fade">
                                      <p:cBhvr>
                                        <p:cTn id="19" dur="1000"/>
                                        <p:tgtEl>
                                          <p:spTgt spid="39939">
                                            <p:txEl>
                                              <p:pRg st="2" end="2"/>
                                            </p:txEl>
                                          </p:spTgt>
                                        </p:tgtEl>
                                      </p:cBhvr>
                                    </p:animEffect>
                                    <p:anim calcmode="lin" valueType="num">
                                      <p:cBhvr>
                                        <p:cTn id="20" dur="10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9939">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with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Effect transition="in" filter="fade">
                                      <p:cBhvr>
                                        <p:cTn id="25" dur="1000"/>
                                        <p:tgtEl>
                                          <p:spTgt spid="39939">
                                            <p:txEl>
                                              <p:pRg st="3" end="3"/>
                                            </p:txEl>
                                          </p:spTgt>
                                        </p:tgtEl>
                                      </p:cBhvr>
                                    </p:animEffect>
                                    <p:anim calcmode="lin" valueType="num">
                                      <p:cBhvr>
                                        <p:cTn id="26"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39C9313-2D9B-48CD-A6B7-7F9A92A6B90F}"/>
              </a:ext>
            </a:extLst>
          </p:cNvPr>
          <p:cNvSpPr>
            <a:spLocks noGrp="1"/>
          </p:cNvSpPr>
          <p:nvPr>
            <p:ph type="title"/>
          </p:nvPr>
        </p:nvSpPr>
        <p:spPr>
          <a:xfrm>
            <a:off x="0" y="0"/>
            <a:ext cx="12192000" cy="914400"/>
          </a:xfrm>
          <a:solidFill>
            <a:schemeClr val="accent1"/>
          </a:solidFill>
        </p:spPr>
        <p:txBody>
          <a:bodyPr/>
          <a:lstStyle/>
          <a:p>
            <a:pPr marL="53975">
              <a:buClr>
                <a:srgbClr val="0000FF"/>
              </a:buClr>
            </a:pPr>
            <a:r>
              <a:rPr altLang="en-US" dirty="0"/>
              <a:t>MANAGEMENT RED FLAGS</a:t>
            </a:r>
          </a:p>
        </p:txBody>
      </p:sp>
      <p:sp>
        <p:nvSpPr>
          <p:cNvPr id="2" name="TextBox 1">
            <a:extLst>
              <a:ext uri="{FF2B5EF4-FFF2-40B4-BE49-F238E27FC236}">
                <a16:creationId xmlns:a16="http://schemas.microsoft.com/office/drawing/2014/main" id="{4306906A-AFF5-4583-BF7D-ABABC5CD7523}"/>
              </a:ext>
            </a:extLst>
          </p:cNvPr>
          <p:cNvSpPr txBox="1"/>
          <p:nvPr/>
        </p:nvSpPr>
        <p:spPr>
          <a:xfrm>
            <a:off x="838200" y="1158657"/>
            <a:ext cx="10515600" cy="3108543"/>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a:latin typeface="+mn-lt"/>
              </a:rPr>
              <a:t>DBE SUPERINTENDENT IS NOT A REGULAR EMPLOYEE OF THE DBE.</a:t>
            </a:r>
          </a:p>
          <a:p>
            <a:pPr marL="285750" indent="-285750">
              <a:buFont typeface="Courier New" panose="02070309020205020404" pitchFamily="49" charset="0"/>
              <a:buChar char="o"/>
            </a:pPr>
            <a:endParaRPr lang="en-US" sz="2800" dirty="0">
              <a:latin typeface="+mn-lt"/>
            </a:endParaRPr>
          </a:p>
          <a:p>
            <a:pPr marL="285750" indent="-285750">
              <a:buFont typeface="Courier New" panose="02070309020205020404" pitchFamily="49" charset="0"/>
              <a:buChar char="o"/>
            </a:pPr>
            <a:r>
              <a:rPr lang="en-US" sz="2800" dirty="0">
                <a:latin typeface="+mn-lt"/>
              </a:rPr>
              <a:t>DBE PROVIDES LITTLE OR NO SUPERVISION OF WORK.</a:t>
            </a:r>
          </a:p>
          <a:p>
            <a:pPr marL="285750" indent="-285750">
              <a:buFont typeface="Courier New" panose="02070309020205020404" pitchFamily="49" charset="0"/>
              <a:buChar char="o"/>
            </a:pPr>
            <a:endParaRPr lang="en-US" sz="2800" dirty="0">
              <a:latin typeface="+mn-lt"/>
            </a:endParaRPr>
          </a:p>
          <a:p>
            <a:pPr marL="285750" indent="-285750">
              <a:buFont typeface="Courier New" panose="02070309020205020404" pitchFamily="49" charset="0"/>
              <a:buChar char="o"/>
            </a:pPr>
            <a:r>
              <a:rPr lang="en-US" sz="2800" dirty="0">
                <a:latin typeface="+mn-lt"/>
              </a:rPr>
              <a:t>DBE FIRM OWNER, IS NOT AWARE OF THE STATUS OF WORK BEING PERFORMED.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E1C4DA7-B98A-4C7E-B987-DC9B48E0F26D}"/>
              </a:ext>
            </a:extLst>
          </p:cNvPr>
          <p:cNvSpPr>
            <a:spLocks noGrp="1"/>
          </p:cNvSpPr>
          <p:nvPr>
            <p:ph type="title"/>
          </p:nvPr>
        </p:nvSpPr>
        <p:spPr>
          <a:xfrm>
            <a:off x="0" y="0"/>
            <a:ext cx="12192000" cy="914400"/>
          </a:xfrm>
          <a:solidFill>
            <a:schemeClr val="accent1"/>
          </a:solidFill>
        </p:spPr>
        <p:txBody>
          <a:bodyPr/>
          <a:lstStyle/>
          <a:p>
            <a:pPr marL="53975">
              <a:buClr>
                <a:srgbClr val="0000FF"/>
              </a:buClr>
            </a:pPr>
            <a:r>
              <a:rPr altLang="en-US" dirty="0"/>
              <a:t>EQUIPMENT RED FLAGS</a:t>
            </a:r>
          </a:p>
        </p:txBody>
      </p:sp>
      <p:sp>
        <p:nvSpPr>
          <p:cNvPr id="2" name="TextBox 1">
            <a:extLst>
              <a:ext uri="{FF2B5EF4-FFF2-40B4-BE49-F238E27FC236}">
                <a16:creationId xmlns:a16="http://schemas.microsoft.com/office/drawing/2014/main" id="{D276F226-76AC-4F94-9C61-E18F77DE02BD}"/>
              </a:ext>
            </a:extLst>
          </p:cNvPr>
          <p:cNvSpPr txBox="1"/>
          <p:nvPr/>
        </p:nvSpPr>
        <p:spPr>
          <a:xfrm>
            <a:off x="685800" y="1143000"/>
            <a:ext cx="10668000" cy="3108543"/>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a:latin typeface="+mn-lt"/>
              </a:rPr>
              <a:t>PROFESSIONAL EQUIPMENT (EX. COMPUTERS, SOFTWARE PROGRAMS ETC.) USED BY THE DBE FIRM, BELONG TO THE PRIME CONSULTANT OR AFFILIATE.</a:t>
            </a:r>
          </a:p>
          <a:p>
            <a:pPr marL="285750" indent="-285750">
              <a:buFont typeface="Courier New" panose="02070309020205020404" pitchFamily="49" charset="0"/>
              <a:buChar char="o"/>
            </a:pPr>
            <a:endParaRPr lang="en-US" sz="2800" dirty="0">
              <a:latin typeface="+mn-lt"/>
            </a:endParaRPr>
          </a:p>
          <a:p>
            <a:pPr marL="285750" indent="-285750">
              <a:buFont typeface="Courier New" panose="02070309020205020404" pitchFamily="49" charset="0"/>
              <a:buChar char="o"/>
            </a:pPr>
            <a:r>
              <a:rPr lang="en-US" sz="2800" dirty="0">
                <a:latin typeface="+mn-lt"/>
              </a:rPr>
              <a:t>PROFESSIONAL EQUIPMENT (EX. COMPUTERS, SOFTWARE PROGRAMS ETC.) USED BY THE DBE BELONG TO ANOTHER CONSULTANT WITH NO FORMAL LEASE AGREEMENT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EB3667C-727F-4823-9BEA-DE3A6CD7BF18}"/>
              </a:ext>
            </a:extLst>
          </p:cNvPr>
          <p:cNvSpPr>
            <a:spLocks noGrp="1"/>
          </p:cNvSpPr>
          <p:nvPr>
            <p:ph type="title"/>
          </p:nvPr>
        </p:nvSpPr>
        <p:spPr>
          <a:xfrm>
            <a:off x="3048" y="0"/>
            <a:ext cx="12188952" cy="914400"/>
          </a:xfrm>
          <a:solidFill>
            <a:schemeClr val="accent1"/>
          </a:solidFill>
        </p:spPr>
        <p:txBody>
          <a:bodyPr/>
          <a:lstStyle/>
          <a:p>
            <a:pPr marL="53975">
              <a:buClr>
                <a:srgbClr val="0000FF"/>
              </a:buClr>
            </a:pPr>
            <a:r>
              <a:rPr altLang="en-US" sz="4000" dirty="0"/>
              <a:t>WORKFORCE  REQUIREMENTS</a:t>
            </a:r>
          </a:p>
        </p:txBody>
      </p:sp>
      <p:sp>
        <p:nvSpPr>
          <p:cNvPr id="2" name="TextBox 1">
            <a:extLst>
              <a:ext uri="{FF2B5EF4-FFF2-40B4-BE49-F238E27FC236}">
                <a16:creationId xmlns:a16="http://schemas.microsoft.com/office/drawing/2014/main" id="{D655976C-D6D3-498D-9DF3-E82C39199BC1}"/>
              </a:ext>
            </a:extLst>
          </p:cNvPr>
          <p:cNvSpPr txBox="1"/>
          <p:nvPr/>
        </p:nvSpPr>
        <p:spPr>
          <a:xfrm>
            <a:off x="746760" y="1143000"/>
            <a:ext cx="10972800" cy="3970318"/>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latin typeface="+mn-lt"/>
              </a:rPr>
              <a:t>THE DBE FIRM(S) MUST KEEP A REGULAR WORKFORCE.</a:t>
            </a:r>
          </a:p>
          <a:p>
            <a:pPr marL="457200" indent="-457200">
              <a:buFont typeface="Courier New" panose="02070309020205020404" pitchFamily="49" charset="0"/>
              <a:buChar char="o"/>
            </a:pPr>
            <a:endParaRPr lang="en-US" sz="2800" dirty="0">
              <a:latin typeface="+mn-lt"/>
            </a:endParaRPr>
          </a:p>
          <a:p>
            <a:pPr marL="457200" indent="-457200">
              <a:buFont typeface="Courier New" panose="02070309020205020404" pitchFamily="49" charset="0"/>
              <a:buChar char="o"/>
            </a:pPr>
            <a:r>
              <a:rPr lang="en-US" sz="2800" dirty="0">
                <a:latin typeface="+mn-lt"/>
              </a:rPr>
              <a:t>THE DBE CONSULTANT(S) CANNOT “SHARE” EMPLOYEES WITH NON-DBE CONSULTANT(S), ESPECIALLY THE CONSULTANT OF AN AFFILIATE OF THE PRIME.</a:t>
            </a:r>
          </a:p>
          <a:p>
            <a:pPr marL="457200" indent="-457200">
              <a:buFont typeface="Courier New" panose="02070309020205020404" pitchFamily="49" charset="0"/>
              <a:buChar char="o"/>
            </a:pPr>
            <a:endParaRPr lang="en-US" sz="2800" dirty="0">
              <a:latin typeface="+mn-lt"/>
            </a:endParaRPr>
          </a:p>
          <a:p>
            <a:pPr marL="457200" indent="-457200">
              <a:buFont typeface="Courier New" panose="02070309020205020404" pitchFamily="49" charset="0"/>
              <a:buChar char="o"/>
            </a:pPr>
            <a:r>
              <a:rPr lang="en-US" sz="2800" dirty="0">
                <a:latin typeface="+mn-lt"/>
              </a:rPr>
              <a:t>DBE FIRM MUST BE RESPONSIBLE FOR ALL PAYROLL AND LABOR COMPLIANCE REQUIREMENTS FOR ALL EMPLOYEES WITHIN THE CONTROL OF THE COMPANY.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1F9E34A-CA3A-41C5-A63C-9883619CF560}"/>
              </a:ext>
            </a:extLst>
          </p:cNvPr>
          <p:cNvSpPr>
            <a:spLocks noGrp="1"/>
          </p:cNvSpPr>
          <p:nvPr>
            <p:ph type="title"/>
          </p:nvPr>
        </p:nvSpPr>
        <p:spPr>
          <a:xfrm>
            <a:off x="0" y="0"/>
            <a:ext cx="12188952" cy="914400"/>
          </a:xfrm>
          <a:solidFill>
            <a:schemeClr val="accent1"/>
          </a:solidFill>
        </p:spPr>
        <p:txBody>
          <a:bodyPr/>
          <a:lstStyle/>
          <a:p>
            <a:pPr marL="53975">
              <a:buClr>
                <a:srgbClr val="0000FF"/>
              </a:buClr>
            </a:pPr>
            <a:r>
              <a:rPr altLang="en-US" dirty="0"/>
              <a:t>WORKFORCE  RED FLAGS</a:t>
            </a:r>
          </a:p>
        </p:txBody>
      </p:sp>
      <p:sp>
        <p:nvSpPr>
          <p:cNvPr id="2" name="TextBox 1">
            <a:extLst>
              <a:ext uri="{FF2B5EF4-FFF2-40B4-BE49-F238E27FC236}">
                <a16:creationId xmlns:a16="http://schemas.microsoft.com/office/drawing/2014/main" id="{136591FE-FA37-45E4-9583-256AF0B0ED15}"/>
              </a:ext>
            </a:extLst>
          </p:cNvPr>
          <p:cNvSpPr txBox="1"/>
          <p:nvPr/>
        </p:nvSpPr>
        <p:spPr>
          <a:xfrm>
            <a:off x="838200" y="1143000"/>
            <a:ext cx="10668000" cy="3539430"/>
          </a:xfrm>
          <a:prstGeom prst="rect">
            <a:avLst/>
          </a:prstGeom>
          <a:noFill/>
        </p:spPr>
        <p:txBody>
          <a:bodyPr wrap="square" rtlCol="0">
            <a:spAutoFit/>
          </a:bodyPr>
          <a:lstStyle/>
          <a:p>
            <a:pPr marL="285750" indent="-285750">
              <a:buFont typeface="Courier New" panose="02070309020205020404" pitchFamily="49" charset="0"/>
              <a:buChar char="o"/>
            </a:pPr>
            <a:r>
              <a:rPr lang="en-US" sz="2800" dirty="0">
                <a:latin typeface="+mn-lt"/>
              </a:rPr>
              <a:t>MOVEMENT OF EMPLOYEES BETWEEN CONSULTANTS.</a:t>
            </a:r>
          </a:p>
          <a:p>
            <a:pPr marL="285750" indent="-285750">
              <a:buFont typeface="Courier New" panose="02070309020205020404" pitchFamily="49" charset="0"/>
              <a:buChar char="o"/>
            </a:pPr>
            <a:endParaRPr lang="en-US" sz="2800" dirty="0">
              <a:latin typeface="+mn-lt"/>
            </a:endParaRPr>
          </a:p>
          <a:p>
            <a:pPr marL="285750" indent="-285750">
              <a:buFont typeface="Courier New" panose="02070309020205020404" pitchFamily="49" charset="0"/>
              <a:buChar char="o"/>
            </a:pPr>
            <a:r>
              <a:rPr lang="en-US" sz="2800" dirty="0">
                <a:latin typeface="+mn-lt"/>
              </a:rPr>
              <a:t>EMPLOYEE PAID BY BOTH THE DBE AND PRIME CONSULTANT.</a:t>
            </a:r>
          </a:p>
          <a:p>
            <a:pPr marL="285750" indent="-285750">
              <a:buFont typeface="Courier New" panose="02070309020205020404" pitchFamily="49" charset="0"/>
              <a:buChar char="o"/>
            </a:pPr>
            <a:endParaRPr lang="en-US" sz="2800" dirty="0">
              <a:latin typeface="+mn-lt"/>
            </a:endParaRPr>
          </a:p>
          <a:p>
            <a:pPr marL="285750" indent="-285750">
              <a:buFont typeface="Courier New" panose="02070309020205020404" pitchFamily="49" charset="0"/>
              <a:buChar char="o"/>
            </a:pPr>
            <a:r>
              <a:rPr lang="en-US" sz="2800" dirty="0">
                <a:latin typeface="+mn-lt"/>
              </a:rPr>
              <a:t>EMPLOYEE WORKING FOR PRIME IN THE MORNING AND THE PRIME IN THE AFTERNOON.</a:t>
            </a:r>
          </a:p>
          <a:p>
            <a:pPr marL="285750" indent="-285750">
              <a:buFont typeface="Courier New" panose="02070309020205020404" pitchFamily="49" charset="0"/>
              <a:buChar char="o"/>
            </a:pPr>
            <a:endParaRPr lang="en-US" sz="2800" dirty="0">
              <a:latin typeface="+mn-lt"/>
            </a:endParaRPr>
          </a:p>
          <a:p>
            <a:pPr marL="285750" indent="-285750">
              <a:buFont typeface="Courier New" panose="02070309020205020404" pitchFamily="49" charset="0"/>
              <a:buChar char="o"/>
            </a:pPr>
            <a:r>
              <a:rPr lang="en-US" sz="2800" dirty="0">
                <a:latin typeface="+mn-lt"/>
              </a:rPr>
              <a:t>EMPLOYEES UNACCOUNTED FOR ON A CERTIFIED PAYROLL.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C12902E-E8B5-4217-AB28-72FCAD0F3DA9}"/>
              </a:ext>
            </a:extLst>
          </p:cNvPr>
          <p:cNvSpPr>
            <a:spLocks noGrp="1"/>
          </p:cNvSpPr>
          <p:nvPr>
            <p:ph type="title"/>
          </p:nvPr>
        </p:nvSpPr>
        <p:spPr>
          <a:xfrm>
            <a:off x="0" y="1"/>
            <a:ext cx="12192000" cy="914400"/>
          </a:xfrm>
          <a:solidFill>
            <a:schemeClr val="accent1"/>
          </a:solidFill>
        </p:spPr>
        <p:txBody>
          <a:bodyPr/>
          <a:lstStyle/>
          <a:p>
            <a:r>
              <a:rPr altLang="en-US" dirty="0"/>
              <a:t>LEARNING OBJECTIVES</a:t>
            </a:r>
          </a:p>
        </p:txBody>
      </p:sp>
      <p:sp>
        <p:nvSpPr>
          <p:cNvPr id="14339" name="Content Placeholder 2">
            <a:extLst>
              <a:ext uri="{FF2B5EF4-FFF2-40B4-BE49-F238E27FC236}">
                <a16:creationId xmlns:a16="http://schemas.microsoft.com/office/drawing/2014/main" id="{CE0D0768-CB6A-43D2-BA93-AA1A75ECADB8}"/>
              </a:ext>
            </a:extLst>
          </p:cNvPr>
          <p:cNvSpPr>
            <a:spLocks noGrp="1"/>
          </p:cNvSpPr>
          <p:nvPr>
            <p:ph idx="1"/>
          </p:nvPr>
        </p:nvSpPr>
        <p:spPr>
          <a:xfrm>
            <a:off x="914400" y="1138236"/>
            <a:ext cx="9525000" cy="5110164"/>
          </a:xfrm>
        </p:spPr>
        <p:txBody>
          <a:bodyPr/>
          <a:lstStyle/>
          <a:p>
            <a:pPr marL="514350" indent="-514350">
              <a:buFont typeface="Tw Cen MT" panose="020B0602020104020603" pitchFamily="34" charset="0"/>
              <a:buAutoNum type="arabicPeriod"/>
            </a:pPr>
            <a:r>
              <a:rPr lang="en-US" altLang="en-US" sz="2800" dirty="0"/>
              <a:t>FHWA COMPLIANCE AND ODOT RESPONSIBILITY.</a:t>
            </a:r>
          </a:p>
          <a:p>
            <a:pPr marL="514350" indent="-514350">
              <a:buFont typeface="Tw Cen MT" panose="020B0602020104020603" pitchFamily="34" charset="0"/>
              <a:buAutoNum type="arabicPeriod"/>
            </a:pPr>
            <a:r>
              <a:rPr lang="en-US" altLang="en-US" sz="2800" dirty="0"/>
              <a:t>UNDERSTANDING CUF.</a:t>
            </a:r>
          </a:p>
          <a:p>
            <a:pPr marL="514350" indent="-514350">
              <a:buFont typeface="Tw Cen MT" panose="020B0602020104020603" pitchFamily="34" charset="0"/>
              <a:buAutoNum type="arabicPeriod"/>
            </a:pPr>
            <a:r>
              <a:rPr lang="en-US" altLang="en-US" sz="2800" dirty="0"/>
              <a:t>UNDERSTANDING CUF PARAMETERS.</a:t>
            </a:r>
          </a:p>
          <a:p>
            <a:pPr marL="514350" indent="-514350">
              <a:buFont typeface="Tw Cen MT" panose="020B0602020104020603" pitchFamily="34" charset="0"/>
              <a:buAutoNum type="arabicPeriod"/>
            </a:pPr>
            <a:r>
              <a:rPr lang="en-US" altLang="en-US" sz="2800" dirty="0"/>
              <a:t>IDENTIFY BASIC REQUIREMENTS FOR MONITORING .</a:t>
            </a:r>
          </a:p>
          <a:p>
            <a:pPr marL="514350" indent="-514350">
              <a:buFont typeface="Tw Cen MT" panose="020B0602020104020603" pitchFamily="34" charset="0"/>
              <a:buAutoNum type="arabicPeriod"/>
            </a:pPr>
            <a:r>
              <a:rPr lang="en-US" altLang="en-US" sz="2800" dirty="0"/>
              <a:t>IDENTIFY ISSUES AFFECTING CUF COMPLIANCE. </a:t>
            </a:r>
          </a:p>
          <a:p>
            <a:pPr marL="514350" indent="-514350">
              <a:buFont typeface="Tw Cen MT" panose="020B0602020104020603" pitchFamily="34" charset="0"/>
              <a:buAutoNum type="arabicPeriod"/>
            </a:pPr>
            <a:r>
              <a:rPr lang="en-US" altLang="en-US" sz="2800" dirty="0"/>
              <a:t>UNDERSTANDING THE IMPORTANCE OF DOCUMENTATION.</a:t>
            </a:r>
          </a:p>
          <a:p>
            <a:pPr marL="514350" indent="-514350">
              <a:buFont typeface="Tw Cen MT" panose="020B0602020104020603" pitchFamily="34" charset="0"/>
              <a:buAutoNum type="arabicPeriod"/>
            </a:pPr>
            <a:r>
              <a:rPr lang="en-US" altLang="en-US" sz="2800" dirty="0"/>
              <a:t>DISTINGUISH BETWEEN CONSULTANT COMPLIANCE   -VS- CONSULTANT NON-COMPLIANCE.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1000"/>
                                        <p:tgtEl>
                                          <p:spTgt spid="14339">
                                            <p:txEl>
                                              <p:pRg st="0" end="0"/>
                                            </p:txEl>
                                          </p:spTgt>
                                        </p:tgtEl>
                                      </p:cBhvr>
                                    </p:animEffect>
                                  </p:childTnLst>
                                </p:cTn>
                              </p:par>
                            </p:childTnLst>
                          </p:cTn>
                        </p:par>
                        <p:par>
                          <p:cTn id="8" fill="hold" nodeType="with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wipe(down)">
                                      <p:cBhvr>
                                        <p:cTn id="11" dur="1000"/>
                                        <p:tgtEl>
                                          <p:spTgt spid="14339">
                                            <p:txEl>
                                              <p:pRg st="1" end="1"/>
                                            </p:txEl>
                                          </p:spTgt>
                                        </p:tgtEl>
                                      </p:cBhvr>
                                    </p:animEffect>
                                  </p:childTnLst>
                                </p:cTn>
                              </p:par>
                            </p:childTnLst>
                          </p:cTn>
                        </p:par>
                        <p:par>
                          <p:cTn id="12" fill="hold" nodeType="with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wipe(down)">
                                      <p:cBhvr>
                                        <p:cTn id="15" dur="1000"/>
                                        <p:tgtEl>
                                          <p:spTgt spid="14339">
                                            <p:txEl>
                                              <p:pRg st="2" end="2"/>
                                            </p:txEl>
                                          </p:spTgt>
                                        </p:tgtEl>
                                      </p:cBhvr>
                                    </p:animEffect>
                                  </p:childTnLst>
                                </p:cTn>
                              </p:par>
                            </p:childTnLst>
                          </p:cTn>
                        </p:par>
                        <p:par>
                          <p:cTn id="16" fill="hold" nodeType="withGroup">
                            <p:stCondLst>
                              <p:cond delay="3000"/>
                            </p:stCondLst>
                            <p:childTnLst>
                              <p:par>
                                <p:cTn id="17" presetID="22" presetClass="entr" presetSubtype="4" fill="hold" nodeType="after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Effect transition="in" filter="wipe(down)">
                                      <p:cBhvr>
                                        <p:cTn id="19" dur="1000"/>
                                        <p:tgtEl>
                                          <p:spTgt spid="14339">
                                            <p:txEl>
                                              <p:pRg st="3" end="3"/>
                                            </p:txEl>
                                          </p:spTgt>
                                        </p:tgtEl>
                                      </p:cBhvr>
                                    </p:animEffect>
                                  </p:childTnLst>
                                </p:cTn>
                              </p:par>
                            </p:childTnLst>
                          </p:cTn>
                        </p:par>
                        <p:par>
                          <p:cTn id="20" fill="hold" nodeType="withGroup">
                            <p:stCondLst>
                              <p:cond delay="4000"/>
                            </p:stCondLst>
                            <p:childTnLst>
                              <p:par>
                                <p:cTn id="21" presetID="22" presetClass="entr" presetSubtype="4" fill="hold" nodeType="after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animEffect transition="in" filter="wipe(down)">
                                      <p:cBhvr>
                                        <p:cTn id="23" dur="1000"/>
                                        <p:tgtEl>
                                          <p:spTgt spid="14339">
                                            <p:txEl>
                                              <p:pRg st="4" end="4"/>
                                            </p:txEl>
                                          </p:spTgt>
                                        </p:tgtEl>
                                      </p:cBhvr>
                                    </p:animEffect>
                                  </p:childTnLst>
                                </p:cTn>
                              </p:par>
                            </p:childTnLst>
                          </p:cTn>
                        </p:par>
                        <p:par>
                          <p:cTn id="24" fill="hold" nodeType="withGroup">
                            <p:stCondLst>
                              <p:cond delay="5000"/>
                            </p:stCondLst>
                            <p:childTnLst>
                              <p:par>
                                <p:cTn id="25" presetID="22" presetClass="entr" presetSubtype="4" fill="hold" nodeType="after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animEffect transition="in" filter="wipe(down)">
                                      <p:cBhvr>
                                        <p:cTn id="27" dur="1000"/>
                                        <p:tgtEl>
                                          <p:spTgt spid="14339">
                                            <p:txEl>
                                              <p:pRg st="5" end="5"/>
                                            </p:txEl>
                                          </p:spTgt>
                                        </p:tgtEl>
                                      </p:cBhvr>
                                    </p:animEffect>
                                  </p:childTnLst>
                                </p:cTn>
                              </p:par>
                            </p:childTnLst>
                          </p:cTn>
                        </p:par>
                        <p:par>
                          <p:cTn id="28" fill="hold" nodeType="withGroup">
                            <p:stCondLst>
                              <p:cond delay="6000"/>
                            </p:stCondLst>
                            <p:childTnLst>
                              <p:par>
                                <p:cTn id="29" presetID="22" presetClass="entr" presetSubtype="4" fill="hold" nodeType="after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animEffect transition="in" filter="wipe(down)">
                                      <p:cBhvr>
                                        <p:cTn id="31" dur="10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A5372AB-718A-4743-AEF1-4DD5A48D42EF}"/>
              </a:ext>
            </a:extLst>
          </p:cNvPr>
          <p:cNvSpPr>
            <a:spLocks noGrp="1"/>
          </p:cNvSpPr>
          <p:nvPr>
            <p:ph type="title"/>
          </p:nvPr>
        </p:nvSpPr>
        <p:spPr>
          <a:xfrm>
            <a:off x="3048" y="0"/>
            <a:ext cx="12188952" cy="914400"/>
          </a:xfrm>
          <a:solidFill>
            <a:schemeClr val="accent1"/>
          </a:solidFill>
        </p:spPr>
        <p:txBody>
          <a:bodyPr/>
          <a:lstStyle/>
          <a:p>
            <a:pPr marL="53975">
              <a:buClr>
                <a:srgbClr val="0000FF"/>
              </a:buClr>
            </a:pPr>
            <a:r>
              <a:rPr altLang="en-US" sz="4000" dirty="0"/>
              <a:t>MATERIAL REQUIREMENTS</a:t>
            </a:r>
          </a:p>
        </p:txBody>
      </p:sp>
      <p:sp>
        <p:nvSpPr>
          <p:cNvPr id="2" name="TextBox 1">
            <a:extLst>
              <a:ext uri="{FF2B5EF4-FFF2-40B4-BE49-F238E27FC236}">
                <a16:creationId xmlns:a16="http://schemas.microsoft.com/office/drawing/2014/main" id="{E3D562DE-784A-401A-9FFE-49F2EE586B06}"/>
              </a:ext>
            </a:extLst>
          </p:cNvPr>
          <p:cNvSpPr txBox="1"/>
          <p:nvPr/>
        </p:nvSpPr>
        <p:spPr>
          <a:xfrm>
            <a:off x="609600" y="1143000"/>
            <a:ext cx="10668000" cy="3244863"/>
          </a:xfrm>
          <a:prstGeom prst="rect">
            <a:avLst/>
          </a:prstGeom>
          <a:noFill/>
        </p:spPr>
        <p:txBody>
          <a:bodyPr wrap="square" rtlCol="0">
            <a:spAutoFit/>
          </a:bodyPr>
          <a:lstStyle/>
          <a:p>
            <a:r>
              <a:rPr lang="en-US" sz="2800" dirty="0">
                <a:latin typeface="+mn-lt"/>
              </a:rPr>
              <a:t>If material is part of the DBE subcontract agreement, the DBE must be responsible for:</a:t>
            </a:r>
          </a:p>
          <a:p>
            <a:endParaRPr lang="en-US" sz="2800" dirty="0">
              <a:latin typeface="+mn-lt"/>
            </a:endParaRPr>
          </a:p>
          <a:p>
            <a:pPr marL="742950" lvl="1" indent="-285750">
              <a:lnSpc>
                <a:spcPct val="150000"/>
              </a:lnSpc>
              <a:buFont typeface="Courier New" panose="02070309020205020404" pitchFamily="49" charset="0"/>
              <a:buChar char="o"/>
            </a:pPr>
            <a:r>
              <a:rPr lang="en-US" sz="2800" dirty="0">
                <a:latin typeface="+mn-lt"/>
              </a:rPr>
              <a:t>Ordering the material and negotiating cost.</a:t>
            </a:r>
          </a:p>
          <a:p>
            <a:pPr marL="742950" lvl="1" indent="-285750">
              <a:lnSpc>
                <a:spcPct val="150000"/>
              </a:lnSpc>
              <a:buFont typeface="Courier New" panose="02070309020205020404" pitchFamily="49" charset="0"/>
              <a:buChar char="o"/>
            </a:pPr>
            <a:r>
              <a:rPr lang="en-US" sz="2800" dirty="0">
                <a:latin typeface="+mn-lt"/>
              </a:rPr>
              <a:t>Arranging for delivery and taking possession of the material.</a:t>
            </a:r>
          </a:p>
          <a:p>
            <a:pPr marL="742950" lvl="1" indent="-285750">
              <a:lnSpc>
                <a:spcPct val="150000"/>
              </a:lnSpc>
              <a:buFont typeface="Courier New" panose="02070309020205020404" pitchFamily="49" charset="0"/>
              <a:buChar char="o"/>
            </a:pPr>
            <a:r>
              <a:rPr lang="en-US" sz="2800" dirty="0">
                <a:latin typeface="+mn-lt"/>
              </a:rPr>
              <a:t>Paying for all materials and supplies provided.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1D51E38-9240-4F9D-8165-6D0AFB917A04}"/>
              </a:ext>
            </a:extLst>
          </p:cNvPr>
          <p:cNvSpPr>
            <a:spLocks noGrp="1"/>
          </p:cNvSpPr>
          <p:nvPr>
            <p:ph type="title"/>
          </p:nvPr>
        </p:nvSpPr>
        <p:spPr>
          <a:xfrm>
            <a:off x="6007" y="0"/>
            <a:ext cx="12188952" cy="914400"/>
          </a:xfrm>
          <a:solidFill>
            <a:schemeClr val="accent1"/>
          </a:solidFill>
        </p:spPr>
        <p:txBody>
          <a:bodyPr/>
          <a:lstStyle/>
          <a:p>
            <a:pPr marL="53975">
              <a:buClr>
                <a:srgbClr val="0000FF"/>
              </a:buClr>
            </a:pPr>
            <a:r>
              <a:rPr altLang="en-US" sz="4000" dirty="0"/>
              <a:t>MATERIAL RED FLAGS</a:t>
            </a:r>
          </a:p>
        </p:txBody>
      </p:sp>
      <p:sp>
        <p:nvSpPr>
          <p:cNvPr id="2" name="TextBox 1">
            <a:extLst>
              <a:ext uri="{FF2B5EF4-FFF2-40B4-BE49-F238E27FC236}">
                <a16:creationId xmlns:a16="http://schemas.microsoft.com/office/drawing/2014/main" id="{D19479EB-2655-4285-8467-0096B20C0448}"/>
              </a:ext>
            </a:extLst>
          </p:cNvPr>
          <p:cNvSpPr txBox="1"/>
          <p:nvPr/>
        </p:nvSpPr>
        <p:spPr>
          <a:xfrm>
            <a:off x="838200" y="1182231"/>
            <a:ext cx="10210800" cy="2246769"/>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latin typeface="+mn-lt"/>
              </a:rPr>
              <a:t>MATERIALS FOR THE DBE, ARE ORDERED AND/OR PAID FOR BY THE PRIME CONSULTANT.</a:t>
            </a:r>
          </a:p>
          <a:p>
            <a:pPr marL="457200" indent="-457200">
              <a:buFont typeface="Courier New" panose="02070309020205020404" pitchFamily="49" charset="0"/>
              <a:buChar char="o"/>
            </a:pPr>
            <a:endParaRPr lang="en-US" sz="2800" dirty="0">
              <a:latin typeface="+mn-lt"/>
            </a:endParaRPr>
          </a:p>
          <a:p>
            <a:pPr marL="457200" indent="-457200">
              <a:buFont typeface="Courier New" panose="02070309020205020404" pitchFamily="49" charset="0"/>
              <a:buChar char="o"/>
            </a:pPr>
            <a:r>
              <a:rPr lang="en-US" sz="2800" dirty="0">
                <a:latin typeface="+mn-lt"/>
              </a:rPr>
              <a:t>MATERIALS FOR THE DBE ARE DELIVERED TO, BILLED TO, OR PAID FOR BY ANOTHER CONSULTANT.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243092F3-965F-4AA0-A18B-2C3BEB7E352F}"/>
              </a:ext>
            </a:extLst>
          </p:cNvPr>
          <p:cNvSpPr>
            <a:spLocks noGrp="1"/>
          </p:cNvSpPr>
          <p:nvPr>
            <p:ph type="title"/>
          </p:nvPr>
        </p:nvSpPr>
        <p:spPr>
          <a:xfrm>
            <a:off x="0" y="1"/>
            <a:ext cx="12192000" cy="914400"/>
          </a:xfrm>
          <a:solidFill>
            <a:schemeClr val="accent1"/>
          </a:solidFill>
        </p:spPr>
        <p:txBody>
          <a:bodyPr/>
          <a:lstStyle/>
          <a:p>
            <a:r>
              <a:rPr altLang="en-US" dirty="0"/>
              <a:t>DBE NON COMPLIANCE</a:t>
            </a:r>
          </a:p>
        </p:txBody>
      </p:sp>
      <p:sp>
        <p:nvSpPr>
          <p:cNvPr id="31747" name="Content Placeholder 1">
            <a:extLst>
              <a:ext uri="{FF2B5EF4-FFF2-40B4-BE49-F238E27FC236}">
                <a16:creationId xmlns:a16="http://schemas.microsoft.com/office/drawing/2014/main" id="{32DA989F-7074-4F58-A7D5-85C94A838600}"/>
              </a:ext>
            </a:extLst>
          </p:cNvPr>
          <p:cNvSpPr>
            <a:spLocks noGrp="1"/>
          </p:cNvSpPr>
          <p:nvPr>
            <p:ph idx="1"/>
          </p:nvPr>
        </p:nvSpPr>
        <p:spPr>
          <a:xfrm>
            <a:off x="762000" y="1143000"/>
            <a:ext cx="10515600" cy="3967163"/>
          </a:xfrm>
        </p:spPr>
        <p:txBody>
          <a:bodyPr/>
          <a:lstStyle/>
          <a:p>
            <a:r>
              <a:rPr lang="en-US" altLang="en-US" sz="2800" dirty="0"/>
              <a:t>DBE IS NOT PERFORMING A COMMERCIALLY USEFUL FUNCTION.</a:t>
            </a:r>
          </a:p>
          <a:p>
            <a:pPr>
              <a:lnSpc>
                <a:spcPct val="150000"/>
              </a:lnSpc>
            </a:pPr>
            <a:r>
              <a:rPr lang="en-US" altLang="en-US" sz="2800" dirty="0"/>
              <a:t>DBE FAILS TO PROVIDE DOCUMENTS AS REQUESTED.</a:t>
            </a:r>
          </a:p>
          <a:p>
            <a:pPr>
              <a:lnSpc>
                <a:spcPct val="150000"/>
              </a:lnSpc>
            </a:pPr>
            <a:r>
              <a:rPr lang="en-US" altLang="en-US" sz="2800" dirty="0"/>
              <a:t>DBE FAILS TO RESPOND TO EMAILS AND/OR PHONE CALLS.</a:t>
            </a:r>
          </a:p>
          <a:p>
            <a:endParaRPr lang="en-US" altLang="en-US" dirty="0"/>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1" end="1"/>
                                            </p:txEl>
                                          </p:spTgt>
                                        </p:tgtEl>
                                        <p:attrNameLst>
                                          <p:attrName>style.visibility</p:attrName>
                                        </p:attrNameLst>
                                      </p:cBhvr>
                                      <p:to>
                                        <p:strVal val="visible"/>
                                      </p:to>
                                    </p:set>
                                    <p:animEffect transition="in" filter="fade">
                                      <p:cBhvr>
                                        <p:cTn id="14" dur="1000"/>
                                        <p:tgtEl>
                                          <p:spTgt spid="31747">
                                            <p:txEl>
                                              <p:pRg st="1" end="1"/>
                                            </p:txEl>
                                          </p:spTgt>
                                        </p:tgtEl>
                                      </p:cBhvr>
                                    </p:animEffect>
                                    <p:anim calcmode="lin" valueType="num">
                                      <p:cBhvr>
                                        <p:cTn id="15" dur="1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2" end="2"/>
                                            </p:txEl>
                                          </p:spTgt>
                                        </p:tgtEl>
                                        <p:attrNameLst>
                                          <p:attrName>style.visibility</p:attrName>
                                        </p:attrNameLst>
                                      </p:cBhvr>
                                      <p:to>
                                        <p:strVal val="visible"/>
                                      </p:to>
                                    </p:set>
                                    <p:animEffect transition="in" filter="fade">
                                      <p:cBhvr>
                                        <p:cTn id="21" dur="1000"/>
                                        <p:tgtEl>
                                          <p:spTgt spid="31747">
                                            <p:txEl>
                                              <p:pRg st="2" end="2"/>
                                            </p:txEl>
                                          </p:spTgt>
                                        </p:tgtEl>
                                      </p:cBhvr>
                                    </p:animEffect>
                                    <p:anim calcmode="lin" valueType="num">
                                      <p:cBhvr>
                                        <p:cTn id="22"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2044FD5-3B03-4C13-8C4B-C9D699610AC9}"/>
              </a:ext>
            </a:extLst>
          </p:cNvPr>
          <p:cNvSpPr>
            <a:spLocks noGrp="1"/>
          </p:cNvSpPr>
          <p:nvPr>
            <p:ph type="title"/>
          </p:nvPr>
        </p:nvSpPr>
        <p:spPr>
          <a:xfrm>
            <a:off x="0" y="0"/>
            <a:ext cx="12188952" cy="914400"/>
          </a:xfrm>
          <a:solidFill>
            <a:schemeClr val="accent1"/>
          </a:solidFill>
        </p:spPr>
        <p:txBody>
          <a:bodyPr/>
          <a:lstStyle/>
          <a:p>
            <a:r>
              <a:rPr altLang="en-US" sz="4000" dirty="0"/>
              <a:t>COMMUNICATION</a:t>
            </a:r>
          </a:p>
        </p:txBody>
      </p:sp>
      <p:sp>
        <p:nvSpPr>
          <p:cNvPr id="55299" name="Content Placeholder 2">
            <a:extLst>
              <a:ext uri="{FF2B5EF4-FFF2-40B4-BE49-F238E27FC236}">
                <a16:creationId xmlns:a16="http://schemas.microsoft.com/office/drawing/2014/main" id="{68D94B72-A38B-4B02-83B7-4FDA8B53FD1E}"/>
              </a:ext>
            </a:extLst>
          </p:cNvPr>
          <p:cNvSpPr>
            <a:spLocks noGrp="1"/>
          </p:cNvSpPr>
          <p:nvPr>
            <p:ph idx="1"/>
          </p:nvPr>
        </p:nvSpPr>
        <p:spPr>
          <a:xfrm>
            <a:off x="836676" y="1138237"/>
            <a:ext cx="10515600" cy="4195763"/>
          </a:xfrm>
        </p:spPr>
        <p:txBody>
          <a:bodyPr/>
          <a:lstStyle/>
          <a:p>
            <a:pPr>
              <a:lnSpc>
                <a:spcPct val="150000"/>
              </a:lnSpc>
            </a:pPr>
            <a:r>
              <a:rPr lang="en-US" altLang="en-US" sz="2800" dirty="0"/>
              <a:t>PRIME CONSULTANT</a:t>
            </a:r>
          </a:p>
          <a:p>
            <a:pPr>
              <a:lnSpc>
                <a:spcPct val="150000"/>
              </a:lnSpc>
            </a:pPr>
            <a:r>
              <a:rPr lang="en-US" altLang="en-US" sz="2800" dirty="0"/>
              <a:t>DBE CONSULTANT</a:t>
            </a:r>
          </a:p>
          <a:p>
            <a:pPr>
              <a:lnSpc>
                <a:spcPct val="150000"/>
              </a:lnSpc>
            </a:pPr>
            <a:r>
              <a:rPr lang="en-US" altLang="en-US" sz="2800" dirty="0"/>
              <a:t>ODOT CONTRACT MANAGER</a:t>
            </a:r>
          </a:p>
          <a:p>
            <a:pPr marL="0" indent="0">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with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Effect transition="in" filter="fade">
                                      <p:cBhvr>
                                        <p:cTn id="13" dur="1000"/>
                                        <p:tgtEl>
                                          <p:spTgt spid="55299">
                                            <p:txEl>
                                              <p:pRg st="1" end="1"/>
                                            </p:txEl>
                                          </p:spTgt>
                                        </p:tgtEl>
                                      </p:cBhvr>
                                    </p:animEffect>
                                    <p:anim calcmode="lin" valueType="num">
                                      <p:cBhvr>
                                        <p:cTn id="14"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5299">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with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Effect transition="in" filter="fade">
                                      <p:cBhvr>
                                        <p:cTn id="19" dur="1000"/>
                                        <p:tgtEl>
                                          <p:spTgt spid="55299">
                                            <p:txEl>
                                              <p:pRg st="2" end="2"/>
                                            </p:txEl>
                                          </p:spTgt>
                                        </p:tgtEl>
                                      </p:cBhvr>
                                    </p:animEffect>
                                    <p:anim calcmode="lin" valueType="num">
                                      <p:cBhvr>
                                        <p:cTn id="20"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C588-CDCA-49FA-A829-A1FA7C226B5D}"/>
              </a:ext>
            </a:extLst>
          </p:cNvPr>
          <p:cNvSpPr>
            <a:spLocks noGrp="1"/>
          </p:cNvSpPr>
          <p:nvPr>
            <p:ph type="title"/>
          </p:nvPr>
        </p:nvSpPr>
        <p:spPr>
          <a:solidFill>
            <a:schemeClr val="accent1"/>
          </a:solidFill>
        </p:spPr>
        <p:txBody>
          <a:bodyPr/>
          <a:lstStyle/>
          <a:p>
            <a:r>
              <a:rPr lang="en-US" dirty="0"/>
              <a:t>PROMPT PAYMENT </a:t>
            </a:r>
            <a:br>
              <a:rPr lang="en-US" dirty="0"/>
            </a:br>
            <a:r>
              <a:rPr lang="en-US" sz="2400" dirty="0"/>
              <a:t>Specifications for Consulting Services</a:t>
            </a:r>
            <a:endParaRPr lang="en-US" dirty="0"/>
          </a:p>
        </p:txBody>
      </p:sp>
      <p:sp>
        <p:nvSpPr>
          <p:cNvPr id="3" name="Content Placeholder 2">
            <a:extLst>
              <a:ext uri="{FF2B5EF4-FFF2-40B4-BE49-F238E27FC236}">
                <a16:creationId xmlns:a16="http://schemas.microsoft.com/office/drawing/2014/main" id="{69858B1F-61F7-405A-B3BA-79DA74AFE5FB}"/>
              </a:ext>
            </a:extLst>
          </p:cNvPr>
          <p:cNvSpPr>
            <a:spLocks noGrp="1"/>
          </p:cNvSpPr>
          <p:nvPr>
            <p:ph idx="1"/>
          </p:nvPr>
        </p:nvSpPr>
        <p:spPr>
          <a:xfrm>
            <a:off x="876300" y="1138237"/>
            <a:ext cx="10629900" cy="4652963"/>
          </a:xfrm>
        </p:spPr>
        <p:txBody>
          <a:bodyPr/>
          <a:lstStyle/>
          <a:p>
            <a:r>
              <a:rPr lang="en-US" sz="2800" b="1" dirty="0"/>
              <a:t>2.14 - Prompt Payment</a:t>
            </a:r>
          </a:p>
          <a:p>
            <a:endParaRPr lang="en-US" sz="2800" dirty="0"/>
          </a:p>
          <a:p>
            <a:r>
              <a:rPr lang="en-US" sz="2800" dirty="0"/>
              <a:t>The Consultant </a:t>
            </a:r>
            <a:r>
              <a:rPr lang="en-US" sz="2800" b="1" dirty="0">
                <a:solidFill>
                  <a:srgbClr val="FF0000"/>
                </a:solidFill>
              </a:rPr>
              <a:t>shall pay each Subconsultant within 30 Calendar Days after receipt of payment from the Department</a:t>
            </a:r>
            <a:r>
              <a:rPr lang="en-US" sz="2800" dirty="0"/>
              <a:t> for services performed and invoiced by the Subconsultant. The Consultant shall also require that this contractual obligation be placed in all Subconsultant contracts that it enters into and further require that all Subconsultants place the same payment obligation in each of their lower tier contracts. </a:t>
            </a:r>
          </a:p>
        </p:txBody>
      </p:sp>
    </p:spTree>
    <p:extLst>
      <p:ext uri="{BB962C8B-B14F-4D97-AF65-F5344CB8AC3E}">
        <p14:creationId xmlns:p14="http://schemas.microsoft.com/office/powerpoint/2010/main" val="3778662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C588-CDCA-49FA-A829-A1FA7C226B5D}"/>
              </a:ext>
            </a:extLst>
          </p:cNvPr>
          <p:cNvSpPr>
            <a:spLocks noGrp="1"/>
          </p:cNvSpPr>
          <p:nvPr>
            <p:ph type="title"/>
          </p:nvPr>
        </p:nvSpPr>
        <p:spPr>
          <a:solidFill>
            <a:schemeClr val="accent1"/>
          </a:solidFill>
        </p:spPr>
        <p:txBody>
          <a:bodyPr/>
          <a:lstStyle/>
          <a:p>
            <a:r>
              <a:rPr lang="en-US" dirty="0"/>
              <a:t>PROMPT PAYMENT</a:t>
            </a:r>
          </a:p>
        </p:txBody>
      </p:sp>
      <p:sp>
        <p:nvSpPr>
          <p:cNvPr id="3" name="Content Placeholder 2">
            <a:extLst>
              <a:ext uri="{FF2B5EF4-FFF2-40B4-BE49-F238E27FC236}">
                <a16:creationId xmlns:a16="http://schemas.microsoft.com/office/drawing/2014/main" id="{69858B1F-61F7-405A-B3BA-79DA74AFE5FB}"/>
              </a:ext>
            </a:extLst>
          </p:cNvPr>
          <p:cNvSpPr>
            <a:spLocks noGrp="1"/>
          </p:cNvSpPr>
          <p:nvPr>
            <p:ph idx="1"/>
          </p:nvPr>
        </p:nvSpPr>
        <p:spPr>
          <a:xfrm>
            <a:off x="1752600" y="1524001"/>
            <a:ext cx="8610600" cy="4652963"/>
          </a:xfrm>
        </p:spPr>
        <p:txBody>
          <a:bodyPr/>
          <a:lstStyle/>
          <a:p>
            <a:pPr marL="0" indent="0" algn="ctr">
              <a:buNone/>
            </a:pPr>
            <a:r>
              <a:rPr lang="en-US" sz="9600" dirty="0"/>
              <a:t>?</a:t>
            </a:r>
          </a:p>
        </p:txBody>
      </p:sp>
      <p:pic>
        <p:nvPicPr>
          <p:cNvPr id="4" name="Picture 3">
            <a:extLst>
              <a:ext uri="{FF2B5EF4-FFF2-40B4-BE49-F238E27FC236}">
                <a16:creationId xmlns:a16="http://schemas.microsoft.com/office/drawing/2014/main" id="{BBF731B1-1F0C-453B-82B0-BF59CC3F23E6}"/>
              </a:ext>
            </a:extLst>
          </p:cNvPr>
          <p:cNvPicPr>
            <a:picLocks noChangeAspect="1"/>
          </p:cNvPicPr>
          <p:nvPr/>
        </p:nvPicPr>
        <p:blipFill>
          <a:blip r:embed="rId3"/>
          <a:stretch>
            <a:fillRect/>
          </a:stretch>
        </p:blipFill>
        <p:spPr>
          <a:xfrm>
            <a:off x="533400" y="1143000"/>
            <a:ext cx="11192355" cy="4957764"/>
          </a:xfrm>
          <a:prstGeom prst="rect">
            <a:avLst/>
          </a:prstGeom>
        </p:spPr>
      </p:pic>
    </p:spTree>
    <p:extLst>
      <p:ext uri="{BB962C8B-B14F-4D97-AF65-F5344CB8AC3E}">
        <p14:creationId xmlns:p14="http://schemas.microsoft.com/office/powerpoint/2010/main" val="3739045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C588-CDCA-49FA-A829-A1FA7C226B5D}"/>
              </a:ext>
            </a:extLst>
          </p:cNvPr>
          <p:cNvSpPr>
            <a:spLocks noGrp="1"/>
          </p:cNvSpPr>
          <p:nvPr>
            <p:ph type="title"/>
          </p:nvPr>
        </p:nvSpPr>
        <p:spPr>
          <a:solidFill>
            <a:schemeClr val="accent1"/>
          </a:solidFill>
        </p:spPr>
        <p:txBody>
          <a:bodyPr/>
          <a:lstStyle/>
          <a:p>
            <a:r>
              <a:rPr lang="en-US" dirty="0"/>
              <a:t>PROMPT PAYMENT</a:t>
            </a:r>
          </a:p>
        </p:txBody>
      </p:sp>
      <p:sp>
        <p:nvSpPr>
          <p:cNvPr id="3" name="Content Placeholder 2">
            <a:extLst>
              <a:ext uri="{FF2B5EF4-FFF2-40B4-BE49-F238E27FC236}">
                <a16:creationId xmlns:a16="http://schemas.microsoft.com/office/drawing/2014/main" id="{69858B1F-61F7-405A-B3BA-79DA74AFE5FB}"/>
              </a:ext>
            </a:extLst>
          </p:cNvPr>
          <p:cNvSpPr>
            <a:spLocks noGrp="1"/>
          </p:cNvSpPr>
          <p:nvPr>
            <p:ph idx="1"/>
          </p:nvPr>
        </p:nvSpPr>
        <p:spPr>
          <a:xfrm>
            <a:off x="1752600" y="1524001"/>
            <a:ext cx="8610600" cy="4652963"/>
          </a:xfrm>
        </p:spPr>
        <p:txBody>
          <a:bodyPr/>
          <a:lstStyle/>
          <a:p>
            <a:pPr marL="0" indent="0" algn="ctr">
              <a:buNone/>
            </a:pPr>
            <a:r>
              <a:rPr lang="en-US" sz="9600" dirty="0"/>
              <a:t>?</a:t>
            </a:r>
          </a:p>
        </p:txBody>
      </p:sp>
      <p:pic>
        <p:nvPicPr>
          <p:cNvPr id="5" name="Picture 4">
            <a:extLst>
              <a:ext uri="{FF2B5EF4-FFF2-40B4-BE49-F238E27FC236}">
                <a16:creationId xmlns:a16="http://schemas.microsoft.com/office/drawing/2014/main" id="{4A9E1440-BB4B-492D-BD4C-EF41AB0D399B}"/>
              </a:ext>
            </a:extLst>
          </p:cNvPr>
          <p:cNvPicPr>
            <a:picLocks noChangeAspect="1"/>
          </p:cNvPicPr>
          <p:nvPr/>
        </p:nvPicPr>
        <p:blipFill>
          <a:blip r:embed="rId3"/>
          <a:stretch>
            <a:fillRect/>
          </a:stretch>
        </p:blipFill>
        <p:spPr>
          <a:xfrm>
            <a:off x="1143000" y="1139732"/>
            <a:ext cx="10202808" cy="4803867"/>
          </a:xfrm>
          <a:prstGeom prst="rect">
            <a:avLst/>
          </a:prstGeom>
        </p:spPr>
      </p:pic>
    </p:spTree>
    <p:extLst>
      <p:ext uri="{BB962C8B-B14F-4D97-AF65-F5344CB8AC3E}">
        <p14:creationId xmlns:p14="http://schemas.microsoft.com/office/powerpoint/2010/main" val="947012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9AE3B8D-8D6F-4E30-8F6C-36A5031700C9}"/>
              </a:ext>
            </a:extLst>
          </p:cNvPr>
          <p:cNvSpPr>
            <a:spLocks noGrp="1"/>
          </p:cNvSpPr>
          <p:nvPr>
            <p:ph type="title"/>
          </p:nvPr>
        </p:nvSpPr>
        <p:spPr>
          <a:xfrm>
            <a:off x="0" y="0"/>
            <a:ext cx="12192000" cy="914400"/>
          </a:xfrm>
          <a:solidFill>
            <a:schemeClr val="accent1"/>
          </a:solidFill>
        </p:spPr>
        <p:txBody>
          <a:bodyPr/>
          <a:lstStyle/>
          <a:p>
            <a:r>
              <a:rPr lang="en-US" altLang="en-US" dirty="0"/>
              <a:t>KNOWLEDGE REVIEW</a:t>
            </a:r>
          </a:p>
        </p:txBody>
      </p:sp>
      <p:sp>
        <p:nvSpPr>
          <p:cNvPr id="62467" name="Text Placeholder 2">
            <a:extLst>
              <a:ext uri="{FF2B5EF4-FFF2-40B4-BE49-F238E27FC236}">
                <a16:creationId xmlns:a16="http://schemas.microsoft.com/office/drawing/2014/main" id="{B4E596F0-6339-486D-B85B-8F79058A2AB7}"/>
              </a:ext>
            </a:extLst>
          </p:cNvPr>
          <p:cNvSpPr>
            <a:spLocks noGrp="1"/>
          </p:cNvSpPr>
          <p:nvPr>
            <p:ph type="body" sz="half" idx="1"/>
          </p:nvPr>
        </p:nvSpPr>
        <p:spPr>
          <a:xfrm>
            <a:off x="1143000" y="1066800"/>
            <a:ext cx="10439400" cy="4343400"/>
          </a:xfrm>
        </p:spPr>
        <p:txBody>
          <a:bodyPr/>
          <a:lstStyle/>
          <a:p>
            <a:pPr>
              <a:lnSpc>
                <a:spcPct val="150000"/>
              </a:lnSpc>
              <a:buFont typeface="Wingdings" panose="05000000000000000000" pitchFamily="2" charset="2"/>
              <a:buChar char="Ø"/>
            </a:pPr>
            <a:r>
              <a:rPr lang="en-US" altLang="en-US" sz="2800" dirty="0"/>
              <a:t>What does the acronym “CUF” stand for?</a:t>
            </a:r>
          </a:p>
          <a:p>
            <a:pPr>
              <a:lnSpc>
                <a:spcPct val="150000"/>
              </a:lnSpc>
              <a:buFont typeface="Wingdings" panose="05000000000000000000" pitchFamily="2" charset="2"/>
              <a:buChar char="Ø"/>
            </a:pPr>
            <a:r>
              <a:rPr lang="en-US" altLang="en-US" sz="2800" dirty="0"/>
              <a:t>What Federal law ensures DBE firms have a fair opportunity to participate in Federally funded projects?</a:t>
            </a:r>
          </a:p>
          <a:p>
            <a:pPr>
              <a:lnSpc>
                <a:spcPct val="150000"/>
              </a:lnSpc>
              <a:buFont typeface="Wingdings" panose="05000000000000000000" pitchFamily="2" charset="2"/>
              <a:buChar char="Ø"/>
            </a:pPr>
            <a:r>
              <a:rPr lang="en-US" altLang="en-US" sz="2800" dirty="0"/>
              <a:t>What does the acronym “DBE” stand for?</a:t>
            </a:r>
          </a:p>
          <a:p>
            <a:pPr>
              <a:lnSpc>
                <a:spcPct val="150000"/>
              </a:lnSpc>
              <a:buFont typeface="Wingdings" panose="05000000000000000000" pitchFamily="2" charset="2"/>
              <a:buChar char="Ø"/>
            </a:pPr>
            <a:r>
              <a:rPr lang="en-US" altLang="en-US" sz="2800" dirty="0"/>
              <a:t>What must a DBE firms do for their work to count toward the goal?</a:t>
            </a:r>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1000"/>
                                        <p:tgtEl>
                                          <p:spTgt spid="62467">
                                            <p:txEl>
                                              <p:pRg st="0" end="0"/>
                                            </p:txEl>
                                          </p:spTgt>
                                        </p:tgtEl>
                                      </p:cBhvr>
                                    </p:animEffect>
                                    <p:anim calcmode="lin" valueType="num">
                                      <p:cBhvr>
                                        <p:cTn id="8" dur="1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2467">
                                            <p:txEl>
                                              <p:pRg st="1" end="1"/>
                                            </p:txEl>
                                          </p:spTgt>
                                        </p:tgtEl>
                                        <p:attrNameLst>
                                          <p:attrName>style.visibility</p:attrName>
                                        </p:attrNameLst>
                                      </p:cBhvr>
                                      <p:to>
                                        <p:strVal val="visible"/>
                                      </p:to>
                                    </p:set>
                                    <p:animEffect transition="in" filter="fade">
                                      <p:cBhvr>
                                        <p:cTn id="14" dur="1000"/>
                                        <p:tgtEl>
                                          <p:spTgt spid="62467">
                                            <p:txEl>
                                              <p:pRg st="1" end="1"/>
                                            </p:txEl>
                                          </p:spTgt>
                                        </p:tgtEl>
                                      </p:cBhvr>
                                    </p:animEffect>
                                    <p:anim calcmode="lin" valueType="num">
                                      <p:cBhvr>
                                        <p:cTn id="15" dur="1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2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2467">
                                            <p:txEl>
                                              <p:pRg st="2" end="2"/>
                                            </p:txEl>
                                          </p:spTgt>
                                        </p:tgtEl>
                                        <p:attrNameLst>
                                          <p:attrName>style.visibility</p:attrName>
                                        </p:attrNameLst>
                                      </p:cBhvr>
                                      <p:to>
                                        <p:strVal val="visible"/>
                                      </p:to>
                                    </p:set>
                                    <p:animEffect transition="in" filter="fade">
                                      <p:cBhvr>
                                        <p:cTn id="21" dur="1000"/>
                                        <p:tgtEl>
                                          <p:spTgt spid="62467">
                                            <p:txEl>
                                              <p:pRg st="2" end="2"/>
                                            </p:txEl>
                                          </p:spTgt>
                                        </p:tgtEl>
                                      </p:cBhvr>
                                    </p:animEffect>
                                    <p:anim calcmode="lin" valueType="num">
                                      <p:cBhvr>
                                        <p:cTn id="22"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24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2467">
                                            <p:txEl>
                                              <p:pRg st="3" end="3"/>
                                            </p:txEl>
                                          </p:spTgt>
                                        </p:tgtEl>
                                        <p:attrNameLst>
                                          <p:attrName>style.visibility</p:attrName>
                                        </p:attrNameLst>
                                      </p:cBhvr>
                                      <p:to>
                                        <p:strVal val="visible"/>
                                      </p:to>
                                    </p:set>
                                    <p:animEffect transition="in" filter="fade">
                                      <p:cBhvr>
                                        <p:cTn id="28" dur="1000"/>
                                        <p:tgtEl>
                                          <p:spTgt spid="62467">
                                            <p:txEl>
                                              <p:pRg st="3" end="3"/>
                                            </p:txEl>
                                          </p:spTgt>
                                        </p:tgtEl>
                                      </p:cBhvr>
                                    </p:animEffect>
                                    <p:anim calcmode="lin" valueType="num">
                                      <p:cBhvr>
                                        <p:cTn id="29" dur="10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46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6575C5C7-7E62-42B0-93D7-3CFAFA0145C9}"/>
              </a:ext>
            </a:extLst>
          </p:cNvPr>
          <p:cNvSpPr>
            <a:spLocks noGrp="1"/>
          </p:cNvSpPr>
          <p:nvPr>
            <p:ph type="title"/>
          </p:nvPr>
        </p:nvSpPr>
        <p:spPr>
          <a:xfrm>
            <a:off x="0" y="1480"/>
            <a:ext cx="12188952" cy="914400"/>
          </a:xfrm>
          <a:solidFill>
            <a:schemeClr val="accent1"/>
          </a:solidFill>
        </p:spPr>
        <p:txBody>
          <a:bodyPr/>
          <a:lstStyle/>
          <a:p>
            <a:r>
              <a:rPr lang="en-US" altLang="en-US" dirty="0"/>
              <a:t>KNOWLEDGE REVIEW CONTINUED</a:t>
            </a:r>
          </a:p>
        </p:txBody>
      </p:sp>
      <p:sp>
        <p:nvSpPr>
          <p:cNvPr id="3" name="Text Placeholder 2">
            <a:extLst>
              <a:ext uri="{FF2B5EF4-FFF2-40B4-BE49-F238E27FC236}">
                <a16:creationId xmlns:a16="http://schemas.microsoft.com/office/drawing/2014/main" id="{2CA3DEBF-74F1-4562-8DBA-D4C652FC2E0D}"/>
              </a:ext>
            </a:extLst>
          </p:cNvPr>
          <p:cNvSpPr>
            <a:spLocks noGrp="1"/>
          </p:cNvSpPr>
          <p:nvPr>
            <p:ph type="body" sz="half" idx="1"/>
          </p:nvPr>
        </p:nvSpPr>
        <p:spPr>
          <a:xfrm>
            <a:off x="838200" y="1143000"/>
            <a:ext cx="10515600" cy="4038600"/>
          </a:xfrm>
        </p:spPr>
        <p:txBody>
          <a:bodyPr/>
          <a:lstStyle/>
          <a:p>
            <a:pPr>
              <a:lnSpc>
                <a:spcPct val="150000"/>
              </a:lnSpc>
              <a:buFont typeface="Wingdings" panose="05000000000000000000" pitchFamily="2" charset="2"/>
              <a:buChar char="Ø"/>
            </a:pPr>
            <a:r>
              <a:rPr lang="en-US" altLang="en-US" sz="2800" dirty="0"/>
              <a:t>What is the purpose for monitoring the DBE consultant?</a:t>
            </a:r>
          </a:p>
          <a:p>
            <a:pPr>
              <a:lnSpc>
                <a:spcPct val="150000"/>
              </a:lnSpc>
              <a:buFont typeface="Wingdings" panose="05000000000000000000" pitchFamily="2" charset="2"/>
              <a:buChar char="Ø"/>
            </a:pPr>
            <a:r>
              <a:rPr lang="en-US" altLang="en-US" sz="2800" dirty="0"/>
              <a:t>What forms assist ODOT personnel in monitoring consultants for Federal Compliance?</a:t>
            </a:r>
          </a:p>
          <a:p>
            <a:pPr>
              <a:lnSpc>
                <a:spcPct val="150000"/>
              </a:lnSpc>
              <a:buFont typeface="Wingdings" panose="05000000000000000000" pitchFamily="2" charset="2"/>
              <a:buChar char="Ø"/>
            </a:pPr>
            <a:r>
              <a:rPr lang="en-US" altLang="en-US" sz="2800" dirty="0"/>
              <a:t>Where can information be found on which DBE consultants are working on a project site?</a:t>
            </a:r>
          </a:p>
          <a:p>
            <a:pPr>
              <a:lnSpc>
                <a:spcPct val="150000"/>
              </a:lnSpc>
              <a:buFont typeface="Wingdings" panose="05000000000000000000" pitchFamily="2" charset="2"/>
              <a:buChar char="Ø"/>
            </a:pPr>
            <a:r>
              <a:rPr lang="en-US" altLang="en-US" sz="2800" dirty="0"/>
              <a:t>What is the DBE consultants responsibility?</a:t>
            </a:r>
          </a:p>
          <a:p>
            <a:pPr>
              <a:buFont typeface="Wingdings" panose="05000000000000000000" pitchFamily="2" charset="2"/>
              <a:buChar char="Ø"/>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93F997D-F7D0-4B78-BC66-31957CF3C8D9}"/>
              </a:ext>
            </a:extLst>
          </p:cNvPr>
          <p:cNvSpPr>
            <a:spLocks noGrp="1"/>
          </p:cNvSpPr>
          <p:nvPr>
            <p:ph type="title"/>
          </p:nvPr>
        </p:nvSpPr>
        <p:spPr>
          <a:xfrm>
            <a:off x="0" y="0"/>
            <a:ext cx="12192000" cy="914400"/>
          </a:xfrm>
          <a:solidFill>
            <a:schemeClr val="accent1"/>
          </a:solidFill>
        </p:spPr>
        <p:txBody>
          <a:bodyPr/>
          <a:lstStyle/>
          <a:p>
            <a:r>
              <a:rPr altLang="en-US" dirty="0"/>
              <a:t>AVAILABLE  RESOURCES</a:t>
            </a:r>
          </a:p>
        </p:txBody>
      </p:sp>
      <p:sp>
        <p:nvSpPr>
          <p:cNvPr id="54275" name="Text Placeholder 2">
            <a:extLst>
              <a:ext uri="{FF2B5EF4-FFF2-40B4-BE49-F238E27FC236}">
                <a16:creationId xmlns:a16="http://schemas.microsoft.com/office/drawing/2014/main" id="{071A7447-AAA9-4324-AA47-285533311AA9}"/>
              </a:ext>
            </a:extLst>
          </p:cNvPr>
          <p:cNvSpPr>
            <a:spLocks noGrp="1"/>
          </p:cNvSpPr>
          <p:nvPr>
            <p:ph type="body" sz="half" idx="1"/>
          </p:nvPr>
        </p:nvSpPr>
        <p:spPr>
          <a:xfrm>
            <a:off x="838200" y="1066800"/>
            <a:ext cx="10820400" cy="4267200"/>
          </a:xfrm>
        </p:spPr>
        <p:txBody>
          <a:bodyPr/>
          <a:lstStyle/>
          <a:p>
            <a:pPr>
              <a:defRPr/>
            </a:pPr>
            <a:r>
              <a:rPr lang="en-US" altLang="en-US" sz="2600" dirty="0"/>
              <a:t>ODOT SITE MANAGER PORTAL “Contractor Reports” </a:t>
            </a:r>
            <a:r>
              <a:rPr lang="en-US" altLang="en-US" sz="2600" dirty="0">
                <a:solidFill>
                  <a:srgbClr val="3333FF"/>
                </a:solidFill>
                <a:hlinkClick r:id="rId3">
                  <a:extLst>
                    <a:ext uri="{A12FA001-AC4F-418D-AE19-62706E023703}">
                      <ahyp:hlinkClr xmlns:ahyp="http://schemas.microsoft.com/office/drawing/2018/hyperlinkcolor" val="tx"/>
                    </a:ext>
                  </a:extLst>
                </a:hlinkClick>
              </a:rPr>
              <a:t>http://www.odotonline.org/cmsportal/default.asp</a:t>
            </a:r>
            <a:endParaRPr lang="en-US" altLang="en-US" sz="2600" dirty="0">
              <a:solidFill>
                <a:srgbClr val="3333FF"/>
              </a:solidFill>
            </a:endParaRPr>
          </a:p>
          <a:p>
            <a:pPr>
              <a:defRPr/>
            </a:pPr>
            <a:endParaRPr lang="en-US" altLang="en-US" sz="2600" dirty="0">
              <a:solidFill>
                <a:srgbClr val="3333FF"/>
              </a:solidFill>
            </a:endParaRPr>
          </a:p>
          <a:p>
            <a:pPr>
              <a:defRPr/>
            </a:pPr>
            <a:r>
              <a:rPr lang="en-US" altLang="en-US" sz="2600" dirty="0"/>
              <a:t>OHIO REVISED CODE - </a:t>
            </a:r>
            <a:r>
              <a:rPr lang="en-US" altLang="en-US" sz="2600" dirty="0">
                <a:solidFill>
                  <a:srgbClr val="3333FF"/>
                </a:solidFill>
                <a:hlinkClick r:id="rId4">
                  <a:extLst>
                    <a:ext uri="{A12FA001-AC4F-418D-AE19-62706E023703}">
                      <ahyp:hlinkClr xmlns:ahyp="http://schemas.microsoft.com/office/drawing/2018/hyperlinkcolor" val="tx"/>
                    </a:ext>
                  </a:extLst>
                </a:hlinkClick>
              </a:rPr>
              <a:t>http://codes.ohio.gov/orc/4115</a:t>
            </a:r>
            <a:endParaRPr lang="en-US" altLang="en-US" sz="2600" dirty="0">
              <a:solidFill>
                <a:srgbClr val="3333FF"/>
              </a:solidFill>
            </a:endParaRPr>
          </a:p>
          <a:p>
            <a:pPr>
              <a:defRPr/>
            </a:pPr>
            <a:endParaRPr lang="en-US" altLang="en-US" sz="2600" dirty="0">
              <a:solidFill>
                <a:srgbClr val="3333FF"/>
              </a:solidFill>
            </a:endParaRPr>
          </a:p>
          <a:p>
            <a:pPr>
              <a:defRPr/>
            </a:pPr>
            <a:r>
              <a:rPr lang="en-US" altLang="en-US" sz="2600" dirty="0"/>
              <a:t>CFR 49.26 - </a:t>
            </a:r>
            <a:r>
              <a:rPr lang="en-US" sz="2600" dirty="0">
                <a:solidFill>
                  <a:srgbClr val="3333FF"/>
                </a:solidFill>
                <a:hlinkClick r:id="rId5">
                  <a:extLst>
                    <a:ext uri="{A12FA001-AC4F-418D-AE19-62706E023703}">
                      <ahyp:hlinkClr xmlns:ahyp="http://schemas.microsoft.com/office/drawing/2018/hyperlinkcolor" val="tx"/>
                    </a:ext>
                  </a:extLst>
                </a:hlinkClick>
              </a:rPr>
              <a:t>https://www.transportation.gov/osdbu/disadvantaged-business-enterprise/49-cfr-part-26-sample-disadvantaged-business</a:t>
            </a:r>
            <a:endParaRPr lang="en-US" sz="2600" dirty="0">
              <a:solidFill>
                <a:srgbClr val="3333FF"/>
              </a:solidFill>
            </a:endParaRPr>
          </a:p>
          <a:p>
            <a:pPr>
              <a:defRPr/>
            </a:pPr>
            <a:endParaRPr lang="en-US" sz="2600" dirty="0"/>
          </a:p>
          <a:p>
            <a:pPr>
              <a:defRPr/>
            </a:pPr>
            <a:r>
              <a:rPr lang="en-US" sz="2600" dirty="0"/>
              <a:t>DAVIS BACON AND RELATED ACTS FREQUENTLY ASKED QUESTIONS - </a:t>
            </a:r>
            <a:r>
              <a:rPr lang="en-US" sz="2600" u="sng" dirty="0">
                <a:solidFill>
                  <a:srgbClr val="3333FF"/>
                </a:solidFill>
                <a:hlinkClick r:id="rId6">
                  <a:extLst>
                    <a:ext uri="{A12FA001-AC4F-418D-AE19-62706E023703}">
                      <ahyp:hlinkClr xmlns:ahyp="http://schemas.microsoft.com/office/drawing/2018/hyperlinkcolor" val="tx"/>
                    </a:ext>
                  </a:extLst>
                </a:hlinkClick>
              </a:rPr>
              <a:t>https://www.dol.gov/agencies/whd/government-contracts/construction/faq</a:t>
            </a:r>
            <a:endParaRPr lang="en-US" sz="2600" u="sng" dirty="0">
              <a:solidFill>
                <a:srgbClr val="3333FF"/>
              </a:solidFill>
            </a:endParaRPr>
          </a:p>
          <a:p>
            <a:pPr marL="0" indent="0">
              <a:buNone/>
              <a:defRPr/>
            </a:pPr>
            <a:endParaRPr lang="en-US" sz="2200" dirty="0">
              <a:solidFill>
                <a:srgbClr val="3333FF"/>
              </a:solidFill>
            </a:endParaRPr>
          </a:p>
          <a:p>
            <a:pPr>
              <a:defRPr/>
            </a:pPr>
            <a:endParaRPr lang="en-US" sz="2000" dirty="0">
              <a:solidFill>
                <a:srgbClr val="3333FF"/>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8D34C5AC-EC4F-4308-9775-47AB1D7EE8BD}"/>
              </a:ext>
            </a:extLst>
          </p:cNvPr>
          <p:cNvSpPr>
            <a:spLocks noGrp="1"/>
          </p:cNvSpPr>
          <p:nvPr>
            <p:ph type="title"/>
          </p:nvPr>
        </p:nvSpPr>
        <p:spPr>
          <a:xfrm>
            <a:off x="0" y="1"/>
            <a:ext cx="12192000" cy="914400"/>
          </a:xfrm>
          <a:solidFill>
            <a:schemeClr val="accent1"/>
          </a:solidFill>
        </p:spPr>
        <p:txBody>
          <a:bodyPr/>
          <a:lstStyle/>
          <a:p>
            <a:r>
              <a:rPr altLang="en-US" dirty="0"/>
              <a:t>MONITORING OBJECTIVES</a:t>
            </a:r>
          </a:p>
        </p:txBody>
      </p:sp>
      <p:sp>
        <p:nvSpPr>
          <p:cNvPr id="15363" name="Content Placeholder 2">
            <a:extLst>
              <a:ext uri="{FF2B5EF4-FFF2-40B4-BE49-F238E27FC236}">
                <a16:creationId xmlns:a16="http://schemas.microsoft.com/office/drawing/2014/main" id="{E7FC171B-FD61-4EBE-A6F8-D829C9B13E1C}"/>
              </a:ext>
            </a:extLst>
          </p:cNvPr>
          <p:cNvSpPr>
            <a:spLocks noGrp="1"/>
          </p:cNvSpPr>
          <p:nvPr>
            <p:ph idx="1"/>
          </p:nvPr>
        </p:nvSpPr>
        <p:spPr>
          <a:xfrm>
            <a:off x="762000" y="1138237"/>
            <a:ext cx="10744200" cy="3586163"/>
          </a:xfrm>
        </p:spPr>
        <p:txBody>
          <a:bodyPr/>
          <a:lstStyle/>
          <a:p>
            <a:pPr marL="514350" indent="-514350">
              <a:buFont typeface="+mj-lt"/>
              <a:buAutoNum type="arabicPeriod"/>
            </a:pPr>
            <a:r>
              <a:rPr lang="en-US" altLang="en-US" sz="2800" dirty="0"/>
              <a:t>ENSURE DBE’S ARE ENGAGED IN MEANINGFUL CONTRACTING ACTIVITIES.</a:t>
            </a:r>
          </a:p>
          <a:p>
            <a:pPr marL="514350" indent="-514350">
              <a:lnSpc>
                <a:spcPct val="150000"/>
              </a:lnSpc>
              <a:buFont typeface="+mj-lt"/>
              <a:buAutoNum type="arabicPeriod"/>
            </a:pPr>
            <a:r>
              <a:rPr lang="en-US" altLang="en-US" sz="2800" dirty="0"/>
              <a:t>SERVES AS A DETERRENT TO FRAUD.</a:t>
            </a:r>
          </a:p>
          <a:p>
            <a:pPr marL="514350" indent="-514350">
              <a:lnSpc>
                <a:spcPct val="150000"/>
              </a:lnSpc>
              <a:buFont typeface="+mj-lt"/>
              <a:buAutoNum type="arabicPeriod"/>
            </a:pPr>
            <a:r>
              <a:rPr lang="en-US" altLang="en-US" sz="2800" dirty="0"/>
              <a:t>PRESERVES THE INTEGRITY OF THE DBE PROGRAM.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Effect transition="in" filter="fade">
                                      <p:cBhvr>
                                        <p:cTn id="13" dur="1000"/>
                                        <p:tgtEl>
                                          <p:spTgt spid="15363">
                                            <p:txEl>
                                              <p:pRg st="1" end="1"/>
                                            </p:txEl>
                                          </p:spTgt>
                                        </p:tgtEl>
                                      </p:cBhvr>
                                    </p:animEffect>
                                    <p:anim calcmode="lin" valueType="num">
                                      <p:cBhvr>
                                        <p:cTn id="14"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fade">
                                      <p:cBhvr>
                                        <p:cTn id="19" dur="1000"/>
                                        <p:tgtEl>
                                          <p:spTgt spid="15363">
                                            <p:txEl>
                                              <p:pRg st="2" end="2"/>
                                            </p:txEl>
                                          </p:spTgt>
                                        </p:tgtEl>
                                      </p:cBhvr>
                                    </p:animEffect>
                                    <p:anim calcmode="lin" valueType="num">
                                      <p:cBhvr>
                                        <p:cTn id="20"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E31E0B87-80D6-425D-8179-9019EFF9596F}"/>
              </a:ext>
            </a:extLst>
          </p:cNvPr>
          <p:cNvSpPr>
            <a:spLocks noGrp="1"/>
          </p:cNvSpPr>
          <p:nvPr>
            <p:ph type="title"/>
          </p:nvPr>
        </p:nvSpPr>
        <p:spPr>
          <a:xfrm>
            <a:off x="0" y="0"/>
            <a:ext cx="12192000" cy="914400"/>
          </a:xfrm>
          <a:solidFill>
            <a:schemeClr val="accent1"/>
          </a:solidFill>
        </p:spPr>
        <p:txBody>
          <a:bodyPr/>
          <a:lstStyle/>
          <a:p>
            <a:r>
              <a:rPr lang="en-US" altLang="en-US" sz="4000" dirty="0"/>
              <a:t>AVAILABLE RESOURCES CONTINUED</a:t>
            </a:r>
          </a:p>
        </p:txBody>
      </p:sp>
      <p:sp>
        <p:nvSpPr>
          <p:cNvPr id="65539" name="Text Placeholder 2">
            <a:extLst>
              <a:ext uri="{FF2B5EF4-FFF2-40B4-BE49-F238E27FC236}">
                <a16:creationId xmlns:a16="http://schemas.microsoft.com/office/drawing/2014/main" id="{69F14887-72F9-47A7-B6EC-805ED3C78BFF}"/>
              </a:ext>
            </a:extLst>
          </p:cNvPr>
          <p:cNvSpPr>
            <a:spLocks noGrp="1"/>
          </p:cNvSpPr>
          <p:nvPr>
            <p:ph type="body" sz="half" idx="1"/>
          </p:nvPr>
        </p:nvSpPr>
        <p:spPr>
          <a:xfrm>
            <a:off x="609600" y="914400"/>
            <a:ext cx="11049000" cy="4495800"/>
          </a:xfrm>
        </p:spPr>
        <p:txBody>
          <a:bodyPr/>
          <a:lstStyle/>
          <a:p>
            <a:endParaRPr lang="en-US" altLang="en-US" sz="800" dirty="0">
              <a:solidFill>
                <a:srgbClr val="3333FF"/>
              </a:solidFill>
            </a:endParaRPr>
          </a:p>
          <a:p>
            <a:r>
              <a:rPr lang="en-US" altLang="en-US" sz="2600" dirty="0"/>
              <a:t>COMMERCIALLY USEFUL FUNCTION VIDEO - </a:t>
            </a:r>
            <a:r>
              <a:rPr lang="en-US" altLang="en-US" sz="2600" dirty="0">
                <a:solidFill>
                  <a:srgbClr val="3333FF"/>
                </a:solidFill>
                <a:hlinkClick r:id="rId3">
                  <a:extLst>
                    <a:ext uri="{A12FA001-AC4F-418D-AE19-62706E023703}">
                      <ahyp:hlinkClr xmlns:ahyp="http://schemas.microsoft.com/office/drawing/2018/hyperlinkcolor" val="tx"/>
                    </a:ext>
                  </a:extLst>
                </a:hlinkClick>
              </a:rPr>
              <a:t>https://www.fhwa.dot.gov/federal-aidessentials/catmod.cfm?id=86</a:t>
            </a:r>
            <a:endParaRPr lang="en-US" altLang="en-US" sz="2600" dirty="0">
              <a:solidFill>
                <a:srgbClr val="3333FF"/>
              </a:solidFill>
            </a:endParaRPr>
          </a:p>
          <a:p>
            <a:pPr algn="ctr"/>
            <a:endParaRPr lang="en-US" altLang="en-US" sz="2600" dirty="0">
              <a:solidFill>
                <a:srgbClr val="3333FF"/>
              </a:solidFill>
            </a:endParaRPr>
          </a:p>
          <a:p>
            <a:r>
              <a:rPr lang="en-US" altLang="en-US" sz="2600" dirty="0"/>
              <a:t>EVALUATING A COMMERCIALLY USEFUL FUNCTION VIDEO - </a:t>
            </a:r>
            <a:r>
              <a:rPr lang="en-US" altLang="en-US" sz="2600" u="sng" dirty="0">
                <a:solidFill>
                  <a:srgbClr val="3333FF"/>
                </a:solidFill>
                <a:hlinkClick r:id="rId4">
                  <a:extLst>
                    <a:ext uri="{A12FA001-AC4F-418D-AE19-62706E023703}">
                      <ahyp:hlinkClr xmlns:ahyp="http://schemas.microsoft.com/office/drawing/2018/hyperlinkcolor" val="tx"/>
                    </a:ext>
                  </a:extLst>
                </a:hlinkClick>
              </a:rPr>
              <a:t>https://www.fhwa.dot.gov/federal-aidessentials/catmod.cfm?id=95</a:t>
            </a:r>
            <a:endParaRPr lang="en-US" altLang="en-US" sz="2600" u="sng" dirty="0">
              <a:solidFill>
                <a:srgbClr val="3333FF"/>
              </a:solidFill>
            </a:endParaRPr>
          </a:p>
          <a:p>
            <a:pPr marL="0" indent="0">
              <a:buNone/>
            </a:pPr>
            <a:endParaRPr lang="en-US" altLang="en-US" sz="2600" u="sng" dirty="0">
              <a:solidFill>
                <a:srgbClr val="3333FF"/>
              </a:solidFill>
            </a:endParaRPr>
          </a:p>
          <a:p>
            <a:r>
              <a:rPr lang="en-US" altLang="en-US" sz="2600" dirty="0"/>
              <a:t>DBE PROGRAM REGULATIONS 49 CFR 26 4 25 OFFICIAL QUESTIONS AND ANSWERS – </a:t>
            </a:r>
            <a:r>
              <a:rPr lang="en-US" altLang="en-US" sz="2600" u="sng" dirty="0">
                <a:solidFill>
                  <a:srgbClr val="3333FF"/>
                </a:solidFill>
              </a:rPr>
              <a:t>http://www.dot.state.oh.us/Divisions/ODI/SDBE/Pages/default.aspx</a:t>
            </a:r>
          </a:p>
          <a:p>
            <a:endParaRPr lang="en-US" altLang="en-US" sz="2600" u="sng" dirty="0">
              <a:solidFill>
                <a:srgbClr val="0070C0"/>
              </a:solidFill>
            </a:endParaRPr>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1D6AB-C922-41BB-A90D-E4B645DCA7C1}"/>
              </a:ext>
            </a:extLst>
          </p:cNvPr>
          <p:cNvSpPr>
            <a:spLocks noGrp="1"/>
          </p:cNvSpPr>
          <p:nvPr>
            <p:ph type="title"/>
          </p:nvPr>
        </p:nvSpPr>
        <p:spPr>
          <a:xfrm>
            <a:off x="0" y="0"/>
            <a:ext cx="12192000" cy="914400"/>
          </a:xfrm>
          <a:solidFill>
            <a:schemeClr val="accent1"/>
          </a:solidFill>
        </p:spPr>
        <p:txBody>
          <a:bodyPr/>
          <a:lstStyle/>
          <a:p>
            <a:r>
              <a:rPr lang="en-US" sz="3200" dirty="0"/>
              <a:t>ODOT DISTRICT CONSULTANT CONTRACT MANAGER CONTACT INFORMATION</a:t>
            </a:r>
          </a:p>
        </p:txBody>
      </p:sp>
      <p:sp>
        <p:nvSpPr>
          <p:cNvPr id="3" name="Text Placeholder 2">
            <a:extLst>
              <a:ext uri="{FF2B5EF4-FFF2-40B4-BE49-F238E27FC236}">
                <a16:creationId xmlns:a16="http://schemas.microsoft.com/office/drawing/2014/main" id="{C4A3C0DA-9709-4398-A2A3-15F776156DBA}"/>
              </a:ext>
            </a:extLst>
          </p:cNvPr>
          <p:cNvSpPr>
            <a:spLocks noGrp="1"/>
          </p:cNvSpPr>
          <p:nvPr>
            <p:ph type="body" sz="half" idx="1"/>
          </p:nvPr>
        </p:nvSpPr>
        <p:spPr>
          <a:xfrm>
            <a:off x="1524000" y="1524000"/>
            <a:ext cx="9144000" cy="4495800"/>
          </a:xfrm>
        </p:spPr>
        <p:txBody>
          <a:bodyPr/>
          <a:lstStyle/>
          <a:p>
            <a:pPr marL="0" indent="0">
              <a:buNone/>
            </a:pPr>
            <a:endParaRPr lang="en-US" sz="1800" dirty="0"/>
          </a:p>
        </p:txBody>
      </p:sp>
      <p:graphicFrame>
        <p:nvGraphicFramePr>
          <p:cNvPr id="4" name="Table 3">
            <a:extLst>
              <a:ext uri="{FF2B5EF4-FFF2-40B4-BE49-F238E27FC236}">
                <a16:creationId xmlns:a16="http://schemas.microsoft.com/office/drawing/2014/main" id="{F1F01D5B-750B-4E07-8294-C550ABAA5F49}"/>
              </a:ext>
            </a:extLst>
          </p:cNvPr>
          <p:cNvGraphicFramePr>
            <a:graphicFrameLocks noGrp="1"/>
          </p:cNvGraphicFramePr>
          <p:nvPr>
            <p:extLst>
              <p:ext uri="{D42A27DB-BD31-4B8C-83A1-F6EECF244321}">
                <p14:modId xmlns:p14="http://schemas.microsoft.com/office/powerpoint/2010/main" val="2413088249"/>
              </p:ext>
            </p:extLst>
          </p:nvPr>
        </p:nvGraphicFramePr>
        <p:xfrm>
          <a:off x="1371600" y="1371600"/>
          <a:ext cx="9144000" cy="4613364"/>
        </p:xfrm>
        <a:graphic>
          <a:graphicData uri="http://schemas.openxmlformats.org/drawingml/2006/table">
            <a:tbl>
              <a:tblPr firstRow="1" bandRow="1">
                <a:tableStyleId>{22838BEF-8BB2-4498-84A7-C5851F593DF1}</a:tableStyleId>
              </a:tblPr>
              <a:tblGrid>
                <a:gridCol w="4572000">
                  <a:extLst>
                    <a:ext uri="{9D8B030D-6E8A-4147-A177-3AD203B41FA5}">
                      <a16:colId xmlns:a16="http://schemas.microsoft.com/office/drawing/2014/main" val="1723335227"/>
                    </a:ext>
                  </a:extLst>
                </a:gridCol>
                <a:gridCol w="4572000">
                  <a:extLst>
                    <a:ext uri="{9D8B030D-6E8A-4147-A177-3AD203B41FA5}">
                      <a16:colId xmlns:a16="http://schemas.microsoft.com/office/drawing/2014/main" val="3824294343"/>
                    </a:ext>
                  </a:extLst>
                </a:gridCol>
              </a:tblGrid>
              <a:tr h="768894">
                <a:tc>
                  <a:txBody>
                    <a:bodyPr/>
                    <a:lstStyle/>
                    <a:p>
                      <a:r>
                        <a:rPr lang="en-US" sz="1400" b="1" dirty="0">
                          <a:solidFill>
                            <a:srgbClr val="C00000"/>
                          </a:solidFill>
                        </a:rPr>
                        <a:t>District 1 – Lori </a:t>
                      </a:r>
                      <a:r>
                        <a:rPr lang="en-US" sz="1400" b="1" dirty="0" err="1">
                          <a:solidFill>
                            <a:srgbClr val="C00000"/>
                          </a:solidFill>
                        </a:rPr>
                        <a:t>Brikman</a:t>
                      </a:r>
                      <a:endParaRPr lang="en-US" sz="1400" b="1" dirty="0">
                        <a:solidFill>
                          <a:srgbClr val="C00000"/>
                        </a:solidFill>
                      </a:endParaRPr>
                    </a:p>
                    <a:p>
                      <a:r>
                        <a:rPr lang="en-US" sz="1400" b="1" dirty="0">
                          <a:solidFill>
                            <a:srgbClr val="C00000"/>
                          </a:solidFill>
                          <a:hlinkClick r:id="rId3"/>
                        </a:rPr>
                        <a:t>Lori.Brinkman@dot.ohio.gov</a:t>
                      </a:r>
                      <a:r>
                        <a:rPr lang="en-US" sz="1400" b="1" dirty="0">
                          <a:solidFill>
                            <a:srgbClr val="C00000"/>
                          </a:solidFill>
                        </a:rPr>
                        <a:t> </a:t>
                      </a:r>
                    </a:p>
                  </a:txBody>
                  <a:tcPr/>
                </a:tc>
                <a:tc>
                  <a:txBody>
                    <a:bodyPr/>
                    <a:lstStyle/>
                    <a:p>
                      <a:r>
                        <a:rPr lang="en-US" sz="1400" b="1" dirty="0">
                          <a:solidFill>
                            <a:srgbClr val="C00000"/>
                          </a:solidFill>
                        </a:rPr>
                        <a:t>District 2 – </a:t>
                      </a:r>
                      <a:r>
                        <a:rPr lang="en-US" sz="1400" b="1" dirty="0" err="1">
                          <a:solidFill>
                            <a:srgbClr val="C00000"/>
                          </a:solidFill>
                        </a:rPr>
                        <a:t>Jorey</a:t>
                      </a:r>
                      <a:r>
                        <a:rPr lang="en-US" sz="1400" b="1" dirty="0">
                          <a:solidFill>
                            <a:srgbClr val="C00000"/>
                          </a:solidFill>
                        </a:rPr>
                        <a:t> </a:t>
                      </a:r>
                      <a:r>
                        <a:rPr lang="en-US" sz="1400" b="1" dirty="0" err="1">
                          <a:solidFill>
                            <a:srgbClr val="C00000"/>
                          </a:solidFill>
                        </a:rPr>
                        <a:t>Summersett</a:t>
                      </a:r>
                      <a:r>
                        <a:rPr lang="en-US" sz="1400" b="1" dirty="0">
                          <a:solidFill>
                            <a:srgbClr val="C00000"/>
                          </a:solidFill>
                        </a:rPr>
                        <a:t> </a:t>
                      </a:r>
                    </a:p>
                    <a:p>
                      <a:r>
                        <a:rPr lang="en-US" sz="1400" b="1" dirty="0">
                          <a:solidFill>
                            <a:srgbClr val="C00000"/>
                          </a:solidFill>
                          <a:hlinkClick r:id="rId4"/>
                        </a:rPr>
                        <a:t>Jorey.Summersett@dot.ohio.gov</a:t>
                      </a:r>
                      <a:endParaRPr lang="en-US" sz="1400" b="1" dirty="0">
                        <a:solidFill>
                          <a:srgbClr val="C00000"/>
                        </a:solidFill>
                      </a:endParaRPr>
                    </a:p>
                    <a:p>
                      <a:endParaRPr lang="en-US" sz="1400" b="1" dirty="0">
                        <a:solidFill>
                          <a:srgbClr val="C00000"/>
                        </a:solidFill>
                      </a:endParaRPr>
                    </a:p>
                  </a:txBody>
                  <a:tcPr/>
                </a:tc>
                <a:extLst>
                  <a:ext uri="{0D108BD9-81ED-4DB2-BD59-A6C34878D82A}">
                    <a16:rowId xmlns:a16="http://schemas.microsoft.com/office/drawing/2014/main" val="1374717077"/>
                  </a:ext>
                </a:extLst>
              </a:tr>
              <a:tr h="768894">
                <a:tc>
                  <a:txBody>
                    <a:bodyPr/>
                    <a:lstStyle/>
                    <a:p>
                      <a:r>
                        <a:rPr lang="en-US" sz="1400" b="1" dirty="0">
                          <a:solidFill>
                            <a:srgbClr val="C00000"/>
                          </a:solidFill>
                        </a:rPr>
                        <a:t>District 3 – Shelley Pitcher</a:t>
                      </a:r>
                    </a:p>
                    <a:p>
                      <a:r>
                        <a:rPr lang="en-US" sz="1400" b="1" dirty="0">
                          <a:solidFill>
                            <a:srgbClr val="C00000"/>
                          </a:solidFill>
                          <a:hlinkClick r:id="rId5"/>
                        </a:rPr>
                        <a:t>Shelley.Pitcher@dot.ohio.gov</a:t>
                      </a:r>
                      <a:endParaRPr lang="en-US" sz="1400" b="1" dirty="0">
                        <a:solidFill>
                          <a:srgbClr val="C00000"/>
                        </a:solidFill>
                      </a:endParaRPr>
                    </a:p>
                    <a:p>
                      <a:endParaRPr lang="en-US" sz="1400" b="1" dirty="0">
                        <a:solidFill>
                          <a:srgbClr val="C00000"/>
                        </a:solidFill>
                      </a:endParaRPr>
                    </a:p>
                  </a:txBody>
                  <a:tcPr/>
                </a:tc>
                <a:tc>
                  <a:txBody>
                    <a:bodyPr/>
                    <a:lstStyle/>
                    <a:p>
                      <a:r>
                        <a:rPr lang="en-US" sz="1400" b="1" dirty="0">
                          <a:solidFill>
                            <a:srgbClr val="C00000"/>
                          </a:solidFill>
                        </a:rPr>
                        <a:t>District 4 – Robert </a:t>
                      </a:r>
                      <a:r>
                        <a:rPr lang="en-US" sz="1400" b="1" dirty="0" err="1">
                          <a:solidFill>
                            <a:srgbClr val="C00000"/>
                          </a:solidFill>
                        </a:rPr>
                        <a:t>Shenal</a:t>
                      </a:r>
                      <a:endParaRPr lang="en-US" sz="1400" b="1" dirty="0">
                        <a:solidFill>
                          <a:srgbClr val="C00000"/>
                        </a:solidFill>
                      </a:endParaRPr>
                    </a:p>
                    <a:p>
                      <a:r>
                        <a:rPr lang="en-US" sz="1400" b="1" dirty="0">
                          <a:solidFill>
                            <a:srgbClr val="C00000"/>
                          </a:solidFill>
                          <a:hlinkClick r:id="rId6"/>
                        </a:rPr>
                        <a:t>Robert.Shenal@dot.ohio.gov</a:t>
                      </a:r>
                      <a:endParaRPr lang="en-US" sz="1400" b="1" dirty="0">
                        <a:solidFill>
                          <a:srgbClr val="C00000"/>
                        </a:solidFill>
                      </a:endParaRPr>
                    </a:p>
                    <a:p>
                      <a:endParaRPr lang="en-US" sz="1400" b="1" dirty="0">
                        <a:solidFill>
                          <a:srgbClr val="C00000"/>
                        </a:solidFill>
                      </a:endParaRPr>
                    </a:p>
                  </a:txBody>
                  <a:tcPr/>
                </a:tc>
                <a:extLst>
                  <a:ext uri="{0D108BD9-81ED-4DB2-BD59-A6C34878D82A}">
                    <a16:rowId xmlns:a16="http://schemas.microsoft.com/office/drawing/2014/main" val="1068124942"/>
                  </a:ext>
                </a:extLst>
              </a:tr>
              <a:tr h="768894">
                <a:tc>
                  <a:txBody>
                    <a:bodyPr/>
                    <a:lstStyle/>
                    <a:p>
                      <a:r>
                        <a:rPr lang="en-US" sz="1400" b="1" dirty="0">
                          <a:solidFill>
                            <a:srgbClr val="C00000"/>
                          </a:solidFill>
                        </a:rPr>
                        <a:t>District 5 – Nikunj </a:t>
                      </a:r>
                      <a:r>
                        <a:rPr lang="en-US" sz="1400" b="1" dirty="0" err="1">
                          <a:solidFill>
                            <a:srgbClr val="C00000"/>
                          </a:solidFill>
                        </a:rPr>
                        <a:t>Kadakia</a:t>
                      </a:r>
                      <a:endParaRPr lang="en-US" sz="1400" b="1" dirty="0">
                        <a:solidFill>
                          <a:srgbClr val="C00000"/>
                        </a:solidFill>
                      </a:endParaRPr>
                    </a:p>
                    <a:p>
                      <a:r>
                        <a:rPr lang="en-US" sz="1400" b="1" dirty="0">
                          <a:solidFill>
                            <a:srgbClr val="C00000"/>
                          </a:solidFill>
                          <a:hlinkClick r:id="rId7"/>
                        </a:rPr>
                        <a:t>Nikunj.Kadakja@dot.ohio.gov</a:t>
                      </a:r>
                      <a:endParaRPr lang="en-US" sz="1400" b="1" dirty="0">
                        <a:solidFill>
                          <a:srgbClr val="C00000"/>
                        </a:solidFill>
                      </a:endParaRPr>
                    </a:p>
                    <a:p>
                      <a:endParaRPr lang="en-US" sz="1400" b="1" dirty="0">
                        <a:solidFill>
                          <a:srgbClr val="C00000"/>
                        </a:solidFill>
                      </a:endParaRPr>
                    </a:p>
                  </a:txBody>
                  <a:tcPr/>
                </a:tc>
                <a:tc>
                  <a:txBody>
                    <a:bodyPr/>
                    <a:lstStyle/>
                    <a:p>
                      <a:r>
                        <a:rPr lang="en-US" sz="1400" b="1" dirty="0">
                          <a:solidFill>
                            <a:srgbClr val="C00000"/>
                          </a:solidFill>
                        </a:rPr>
                        <a:t>District 6 – Holly Grimes</a:t>
                      </a:r>
                    </a:p>
                    <a:p>
                      <a:r>
                        <a:rPr lang="en-US" sz="1400" b="1" dirty="0">
                          <a:solidFill>
                            <a:srgbClr val="C00000"/>
                          </a:solidFill>
                          <a:hlinkClick r:id="rId8"/>
                        </a:rPr>
                        <a:t>Holly.Grimes@dot.ohio.gov</a:t>
                      </a:r>
                      <a:endParaRPr lang="en-US" sz="1400" b="1" dirty="0">
                        <a:solidFill>
                          <a:srgbClr val="C00000"/>
                        </a:solidFill>
                      </a:endParaRPr>
                    </a:p>
                    <a:p>
                      <a:endParaRPr lang="en-US" sz="1400" b="1" dirty="0">
                        <a:solidFill>
                          <a:srgbClr val="C00000"/>
                        </a:solidFill>
                      </a:endParaRPr>
                    </a:p>
                  </a:txBody>
                  <a:tcPr/>
                </a:tc>
                <a:extLst>
                  <a:ext uri="{0D108BD9-81ED-4DB2-BD59-A6C34878D82A}">
                    <a16:rowId xmlns:a16="http://schemas.microsoft.com/office/drawing/2014/main" val="1473238609"/>
                  </a:ext>
                </a:extLst>
              </a:tr>
              <a:tr h="768894">
                <a:tc>
                  <a:txBody>
                    <a:bodyPr/>
                    <a:lstStyle/>
                    <a:p>
                      <a:r>
                        <a:rPr lang="en-US" sz="1400" b="1" dirty="0">
                          <a:solidFill>
                            <a:srgbClr val="C00000"/>
                          </a:solidFill>
                        </a:rPr>
                        <a:t>District 7 – Amy Schmidt</a:t>
                      </a:r>
                    </a:p>
                    <a:p>
                      <a:r>
                        <a:rPr lang="en-US" sz="1400" b="1" dirty="0">
                          <a:solidFill>
                            <a:srgbClr val="C00000"/>
                          </a:solidFill>
                          <a:hlinkClick r:id="rId9"/>
                        </a:rPr>
                        <a:t>Amy.Schmidt@dot.ohio.gov</a:t>
                      </a:r>
                      <a:endParaRPr lang="en-US" sz="1400" b="1" dirty="0">
                        <a:solidFill>
                          <a:srgbClr val="C00000"/>
                        </a:solidFill>
                      </a:endParaRPr>
                    </a:p>
                    <a:p>
                      <a:endParaRPr lang="en-US" sz="1400" b="1" dirty="0">
                        <a:solidFill>
                          <a:srgbClr val="C00000"/>
                        </a:solidFill>
                      </a:endParaRPr>
                    </a:p>
                  </a:txBody>
                  <a:tcPr/>
                </a:tc>
                <a:tc>
                  <a:txBody>
                    <a:bodyPr/>
                    <a:lstStyle/>
                    <a:p>
                      <a:r>
                        <a:rPr lang="en-US" sz="1400" b="1" dirty="0">
                          <a:solidFill>
                            <a:srgbClr val="C00000"/>
                          </a:solidFill>
                        </a:rPr>
                        <a:t>District 8 – Lee </a:t>
                      </a:r>
                      <a:r>
                        <a:rPr lang="en-US" sz="1400" b="1" dirty="0" err="1">
                          <a:solidFill>
                            <a:srgbClr val="C00000"/>
                          </a:solidFill>
                        </a:rPr>
                        <a:t>Matthes</a:t>
                      </a:r>
                      <a:endParaRPr lang="en-US" sz="1400" b="1" dirty="0">
                        <a:solidFill>
                          <a:srgbClr val="C00000"/>
                        </a:solidFill>
                      </a:endParaRPr>
                    </a:p>
                    <a:p>
                      <a:r>
                        <a:rPr lang="en-US" sz="1400" b="1" dirty="0">
                          <a:solidFill>
                            <a:srgbClr val="C00000"/>
                          </a:solidFill>
                          <a:hlinkClick r:id="rId10"/>
                        </a:rPr>
                        <a:t>Lee.Matthes@dot.ohio.gov</a:t>
                      </a:r>
                      <a:endParaRPr lang="en-US" sz="1400" b="1" dirty="0">
                        <a:solidFill>
                          <a:srgbClr val="C00000"/>
                        </a:solidFill>
                      </a:endParaRPr>
                    </a:p>
                    <a:p>
                      <a:endParaRPr lang="en-US" sz="1400" b="1" dirty="0">
                        <a:solidFill>
                          <a:srgbClr val="C00000"/>
                        </a:solidFill>
                      </a:endParaRPr>
                    </a:p>
                  </a:txBody>
                  <a:tcPr/>
                </a:tc>
                <a:extLst>
                  <a:ext uri="{0D108BD9-81ED-4DB2-BD59-A6C34878D82A}">
                    <a16:rowId xmlns:a16="http://schemas.microsoft.com/office/drawing/2014/main" val="1911382324"/>
                  </a:ext>
                </a:extLst>
              </a:tr>
              <a:tr h="768894">
                <a:tc>
                  <a:txBody>
                    <a:bodyPr/>
                    <a:lstStyle/>
                    <a:p>
                      <a:r>
                        <a:rPr lang="en-US" sz="1400" b="1" dirty="0">
                          <a:solidFill>
                            <a:srgbClr val="C00000"/>
                          </a:solidFill>
                        </a:rPr>
                        <a:t>District 9 – Tom </a:t>
                      </a:r>
                      <a:r>
                        <a:rPr lang="en-US" sz="1400" b="1" dirty="0" err="1">
                          <a:solidFill>
                            <a:srgbClr val="C00000"/>
                          </a:solidFill>
                        </a:rPr>
                        <a:t>Barnitz</a:t>
                      </a:r>
                      <a:endParaRPr lang="en-US" sz="1400" b="1" dirty="0">
                        <a:solidFill>
                          <a:srgbClr val="C00000"/>
                        </a:solidFill>
                      </a:endParaRPr>
                    </a:p>
                    <a:p>
                      <a:r>
                        <a:rPr lang="en-US" sz="1400" b="1" dirty="0">
                          <a:solidFill>
                            <a:srgbClr val="C00000"/>
                          </a:solidFill>
                          <a:hlinkClick r:id="rId11"/>
                        </a:rPr>
                        <a:t>Tom.Barnitz@dot.ohio.gov</a:t>
                      </a:r>
                      <a:endParaRPr lang="en-US" sz="1400" b="1" dirty="0">
                        <a:solidFill>
                          <a:srgbClr val="C00000"/>
                        </a:solidFill>
                      </a:endParaRPr>
                    </a:p>
                    <a:p>
                      <a:endParaRPr lang="en-US" sz="1400" b="1" dirty="0">
                        <a:solidFill>
                          <a:srgbClr val="C00000"/>
                        </a:solidFill>
                      </a:endParaRPr>
                    </a:p>
                  </a:txBody>
                  <a:tcPr/>
                </a:tc>
                <a:tc>
                  <a:txBody>
                    <a:bodyPr/>
                    <a:lstStyle/>
                    <a:p>
                      <a:r>
                        <a:rPr lang="en-US" sz="1400" b="1" dirty="0">
                          <a:solidFill>
                            <a:srgbClr val="C00000"/>
                          </a:solidFill>
                        </a:rPr>
                        <a:t>District 10 – Alan Craig</a:t>
                      </a:r>
                    </a:p>
                    <a:p>
                      <a:r>
                        <a:rPr lang="en-US" sz="1400" b="1" dirty="0">
                          <a:solidFill>
                            <a:srgbClr val="C00000"/>
                          </a:solidFill>
                          <a:hlinkClick r:id="rId12"/>
                        </a:rPr>
                        <a:t>Alan.Craig@dot.ohio.gov</a:t>
                      </a:r>
                      <a:endParaRPr lang="en-US" sz="1400" b="1" dirty="0">
                        <a:solidFill>
                          <a:srgbClr val="C00000"/>
                        </a:solidFill>
                      </a:endParaRPr>
                    </a:p>
                    <a:p>
                      <a:endParaRPr lang="en-US" sz="1400" b="1" dirty="0">
                        <a:solidFill>
                          <a:srgbClr val="C00000"/>
                        </a:solidFill>
                      </a:endParaRPr>
                    </a:p>
                  </a:txBody>
                  <a:tcPr/>
                </a:tc>
                <a:extLst>
                  <a:ext uri="{0D108BD9-81ED-4DB2-BD59-A6C34878D82A}">
                    <a16:rowId xmlns:a16="http://schemas.microsoft.com/office/drawing/2014/main" val="3751473096"/>
                  </a:ext>
                </a:extLst>
              </a:tr>
              <a:tr h="768894">
                <a:tc>
                  <a:txBody>
                    <a:bodyPr/>
                    <a:lstStyle/>
                    <a:p>
                      <a:r>
                        <a:rPr lang="en-US" sz="1400" b="1" dirty="0">
                          <a:solidFill>
                            <a:srgbClr val="C00000"/>
                          </a:solidFill>
                        </a:rPr>
                        <a:t>District 11 – Timothy </a:t>
                      </a:r>
                      <a:r>
                        <a:rPr lang="en-US" sz="1400" b="1" dirty="0" err="1">
                          <a:solidFill>
                            <a:srgbClr val="C00000"/>
                          </a:solidFill>
                        </a:rPr>
                        <a:t>Stillion</a:t>
                      </a:r>
                      <a:endParaRPr lang="en-US" sz="1400" b="1" dirty="0">
                        <a:solidFill>
                          <a:srgbClr val="C00000"/>
                        </a:solidFill>
                      </a:endParaRPr>
                    </a:p>
                    <a:p>
                      <a:r>
                        <a:rPr lang="en-US" sz="1400" b="1" dirty="0">
                          <a:solidFill>
                            <a:srgbClr val="C00000"/>
                          </a:solidFill>
                          <a:hlinkClick r:id="rId13"/>
                        </a:rPr>
                        <a:t>Tim.stillion@dot.ohio.gov</a:t>
                      </a:r>
                      <a:endParaRPr lang="en-US" sz="1400" b="1" dirty="0">
                        <a:solidFill>
                          <a:srgbClr val="C00000"/>
                        </a:solidFill>
                      </a:endParaRPr>
                    </a:p>
                    <a:p>
                      <a:endParaRPr lang="en-US" sz="1400" b="1" dirty="0">
                        <a:solidFill>
                          <a:srgbClr val="C00000"/>
                        </a:solidFill>
                      </a:endParaRPr>
                    </a:p>
                  </a:txBody>
                  <a:tcPr/>
                </a:tc>
                <a:tc>
                  <a:txBody>
                    <a:bodyPr/>
                    <a:lstStyle/>
                    <a:p>
                      <a:r>
                        <a:rPr lang="en-US" sz="1400" b="1" dirty="0">
                          <a:solidFill>
                            <a:srgbClr val="C00000"/>
                          </a:solidFill>
                        </a:rPr>
                        <a:t>District 12 - Kevin Rohde</a:t>
                      </a:r>
                    </a:p>
                    <a:p>
                      <a:r>
                        <a:rPr lang="en-US" sz="1400" b="1" dirty="0">
                          <a:solidFill>
                            <a:srgbClr val="C00000"/>
                          </a:solidFill>
                          <a:hlinkClick r:id="rId14"/>
                        </a:rPr>
                        <a:t>Kevin.Rohde@dot.ohio.gov</a:t>
                      </a:r>
                      <a:endParaRPr lang="en-US" sz="1400" b="1" dirty="0">
                        <a:solidFill>
                          <a:srgbClr val="C00000"/>
                        </a:solidFill>
                      </a:endParaRPr>
                    </a:p>
                    <a:p>
                      <a:endParaRPr lang="en-US" sz="1400" b="1" dirty="0">
                        <a:solidFill>
                          <a:srgbClr val="C00000"/>
                        </a:solidFill>
                      </a:endParaRPr>
                    </a:p>
                  </a:txBody>
                  <a:tcPr/>
                </a:tc>
                <a:extLst>
                  <a:ext uri="{0D108BD9-81ED-4DB2-BD59-A6C34878D82A}">
                    <a16:rowId xmlns:a16="http://schemas.microsoft.com/office/drawing/2014/main" val="3867506379"/>
                  </a:ext>
                </a:extLst>
              </a:tr>
            </a:tbl>
          </a:graphicData>
        </a:graphic>
      </p:graphicFrame>
    </p:spTree>
    <p:extLst>
      <p:ext uri="{BB962C8B-B14F-4D97-AF65-F5344CB8AC3E}">
        <p14:creationId xmlns:p14="http://schemas.microsoft.com/office/powerpoint/2010/main" val="4150399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DB0508C-6168-477E-BAF1-CBF71C6391FA}"/>
              </a:ext>
            </a:extLst>
          </p:cNvPr>
          <p:cNvSpPr>
            <a:spLocks noGrp="1"/>
          </p:cNvSpPr>
          <p:nvPr>
            <p:ph type="title"/>
          </p:nvPr>
        </p:nvSpPr>
        <p:spPr>
          <a:xfrm>
            <a:off x="0" y="1"/>
            <a:ext cx="12192000" cy="914400"/>
          </a:xfrm>
          <a:solidFill>
            <a:schemeClr val="accent1"/>
          </a:solidFill>
        </p:spPr>
        <p:txBody>
          <a:bodyPr/>
          <a:lstStyle/>
          <a:p>
            <a:r>
              <a:rPr altLang="en-US" dirty="0"/>
              <a:t>What is </a:t>
            </a:r>
            <a:r>
              <a:rPr lang="en-US" altLang="en-US" dirty="0"/>
              <a:t>a </a:t>
            </a:r>
            <a:r>
              <a:rPr altLang="en-US" dirty="0"/>
              <a:t>Commercially Useful Function (CUF)?</a:t>
            </a:r>
          </a:p>
        </p:txBody>
      </p:sp>
      <p:pic>
        <p:nvPicPr>
          <p:cNvPr id="4" name="uy3oXudasSY">
            <a:hlinkClick r:id="" action="ppaction://media"/>
            <a:extLst>
              <a:ext uri="{FF2B5EF4-FFF2-40B4-BE49-F238E27FC236}">
                <a16:creationId xmlns:a16="http://schemas.microsoft.com/office/drawing/2014/main" id="{A698622D-E49E-4B57-A713-B731BE470D5C}"/>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 y="1219200"/>
            <a:ext cx="9525318" cy="47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D054E24-0D4C-4B17-B9A4-4DFD904AD086}"/>
              </a:ext>
            </a:extLst>
          </p:cNvPr>
          <p:cNvSpPr>
            <a:spLocks noGrp="1"/>
          </p:cNvSpPr>
          <p:nvPr>
            <p:ph type="title"/>
          </p:nvPr>
        </p:nvSpPr>
        <p:spPr>
          <a:xfrm>
            <a:off x="0" y="1"/>
            <a:ext cx="12192000" cy="914400"/>
          </a:xfrm>
          <a:solidFill>
            <a:schemeClr val="accent1"/>
          </a:solidFill>
        </p:spPr>
        <p:txBody>
          <a:bodyPr/>
          <a:lstStyle/>
          <a:p>
            <a:r>
              <a:rPr lang="en-US" altLang="en-US" dirty="0"/>
              <a:t>DBE PROGRAM POLICY</a:t>
            </a:r>
            <a:endParaRPr altLang="en-US" dirty="0"/>
          </a:p>
        </p:txBody>
      </p:sp>
      <p:sp>
        <p:nvSpPr>
          <p:cNvPr id="16387" name="Content Placeholder 2">
            <a:extLst>
              <a:ext uri="{FF2B5EF4-FFF2-40B4-BE49-F238E27FC236}">
                <a16:creationId xmlns:a16="http://schemas.microsoft.com/office/drawing/2014/main" id="{821C65E0-2C4F-46F9-98F7-9B1878CAFA85}"/>
              </a:ext>
            </a:extLst>
          </p:cNvPr>
          <p:cNvSpPr>
            <a:spLocks noGrp="1"/>
          </p:cNvSpPr>
          <p:nvPr>
            <p:ph idx="1"/>
          </p:nvPr>
        </p:nvSpPr>
        <p:spPr>
          <a:xfrm>
            <a:off x="685800" y="1143000"/>
            <a:ext cx="11125200" cy="4343400"/>
          </a:xfrm>
        </p:spPr>
        <p:txBody>
          <a:bodyPr/>
          <a:lstStyle/>
          <a:p>
            <a:pPr marL="0" indent="0" algn="ctr">
              <a:lnSpc>
                <a:spcPct val="150000"/>
              </a:lnSpc>
              <a:buNone/>
            </a:pPr>
            <a:r>
              <a:rPr lang="en-US" altLang="en-US" sz="2800" dirty="0"/>
              <a:t>The Ohio Department of Transportation, in compliance with </a:t>
            </a:r>
            <a:r>
              <a:rPr lang="en-US" altLang="en-US" sz="2800" b="1" dirty="0">
                <a:solidFill>
                  <a:srgbClr val="FF0000"/>
                </a:solidFill>
              </a:rPr>
              <a:t>federal law (49 CFR 26)</a:t>
            </a:r>
            <a:r>
              <a:rPr lang="en-US" altLang="en-US" sz="2800" dirty="0"/>
              <a:t> are to ensure firms owned and controlled by minorities, women and other socially and economically disadvantage persons have the maximum opportunity to participate in the performance of services requested by a construction project.</a:t>
            </a:r>
          </a:p>
          <a:p>
            <a:pPr marL="0" indent="0" algn="ctr">
              <a:buNone/>
            </a:pPr>
            <a:endParaRPr lang="en-US" altLang="en-US" dirty="0"/>
          </a:p>
        </p:txBody>
      </p:sp>
    </p:spTree>
    <p:extLst>
      <p:ext uri="{BB962C8B-B14F-4D97-AF65-F5344CB8AC3E}">
        <p14:creationId xmlns:p14="http://schemas.microsoft.com/office/powerpoint/2010/main" val="2243906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D054E24-0D4C-4B17-B9A4-4DFD904AD086}"/>
              </a:ext>
            </a:extLst>
          </p:cNvPr>
          <p:cNvSpPr>
            <a:spLocks noGrp="1"/>
          </p:cNvSpPr>
          <p:nvPr>
            <p:ph type="title"/>
          </p:nvPr>
        </p:nvSpPr>
        <p:spPr>
          <a:xfrm>
            <a:off x="0" y="1"/>
            <a:ext cx="12192000" cy="914400"/>
          </a:xfrm>
          <a:solidFill>
            <a:schemeClr val="accent1"/>
          </a:solidFill>
        </p:spPr>
        <p:txBody>
          <a:bodyPr/>
          <a:lstStyle/>
          <a:p>
            <a:r>
              <a:rPr lang="en-US" altLang="en-US" dirty="0"/>
              <a:t>DBE PROGRAM POLICY</a:t>
            </a:r>
            <a:endParaRPr altLang="en-US" dirty="0"/>
          </a:p>
        </p:txBody>
      </p:sp>
      <p:sp>
        <p:nvSpPr>
          <p:cNvPr id="16387" name="Content Placeholder 2">
            <a:extLst>
              <a:ext uri="{FF2B5EF4-FFF2-40B4-BE49-F238E27FC236}">
                <a16:creationId xmlns:a16="http://schemas.microsoft.com/office/drawing/2014/main" id="{821C65E0-2C4F-46F9-98F7-9B1878CAFA85}"/>
              </a:ext>
            </a:extLst>
          </p:cNvPr>
          <p:cNvSpPr>
            <a:spLocks noGrp="1"/>
          </p:cNvSpPr>
          <p:nvPr>
            <p:ph idx="1"/>
          </p:nvPr>
        </p:nvSpPr>
        <p:spPr>
          <a:xfrm>
            <a:off x="685800" y="1143000"/>
            <a:ext cx="10972800" cy="3429000"/>
          </a:xfrm>
        </p:spPr>
        <p:txBody>
          <a:bodyPr/>
          <a:lstStyle/>
          <a:p>
            <a:pPr marL="0" indent="0" algn="ctr">
              <a:lnSpc>
                <a:spcPct val="150000"/>
              </a:lnSpc>
              <a:buNone/>
            </a:pPr>
            <a:r>
              <a:rPr lang="en-US" sz="2800" dirty="0"/>
              <a:t>The ODOT DBE Program identifies how DBE participation is counted toward the DBE goal on a federally-funded project.  </a:t>
            </a:r>
            <a:r>
              <a:rPr lang="en-US" sz="2800" dirty="0">
                <a:solidFill>
                  <a:srgbClr val="FF0000"/>
                </a:solidFill>
              </a:rPr>
              <a:t>Credit for DBE participation can only be counted if the DBE performs a commercially useful function (CUF)</a:t>
            </a:r>
            <a:r>
              <a:rPr lang="en-US" sz="2800" dirty="0"/>
              <a:t> pursuant to </a:t>
            </a:r>
            <a:r>
              <a:rPr lang="en-US" sz="2800" u="sng" dirty="0">
                <a:hlinkClick r:id="rId3"/>
              </a:rPr>
              <a:t>49 CFR § 26.55</a:t>
            </a:r>
            <a:r>
              <a:rPr lang="en-US" sz="2800" dirty="0"/>
              <a:t>, et seq.</a:t>
            </a:r>
          </a:p>
          <a:p>
            <a:pPr marL="0" indent="0" algn="ctr">
              <a:buNone/>
            </a:pPr>
            <a:endParaRPr lang="en-US" altLang="en-US" dirty="0"/>
          </a:p>
        </p:txBody>
      </p:sp>
    </p:spTree>
    <p:extLst>
      <p:ext uri="{BB962C8B-B14F-4D97-AF65-F5344CB8AC3E}">
        <p14:creationId xmlns:p14="http://schemas.microsoft.com/office/powerpoint/2010/main" val="182276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D054E24-0D4C-4B17-B9A4-4DFD904AD086}"/>
              </a:ext>
            </a:extLst>
          </p:cNvPr>
          <p:cNvSpPr>
            <a:spLocks noGrp="1"/>
          </p:cNvSpPr>
          <p:nvPr>
            <p:ph type="title"/>
          </p:nvPr>
        </p:nvSpPr>
        <p:spPr>
          <a:xfrm>
            <a:off x="0" y="1"/>
            <a:ext cx="12192000" cy="914400"/>
          </a:xfrm>
          <a:solidFill>
            <a:schemeClr val="accent1"/>
          </a:solidFill>
        </p:spPr>
        <p:txBody>
          <a:bodyPr/>
          <a:lstStyle/>
          <a:p>
            <a:r>
              <a:rPr lang="en-US" altLang="en-US" dirty="0"/>
              <a:t>AGREEMENT LANGUAGE</a:t>
            </a:r>
            <a:endParaRPr altLang="en-US" dirty="0"/>
          </a:p>
        </p:txBody>
      </p:sp>
      <p:sp>
        <p:nvSpPr>
          <p:cNvPr id="16387" name="Content Placeholder 2">
            <a:extLst>
              <a:ext uri="{FF2B5EF4-FFF2-40B4-BE49-F238E27FC236}">
                <a16:creationId xmlns:a16="http://schemas.microsoft.com/office/drawing/2014/main" id="{821C65E0-2C4F-46F9-98F7-9B1878CAFA85}"/>
              </a:ext>
            </a:extLst>
          </p:cNvPr>
          <p:cNvSpPr>
            <a:spLocks noGrp="1"/>
          </p:cNvSpPr>
          <p:nvPr>
            <p:ph idx="1"/>
          </p:nvPr>
        </p:nvSpPr>
        <p:spPr>
          <a:xfrm>
            <a:off x="685800" y="1143000"/>
            <a:ext cx="10896600" cy="4343400"/>
          </a:xfrm>
        </p:spPr>
        <p:txBody>
          <a:bodyPr/>
          <a:lstStyle/>
          <a:p>
            <a:pPr marL="0" indent="0">
              <a:buNone/>
            </a:pPr>
            <a:r>
              <a:rPr lang="en-US" altLang="en-US" sz="2400" dirty="0"/>
              <a:t>CLAUSE V - DISADVANTAGED BUSINESS ENTERPRISE (DBE) REQUIREMENTS</a:t>
            </a:r>
          </a:p>
          <a:p>
            <a:pPr marL="0" indent="0">
              <a:buNone/>
            </a:pPr>
            <a:endParaRPr lang="en-US" altLang="en-US" sz="2400" dirty="0"/>
          </a:p>
          <a:p>
            <a:pPr marL="0" indent="0">
              <a:buNone/>
            </a:pPr>
            <a:r>
              <a:rPr lang="en-US" altLang="en-US" sz="2400" dirty="0"/>
              <a:t>It is the policy of the Ohio Department of Transportation that Disadvantaged Business Enterprises (DBEs) shall have equal opportunity to compete for and perform subcontracts which the Consultant enters into pursuant to this contract.  The Consultant must use good faith efforts to include DBE subconsultants.  Consequently, the requirements of Title 49 CFR Part 26 apply to this contract.  </a:t>
            </a:r>
            <a:r>
              <a:rPr lang="en-US" altLang="en-US" sz="2400" b="1" dirty="0">
                <a:solidFill>
                  <a:srgbClr val="FF0000"/>
                </a:solidFill>
              </a:rPr>
              <a:t>The Consultant must ensure that the DBE subconsultant(s) is performing a "commercially useful function" as defined in 49 CFR 26.55.</a:t>
            </a:r>
          </a:p>
          <a:p>
            <a:pPr marL="0" indent="0" algn="ctr">
              <a:buNone/>
            </a:pPr>
            <a:endParaRPr lang="en-US" altLang="en-US" dirty="0"/>
          </a:p>
        </p:txBody>
      </p:sp>
    </p:spTree>
    <p:extLst>
      <p:ext uri="{BB962C8B-B14F-4D97-AF65-F5344CB8AC3E}">
        <p14:creationId xmlns:p14="http://schemas.microsoft.com/office/powerpoint/2010/main" val="813330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13DC79F-EF75-4B4B-A49C-F4D8BB2A02D8}"/>
              </a:ext>
            </a:extLst>
          </p:cNvPr>
          <p:cNvSpPr>
            <a:spLocks noGrp="1"/>
          </p:cNvSpPr>
          <p:nvPr>
            <p:ph type="title"/>
          </p:nvPr>
        </p:nvSpPr>
        <p:spPr>
          <a:xfrm>
            <a:off x="0" y="1"/>
            <a:ext cx="12192000" cy="914400"/>
          </a:xfrm>
          <a:solidFill>
            <a:schemeClr val="accent1"/>
          </a:solidFill>
        </p:spPr>
        <p:txBody>
          <a:bodyPr/>
          <a:lstStyle/>
          <a:p>
            <a:r>
              <a:rPr altLang="en-US" dirty="0"/>
              <a:t>PROFESSIONAL OR A/E SERVICES INCLUDE</a:t>
            </a:r>
          </a:p>
        </p:txBody>
      </p:sp>
      <p:sp>
        <p:nvSpPr>
          <p:cNvPr id="20483" name="Content Placeholder 2">
            <a:extLst>
              <a:ext uri="{FF2B5EF4-FFF2-40B4-BE49-F238E27FC236}">
                <a16:creationId xmlns:a16="http://schemas.microsoft.com/office/drawing/2014/main" id="{A8106C34-A5BC-41FF-B156-8604A63E7BE8}"/>
              </a:ext>
            </a:extLst>
          </p:cNvPr>
          <p:cNvSpPr>
            <a:spLocks noGrp="1"/>
          </p:cNvSpPr>
          <p:nvPr>
            <p:ph idx="1"/>
          </p:nvPr>
        </p:nvSpPr>
        <p:spPr>
          <a:xfrm>
            <a:off x="990600" y="1143000"/>
            <a:ext cx="10820400" cy="4119563"/>
          </a:xfrm>
        </p:spPr>
        <p:txBody>
          <a:bodyPr/>
          <a:lstStyle/>
          <a:p>
            <a:pPr>
              <a:lnSpc>
                <a:spcPct val="150000"/>
              </a:lnSpc>
              <a:defRPr/>
            </a:pPr>
            <a:r>
              <a:rPr lang="en-US" altLang="en-US" sz="2800" dirty="0"/>
              <a:t>PLANNING</a:t>
            </a:r>
          </a:p>
          <a:p>
            <a:pPr>
              <a:lnSpc>
                <a:spcPct val="150000"/>
              </a:lnSpc>
              <a:defRPr/>
            </a:pPr>
            <a:r>
              <a:rPr lang="en-US" altLang="en-US" sz="2800" dirty="0"/>
              <a:t>ENVIRONMENTAL</a:t>
            </a:r>
          </a:p>
          <a:p>
            <a:pPr>
              <a:lnSpc>
                <a:spcPct val="150000"/>
              </a:lnSpc>
              <a:defRPr/>
            </a:pPr>
            <a:r>
              <a:rPr lang="en-US" altLang="en-US" sz="2800" dirty="0"/>
              <a:t>DESIGN</a:t>
            </a:r>
          </a:p>
          <a:p>
            <a:pPr>
              <a:lnSpc>
                <a:spcPct val="150000"/>
              </a:lnSpc>
              <a:defRPr/>
            </a:pPr>
            <a:r>
              <a:rPr lang="en-US" altLang="en-US" sz="2800" dirty="0"/>
              <a:t>CONSTRUCTION INSPECTION/ADMIN</a:t>
            </a:r>
          </a:p>
          <a:p>
            <a:pPr>
              <a:lnSpc>
                <a:spcPct val="150000"/>
              </a:lnSpc>
              <a:defRPr/>
            </a:pPr>
            <a:r>
              <a:rPr lang="en-US" altLang="en-US" sz="2800" dirty="0"/>
              <a:t>BRIDGE INSPECTION</a:t>
            </a:r>
          </a:p>
          <a:p>
            <a:pPr>
              <a:lnSpc>
                <a:spcPct val="150000"/>
              </a:lnSpc>
              <a:defRPr/>
            </a:pPr>
            <a:r>
              <a:rPr lang="en-US" altLang="en-US" sz="2800" dirty="0"/>
              <a:t>RIGHT OF WAY ACQUISTION SERVICES</a:t>
            </a:r>
          </a:p>
          <a:p>
            <a:pPr>
              <a:lnSpc>
                <a:spcPct val="150000"/>
              </a:lnSpc>
              <a:defRPr/>
            </a:pPr>
            <a:r>
              <a:rPr lang="en-US" altLang="en-US" sz="2800" dirty="0"/>
              <a:t>OTHER</a:t>
            </a:r>
          </a:p>
          <a:p>
            <a:pPr marL="0" indent="0">
              <a:buNone/>
              <a:defRPr/>
            </a:pPr>
            <a:endParaRPr lang="en-US" altLang="en-US" dirty="0"/>
          </a:p>
          <a:p>
            <a:pPr marL="0" indent="0">
              <a:buNone/>
              <a:defRPr/>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1000"/>
                                        <p:tgtEl>
                                          <p:spTgt spid="20483">
                                            <p:txEl>
                                              <p:pRg st="0" end="0"/>
                                            </p:txEl>
                                          </p:spTgt>
                                        </p:tgtEl>
                                      </p:cBhvr>
                                    </p:animEffect>
                                    <p:anim calcmode="lin" valueType="num">
                                      <p:cBhvr>
                                        <p:cTn id="8" dur="10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Effect transition="in" filter="fade">
                                      <p:cBhvr>
                                        <p:cTn id="13" dur="1000"/>
                                        <p:tgtEl>
                                          <p:spTgt spid="20483">
                                            <p:txEl>
                                              <p:pRg st="1" end="1"/>
                                            </p:txEl>
                                          </p:spTgt>
                                        </p:tgtEl>
                                      </p:cBhvr>
                                    </p:animEffect>
                                    <p:anim calcmode="lin" valueType="num">
                                      <p:cBhvr>
                                        <p:cTn id="14" dur="10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048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fade">
                                      <p:cBhvr>
                                        <p:cTn id="19" dur="1000"/>
                                        <p:tgtEl>
                                          <p:spTgt spid="20483">
                                            <p:txEl>
                                              <p:pRg st="2" end="2"/>
                                            </p:txEl>
                                          </p:spTgt>
                                        </p:tgtEl>
                                      </p:cBhvr>
                                    </p:animEffect>
                                    <p:anim calcmode="lin" valueType="num">
                                      <p:cBhvr>
                                        <p:cTn id="20" dur="10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48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Effect transition="in" filter="fade">
                                      <p:cBhvr>
                                        <p:cTn id="25" dur="1000"/>
                                        <p:tgtEl>
                                          <p:spTgt spid="20483">
                                            <p:txEl>
                                              <p:pRg st="3" end="3"/>
                                            </p:txEl>
                                          </p:spTgt>
                                        </p:tgtEl>
                                      </p:cBhvr>
                                    </p:animEffect>
                                    <p:anim calcmode="lin" valueType="num">
                                      <p:cBhvr>
                                        <p:cTn id="26" dur="10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048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Effect transition="in" filter="fade">
                                      <p:cBhvr>
                                        <p:cTn id="31" dur="1000"/>
                                        <p:tgtEl>
                                          <p:spTgt spid="20483">
                                            <p:txEl>
                                              <p:pRg st="4" end="4"/>
                                            </p:txEl>
                                          </p:spTgt>
                                        </p:tgtEl>
                                      </p:cBhvr>
                                    </p:animEffect>
                                    <p:anim calcmode="lin" valueType="num">
                                      <p:cBhvr>
                                        <p:cTn id="32" dur="10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048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Effect transition="in" filter="fade">
                                      <p:cBhvr>
                                        <p:cTn id="37" dur="1000"/>
                                        <p:tgtEl>
                                          <p:spTgt spid="20483">
                                            <p:txEl>
                                              <p:pRg st="5" end="5"/>
                                            </p:txEl>
                                          </p:spTgt>
                                        </p:tgtEl>
                                      </p:cBhvr>
                                    </p:animEffect>
                                    <p:anim calcmode="lin" valueType="num">
                                      <p:cBhvr>
                                        <p:cTn id="38" dur="10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048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0483">
                                            <p:txEl>
                                              <p:pRg st="6" end="6"/>
                                            </p:txEl>
                                          </p:spTgt>
                                        </p:tgtEl>
                                        <p:attrNameLst>
                                          <p:attrName>style.visibility</p:attrName>
                                        </p:attrNameLst>
                                      </p:cBhvr>
                                      <p:to>
                                        <p:strVal val="visible"/>
                                      </p:to>
                                    </p:set>
                                    <p:animEffect transition="in" filter="fade">
                                      <p:cBhvr>
                                        <p:cTn id="43" dur="1000"/>
                                        <p:tgtEl>
                                          <p:spTgt spid="20483">
                                            <p:txEl>
                                              <p:pRg st="6" end="6"/>
                                            </p:txEl>
                                          </p:spTgt>
                                        </p:tgtEl>
                                      </p:cBhvr>
                                    </p:animEffect>
                                    <p:anim calcmode="lin" valueType="num">
                                      <p:cBhvr>
                                        <p:cTn id="44" dur="10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048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theme/theme1.xml><?xml version="1.0" encoding="utf-8"?>
<a:theme xmlns:a="http://schemas.openxmlformats.org/drawingml/2006/main" name="ODOT Master - Business Card Look">
  <a:themeElements>
    <a:clrScheme name="Custom 1">
      <a:dk1>
        <a:srgbClr val="000000"/>
      </a:dk1>
      <a:lt1>
        <a:sysClr val="window" lastClr="FFFFFF"/>
      </a:lt1>
      <a:dk2>
        <a:srgbClr val="009969"/>
      </a:dk2>
      <a:lt2>
        <a:srgbClr val="D6D2C4"/>
      </a:lt2>
      <a:accent1>
        <a:srgbClr val="1F2A44"/>
      </a:accent1>
      <a:accent2>
        <a:srgbClr val="00B5E2"/>
      </a:accent2>
      <a:accent3>
        <a:srgbClr val="DC582A"/>
      </a:accent3>
      <a:accent4>
        <a:srgbClr val="9E2A2B"/>
      </a:accent4>
      <a:accent5>
        <a:srgbClr val="D7C826"/>
      </a:accent5>
      <a:accent6>
        <a:srgbClr val="F68D2E"/>
      </a:accent6>
      <a:hlink>
        <a:srgbClr val="40BAC8"/>
      </a:hlink>
      <a:folHlink>
        <a:srgbClr val="152F5F"/>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D9F2B45-1A2E-48E6-B069-77357A68E907}" vid="{3AFC5C51-DE8D-4577-A74F-A9E219DAB3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EB181C10DA5444BF763D852CD2A64B" ma:contentTypeVersion="1" ma:contentTypeDescription="Create a new document." ma:contentTypeScope="" ma:versionID="6625fbb211fea83666a9fb54cd0ab0a0">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74D340-8406-4DD4-A627-F9B13BC4C155}">
  <ds:schemaRefs>
    <ds:schemaRef ds:uri="http://schemas.microsoft.com/sharepoint/v3/contenttype/forms"/>
  </ds:schemaRefs>
</ds:datastoreItem>
</file>

<file path=customXml/itemProps2.xml><?xml version="1.0" encoding="utf-8"?>
<ds:datastoreItem xmlns:ds="http://schemas.openxmlformats.org/officeDocument/2006/customXml" ds:itemID="{8AA3B284-F838-424D-BB69-A8A649297516}"/>
</file>

<file path=customXml/itemProps3.xml><?xml version="1.0" encoding="utf-8"?>
<ds:datastoreItem xmlns:ds="http://schemas.openxmlformats.org/officeDocument/2006/customXml" ds:itemID="{D3BC61EB-F99C-416A-973D-C4819452716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78f6485-d866-47f2-8ebc-7a2b1bdbd3a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ODOT-16by9 Dark Template</Template>
  <TotalTime>160</TotalTime>
  <Words>1496</Words>
  <Application>Microsoft Office PowerPoint</Application>
  <PresentationFormat>Widescreen</PresentationFormat>
  <Paragraphs>223</Paragraphs>
  <Slides>41</Slides>
  <Notes>41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Courier New</vt:lpstr>
      <vt:lpstr>Georgia</vt:lpstr>
      <vt:lpstr>Times New Roman</vt:lpstr>
      <vt:lpstr>Trebuchet MS</vt:lpstr>
      <vt:lpstr>Tw Cen MT</vt:lpstr>
      <vt:lpstr>Wingdings</vt:lpstr>
      <vt:lpstr>ODOT Master - Business Card Look</vt:lpstr>
      <vt:lpstr>Consultant Services CUF• February 2020</vt:lpstr>
      <vt:lpstr> CONSULTANT CONTRACT MANAGER OVERVIEW Monitoring Commercially Useful Function</vt:lpstr>
      <vt:lpstr>LEARNING OBJECTIVES</vt:lpstr>
      <vt:lpstr>MONITORING OBJECTIVES</vt:lpstr>
      <vt:lpstr>What is a Commercially Useful Function (CUF)?</vt:lpstr>
      <vt:lpstr>DBE PROGRAM POLICY</vt:lpstr>
      <vt:lpstr>DBE PROGRAM POLICY</vt:lpstr>
      <vt:lpstr>AGREEMENT LANGUAGE</vt:lpstr>
      <vt:lpstr>PROFESSIONAL OR A/E SERVICES INCLUDE</vt:lpstr>
      <vt:lpstr>MONITORING RESPONSIBILITIES</vt:lpstr>
      <vt:lpstr>SPECIFIC DUTIES</vt:lpstr>
      <vt:lpstr>odot CONTRACT MANAGER CUF REVIEW PHASES</vt:lpstr>
      <vt:lpstr>ODOT CONTRACT MANAGER CUF PROCESS FLOW CHART</vt:lpstr>
      <vt:lpstr>odot CONTRACT MANAGER CUF TRACKING LOG</vt:lpstr>
      <vt:lpstr>DBE EMAIL NOTIFICATION INITIAL CUF REVIEW</vt:lpstr>
      <vt:lpstr>DBE EMAIL NOTIFICATION OF ONSITE REVIEW</vt:lpstr>
      <vt:lpstr>DBE CUF COMPLIANCE DETERMINATION NOTICE</vt:lpstr>
      <vt:lpstr>DBE CUF NON-COMPLIANCE NOTICE</vt:lpstr>
      <vt:lpstr>PRIME Consultant NOTICE OF DBE NONCOMPLIANCE</vt:lpstr>
      <vt:lpstr>EVALUATING CUF</vt:lpstr>
      <vt:lpstr>CONSULTANT CONTRACT MANAGER CUF REVIEW PHASE</vt:lpstr>
      <vt:lpstr>CUF EVALUATION KEY FACTORS</vt:lpstr>
      <vt:lpstr>DBE PERFORMANCE EXPECTATIONS</vt:lpstr>
      <vt:lpstr> DBE PERFORMANCE RED FLAGS</vt:lpstr>
      <vt:lpstr>POTENTIAL AREAS OF CUF NON COMPLIANCE</vt:lpstr>
      <vt:lpstr>MANAGEMENT RED FLAGS</vt:lpstr>
      <vt:lpstr>EQUIPMENT RED FLAGS</vt:lpstr>
      <vt:lpstr>WORKFORCE  REQUIREMENTS</vt:lpstr>
      <vt:lpstr>WORKFORCE  RED FLAGS</vt:lpstr>
      <vt:lpstr>MATERIAL REQUIREMENTS</vt:lpstr>
      <vt:lpstr>MATERIAL RED FLAGS</vt:lpstr>
      <vt:lpstr>DBE NON COMPLIANCE</vt:lpstr>
      <vt:lpstr>COMMUNICATION</vt:lpstr>
      <vt:lpstr>PROMPT PAYMENT  Specifications for Consulting Services</vt:lpstr>
      <vt:lpstr>PROMPT PAYMENT</vt:lpstr>
      <vt:lpstr>PROMPT PAYMENT</vt:lpstr>
      <vt:lpstr>KNOWLEDGE REVIEW</vt:lpstr>
      <vt:lpstr>KNOWLEDGE REVIEW CONTINUED</vt:lpstr>
      <vt:lpstr>AVAILABLE  RESOURCES</vt:lpstr>
      <vt:lpstr>AVAILABLE RESOURCES CONTINUED</vt:lpstr>
      <vt:lpstr>ODOT DISTRICT CONSULTANT CONTRACT MANAGER CONTACT INFORMATION</vt:lpstr>
    </vt:vector>
  </TitlesOfParts>
  <Company>Ohio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 Location, Date 20XX</dc:title>
  <dc:creator>Stoltz, Juleda</dc:creator>
  <cp:lastModifiedBy>Susan Stehle</cp:lastModifiedBy>
  <cp:revision>29</cp:revision>
  <cp:lastPrinted>2020-02-10T16:03:51Z</cp:lastPrinted>
  <dcterms:created xsi:type="dcterms:W3CDTF">2020-02-10T13:18:35Z</dcterms:created>
  <dcterms:modified xsi:type="dcterms:W3CDTF">2020-11-30T20:14:25Z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0x010100F4EB181C10DA5444BF763D852CD2A64B</vt:lpwstr>
  </property>
  <property fmtid="{D5CDD505-2E9C-101B-9397-08002B2CF9AE}" pid="3" name="Thumb">
    <vt:lpwstr>http://portal.dot.state.oh.us/Divisions/Communications/images1/PowerPoint.gifODOT Powerpoint Template as of February 3, 2009</vt:lpwstr>
  </property>
  <property fmtid="{D5CDD505-2E9C-101B-9397-08002B2CF9AE}" pid="4" name="Order">
    <vt:r8>3700</vt:r8>
  </property>
  <property fmtid="{D5CDD505-2E9C-101B-9397-08002B2CF9AE}" pid="5" name="PublishingRollupImage">
    <vt:lpwstr>&lt;img alt="PowerPoint" border="0" src="/Divisions/Communications/images1/PowerPoint.gif" style="BORDER: 0px solid; "&gt;</vt:lpwstr>
  </property>
  <property fmtid="{D5CDD505-2E9C-101B-9397-08002B2CF9AE}" pid="6" name="Images">
    <vt:lpwstr>Documents</vt:lpwstr>
  </property>
  <property fmtid="{D5CDD505-2E9C-101B-9397-08002B2CF9AE}" pid="7" name="vti_description">
    <vt:lpwstr/>
  </property>
</Properties>
</file>