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  <p:sldMasterId id="2147483662" r:id="rId5"/>
    <p:sldMasterId id="2147483671" r:id="rId6"/>
    <p:sldMasterId id="2147483680" r:id="rId7"/>
    <p:sldMasterId id="2147483688" r:id="rId8"/>
  </p:sldMasterIdLst>
  <p:notesMasterIdLst>
    <p:notesMasterId r:id="rId72"/>
  </p:notesMasterIdLst>
  <p:handoutMasterIdLst>
    <p:handoutMasterId r:id="rId73"/>
  </p:handoutMasterIdLst>
  <p:sldIdLst>
    <p:sldId id="256" r:id="rId9"/>
    <p:sldId id="257" r:id="rId10"/>
    <p:sldId id="258" r:id="rId11"/>
    <p:sldId id="335" r:id="rId12"/>
    <p:sldId id="259" r:id="rId13"/>
    <p:sldId id="281" r:id="rId14"/>
    <p:sldId id="265" r:id="rId15"/>
    <p:sldId id="266" r:id="rId16"/>
    <p:sldId id="267" r:id="rId17"/>
    <p:sldId id="336" r:id="rId18"/>
    <p:sldId id="268" r:id="rId19"/>
    <p:sldId id="289" r:id="rId20"/>
    <p:sldId id="292" r:id="rId21"/>
    <p:sldId id="275" r:id="rId22"/>
    <p:sldId id="282" r:id="rId23"/>
    <p:sldId id="276" r:id="rId24"/>
    <p:sldId id="352" r:id="rId25"/>
    <p:sldId id="283" r:id="rId26"/>
    <p:sldId id="325" r:id="rId27"/>
    <p:sldId id="284" r:id="rId28"/>
    <p:sldId id="285" r:id="rId29"/>
    <p:sldId id="271" r:id="rId30"/>
    <p:sldId id="272" r:id="rId31"/>
    <p:sldId id="337" r:id="rId32"/>
    <p:sldId id="294" r:id="rId33"/>
    <p:sldId id="295" r:id="rId34"/>
    <p:sldId id="297" r:id="rId35"/>
    <p:sldId id="313" r:id="rId36"/>
    <p:sldId id="312" r:id="rId37"/>
    <p:sldId id="334" r:id="rId38"/>
    <p:sldId id="314" r:id="rId39"/>
    <p:sldId id="315" r:id="rId40"/>
    <p:sldId id="316" r:id="rId41"/>
    <p:sldId id="317" r:id="rId42"/>
    <p:sldId id="287" r:id="rId43"/>
    <p:sldId id="318" r:id="rId44"/>
    <p:sldId id="319" r:id="rId45"/>
    <p:sldId id="346" r:id="rId46"/>
    <p:sldId id="347" r:id="rId47"/>
    <p:sldId id="338" r:id="rId48"/>
    <p:sldId id="339" r:id="rId49"/>
    <p:sldId id="298" r:id="rId50"/>
    <p:sldId id="342" r:id="rId51"/>
    <p:sldId id="343" r:id="rId52"/>
    <p:sldId id="348" r:id="rId53"/>
    <p:sldId id="288" r:id="rId54"/>
    <p:sldId id="321" r:id="rId55"/>
    <p:sldId id="357" r:id="rId56"/>
    <p:sldId id="340" r:id="rId57"/>
    <p:sldId id="341" r:id="rId58"/>
    <p:sldId id="331" r:id="rId59"/>
    <p:sldId id="332" r:id="rId60"/>
    <p:sldId id="329" r:id="rId61"/>
    <p:sldId id="330" r:id="rId62"/>
    <p:sldId id="344" r:id="rId63"/>
    <p:sldId id="345" r:id="rId64"/>
    <p:sldId id="349" r:id="rId65"/>
    <p:sldId id="353" r:id="rId66"/>
    <p:sldId id="354" r:id="rId67"/>
    <p:sldId id="355" r:id="rId68"/>
    <p:sldId id="356" r:id="rId69"/>
    <p:sldId id="350" r:id="rId70"/>
    <p:sldId id="351" r:id="rId71"/>
  </p:sldIdLst>
  <p:sldSz cx="12192000" cy="6858000"/>
  <p:notesSz cx="6973888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19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y Eline" initials="A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1C"/>
    <a:srgbClr val="0099FF"/>
    <a:srgbClr val="009969"/>
    <a:srgbClr val="FC51E1"/>
    <a:srgbClr val="222268"/>
    <a:srgbClr val="6E92C7"/>
    <a:srgbClr val="9B3C0F"/>
    <a:srgbClr val="E2641E"/>
    <a:srgbClr val="333399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8" autoAdjust="0"/>
    <p:restoredTop sz="91143" autoAdjust="0"/>
  </p:normalViewPr>
  <p:slideViewPr>
    <p:cSldViewPr snapToGrid="0">
      <p:cViewPr varScale="1">
        <p:scale>
          <a:sx n="62" d="100"/>
          <a:sy n="62" d="100"/>
        </p:scale>
        <p:origin x="96" y="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53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036" y="90"/>
      </p:cViewPr>
      <p:guideLst>
        <p:guide orient="horz" pos="2909"/>
        <p:guide pos="219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600" cy="461963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49700" y="0"/>
            <a:ext cx="3022600" cy="461963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4336B77B-D4CB-4648-8A75-E15E3BBD8603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22600" cy="461963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49700" y="8772525"/>
            <a:ext cx="3022600" cy="461963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587824CC-72F3-44E6-8FB4-C929D35D8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987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21807" cy="461804"/>
          </a:xfrm>
          <a:prstGeom prst="rect">
            <a:avLst/>
          </a:prstGeom>
        </p:spPr>
        <p:txBody>
          <a:bodyPr vert="horz" lIns="91087" tIns="45543" rIns="91087" bIns="4554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0501" y="0"/>
            <a:ext cx="3021807" cy="461804"/>
          </a:xfrm>
          <a:prstGeom prst="rect">
            <a:avLst/>
          </a:prstGeom>
        </p:spPr>
        <p:txBody>
          <a:bodyPr vert="horz" lIns="91087" tIns="45543" rIns="91087" bIns="45543" rtlCol="0"/>
          <a:lstStyle>
            <a:lvl1pPr algn="r">
              <a:defRPr sz="1200"/>
            </a:lvl1pPr>
          </a:lstStyle>
          <a:p>
            <a:fld id="{55FF2CF9-0A75-498C-A5E0-C890560FC428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2150"/>
            <a:ext cx="6157912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87" tIns="45543" rIns="91087" bIns="4554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7706" y="4387136"/>
            <a:ext cx="5578478" cy="4156234"/>
          </a:xfrm>
          <a:prstGeom prst="rect">
            <a:avLst/>
          </a:prstGeom>
        </p:spPr>
        <p:txBody>
          <a:bodyPr vert="horz" lIns="91087" tIns="45543" rIns="91087" bIns="4554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72690"/>
            <a:ext cx="3021807" cy="461804"/>
          </a:xfrm>
          <a:prstGeom prst="rect">
            <a:avLst/>
          </a:prstGeom>
        </p:spPr>
        <p:txBody>
          <a:bodyPr vert="horz" lIns="91087" tIns="45543" rIns="91087" bIns="4554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0501" y="8772690"/>
            <a:ext cx="3021807" cy="461804"/>
          </a:xfrm>
          <a:prstGeom prst="rect">
            <a:avLst/>
          </a:prstGeom>
        </p:spPr>
        <p:txBody>
          <a:bodyPr vert="horz" lIns="91087" tIns="45543" rIns="91087" bIns="45543" rtlCol="0" anchor="b"/>
          <a:lstStyle>
            <a:lvl1pPr algn="r">
              <a:defRPr sz="1200"/>
            </a:lvl1pPr>
          </a:lstStyle>
          <a:p>
            <a:fld id="{4B0FDA08-891D-4D24-9337-D12A075AC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728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session we'll be dealing with 1 and 3, a little of 4 and quite a lot of 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27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 </a:t>
            </a:r>
            <a:r>
              <a:rPr lang="mr-IN" dirty="0" smtClean="0"/>
              <a:t>–</a:t>
            </a:r>
            <a:r>
              <a:rPr lang="en-US" dirty="0" smtClean="0"/>
              <a:t> back to the process we have to follow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19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nice </a:t>
            </a:r>
            <a:r>
              <a:rPr lang="en-US" dirty="0" err="1" smtClean="0"/>
              <a:t>seque</a:t>
            </a:r>
            <a:r>
              <a:rPr lang="en-US" dirty="0" smtClean="0"/>
              <a:t> back to Ohio seismology.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37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that this has largely been replaced by more complex PSHA tools (probabilistic seismic hazard analysis) - but may have some merit for local studies that the national programs can't cover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Equation, explain input variables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91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that this has largely been replaced by more complex PSHA tools (probabilistic seismic hazard analysis) - but may have some merit for local studies that the national programs can't cover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Equation, explain input variables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91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84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40" y="1691640"/>
            <a:ext cx="3474720" cy="347472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0" y="0"/>
            <a:ext cx="12192000" cy="677108"/>
          </a:xfrm>
          <a:prstGeom prst="rect">
            <a:avLst/>
          </a:prstGeom>
          <a:solidFill>
            <a:srgbClr val="009969"/>
          </a:solidFill>
        </p:spPr>
        <p:txBody>
          <a:bodyPr wrap="square" lIns="91440" tIns="91440" bIns="91440" rtlCol="0" anchor="ctr" anchorCtr="0">
            <a:spAutoFit/>
          </a:bodyPr>
          <a:lstStyle/>
          <a:p>
            <a:pPr algn="ctr"/>
            <a:r>
              <a:rPr lang="en-US" sz="3200" b="1" spc="300" dirty="0" smtClean="0">
                <a:solidFill>
                  <a:schemeClr val="bg1"/>
                </a:solidFill>
              </a:rPr>
              <a:t>Ohio Department of Transportation</a:t>
            </a:r>
            <a:endParaRPr lang="en-US" sz="3200" b="1" spc="3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6396336"/>
            <a:ext cx="12192000" cy="461665"/>
          </a:xfrm>
          <a:prstGeom prst="rect">
            <a:avLst/>
          </a:prstGeom>
          <a:solidFill>
            <a:srgbClr val="009969"/>
          </a:solidFill>
        </p:spPr>
        <p:txBody>
          <a:bodyPr wrap="square" tIns="91440" bIns="91440" rtlCol="0" anchor="ctr" anchorCtr="0">
            <a:spAutoFit/>
          </a:bodyPr>
          <a:lstStyle/>
          <a:p>
            <a:pPr algn="ctr"/>
            <a:r>
              <a:rPr lang="en-US" sz="1800" b="1" spc="300" dirty="0" smtClean="0">
                <a:solidFill>
                  <a:schemeClr val="bg1"/>
                </a:solidFill>
              </a:rPr>
              <a:t>www.transportation.ohio.gov</a:t>
            </a:r>
            <a:endParaRPr lang="en-US" sz="1800" b="1" spc="3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0314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009969"/>
                </a:solidFill>
              </a:rPr>
              <a:t>John R. Kasich, </a:t>
            </a:r>
            <a:r>
              <a:rPr lang="en-US" b="0" i="1" dirty="0" smtClean="0">
                <a:solidFill>
                  <a:srgbClr val="009969"/>
                </a:solidFill>
              </a:rPr>
              <a:t>Governor  </a:t>
            </a:r>
            <a:r>
              <a:rPr lang="en-US" b="0" dirty="0" smtClean="0">
                <a:solidFill>
                  <a:srgbClr val="009969"/>
                </a:solidFill>
              </a:rPr>
              <a:t>  •    Jerry Wray, </a:t>
            </a:r>
            <a:r>
              <a:rPr lang="en-US" b="0" i="1" dirty="0" smtClean="0">
                <a:solidFill>
                  <a:srgbClr val="009969"/>
                </a:solidFill>
              </a:rPr>
              <a:t>Director</a:t>
            </a:r>
            <a:endParaRPr lang="en-US" b="0" i="1" dirty="0">
              <a:solidFill>
                <a:srgbClr val="00996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Tx/>
              <a:buBlip>
                <a:blip r:embed="rId2"/>
              </a:buBlip>
              <a:defRPr b="1"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422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0"/>
            <a:ext cx="10972800" cy="3886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10744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600200" y="6310313"/>
            <a:ext cx="8691562" cy="38100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53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10972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600200" y="6310313"/>
            <a:ext cx="8691562" cy="38100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806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609600" y="1524000"/>
            <a:ext cx="10871200" cy="44958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600200" y="6310313"/>
            <a:ext cx="8691562" cy="38100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785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609600" y="2209800"/>
            <a:ext cx="10871200" cy="38100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10744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600200" y="6310313"/>
            <a:ext cx="8691562" cy="38100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366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-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600200" y="6310313"/>
            <a:ext cx="8691562" cy="38100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459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02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0" y="6396336"/>
            <a:ext cx="12192000" cy="461665"/>
          </a:xfrm>
          <a:prstGeom prst="rect">
            <a:avLst/>
          </a:prstGeom>
          <a:solidFill>
            <a:srgbClr val="009969"/>
          </a:solidFill>
          <a:ln w="98425" cmpd="thinThick">
            <a:solidFill>
              <a:srgbClr val="009969"/>
            </a:solidFill>
          </a:ln>
        </p:spPr>
        <p:txBody>
          <a:bodyPr wrap="square" tIns="91440" bIns="91440" rtlCol="0" anchor="ctr" anchorCtr="0">
            <a:spAutoFit/>
          </a:bodyPr>
          <a:lstStyle/>
          <a:p>
            <a:pPr algn="ctr"/>
            <a:r>
              <a:rPr lang="en-US" spc="300" dirty="0" smtClean="0">
                <a:solidFill>
                  <a:srgbClr val="FFFFFF"/>
                </a:solidFill>
                <a:latin typeface="Copperplate Gothic Bold" pitchFamily="34" charset="0"/>
              </a:rPr>
              <a:t>www.transportation.ohio.gov</a:t>
            </a:r>
            <a:endParaRPr lang="en-US" spc="300" dirty="0">
              <a:solidFill>
                <a:srgbClr val="FFFFFF"/>
              </a:solidFill>
              <a:latin typeface="Copperplate Gothic Bold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82880" y="6031469"/>
            <a:ext cx="11826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598275" algn="r"/>
              </a:tabLst>
            </a:pPr>
            <a:r>
              <a:rPr lang="en-US" sz="1400" b="1" dirty="0" smtClean="0">
                <a:solidFill>
                  <a:srgbClr val="009969"/>
                </a:solidFill>
                <a:latin typeface="Copperplate Gothic Light" pitchFamily="34" charset="0"/>
                <a:ea typeface="Times New Roman"/>
                <a:cs typeface="CopprplGoth Bd BT"/>
              </a:rPr>
              <a:t>John R. Kasich, </a:t>
            </a:r>
            <a:r>
              <a:rPr lang="en-US" sz="1400" dirty="0" smtClean="0">
                <a:solidFill>
                  <a:srgbClr val="009969"/>
                </a:solidFill>
                <a:latin typeface="Copperplate Gothic Light" pitchFamily="34" charset="0"/>
                <a:ea typeface="Times New Roman"/>
                <a:cs typeface="CopprplGoth Bd BT"/>
              </a:rPr>
              <a:t>Governor	</a:t>
            </a:r>
            <a:r>
              <a:rPr lang="en-US" sz="1400" b="1" dirty="0" smtClean="0">
                <a:solidFill>
                  <a:srgbClr val="009969"/>
                </a:solidFill>
                <a:latin typeface="Copperplate Gothic Light" pitchFamily="34" charset="0"/>
                <a:ea typeface="Times New Roman"/>
                <a:cs typeface="CopprplGoth Bd BT"/>
              </a:rPr>
              <a:t>Jerry Wray, </a:t>
            </a:r>
            <a:r>
              <a:rPr lang="en-US" sz="1400" dirty="0" smtClean="0">
                <a:solidFill>
                  <a:srgbClr val="009969"/>
                </a:solidFill>
                <a:latin typeface="Copperplate Gothic Light" pitchFamily="34" charset="0"/>
                <a:ea typeface="Times New Roman"/>
                <a:cs typeface="CopprplGoth Bd BT"/>
              </a:rPr>
              <a:t>Director</a:t>
            </a:r>
            <a:endParaRPr lang="en-US" sz="1400" dirty="0">
              <a:solidFill>
                <a:srgbClr val="009969"/>
              </a:solidFill>
              <a:latin typeface="Copperplate Gothic Light" pitchFamily="34" charset="0"/>
              <a:ea typeface="Times New Roman"/>
              <a:cs typeface="CopprplGoth Bd BT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1932518" y="26760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2743200" algn="ctr"/>
                <a:tab pos="5486400" algn="r"/>
              </a:tabLst>
            </a:pPr>
            <a:endParaRPr 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763286"/>
          </a:xfrm>
          <a:prstGeom prst="rect">
            <a:avLst/>
          </a:prstGeom>
          <a:solidFill>
            <a:srgbClr val="009969"/>
          </a:solidFill>
          <a:ln w="127000" cmpd="thinThick">
            <a:solidFill>
              <a:srgbClr val="009969"/>
            </a:solidFill>
          </a:ln>
        </p:spPr>
        <p:txBody>
          <a:bodyPr wrap="square" lIns="0" tIns="274320" rIns="0" bIns="91440" anchor="ctr" anchorCtr="0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</a:tabLst>
            </a:pPr>
            <a:r>
              <a:rPr lang="en-US" sz="3200" dirty="0" smtClean="0">
                <a:solidFill>
                  <a:srgbClr val="FFFFFF"/>
                </a:solidFill>
                <a:latin typeface="Copperplate Gothic Bold" pitchFamily="34" charset="0"/>
                <a:ea typeface="Times New Roman"/>
                <a:cs typeface="CopprplGoth Bd BT"/>
              </a:rPr>
              <a:t>Ohio Department of 	Transportation</a:t>
            </a:r>
            <a:endParaRPr lang="en-US" sz="3200" dirty="0">
              <a:solidFill>
                <a:srgbClr val="FFFFFF"/>
              </a:solidFill>
              <a:latin typeface="Copperplate Gothic Bold" pitchFamily="34" charset="0"/>
              <a:ea typeface="Times New Roman"/>
              <a:cs typeface="CopprplGoth Bd BT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57556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38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latin typeface="Copperplate Gothic Light" pitchFamily="34" charset="0"/>
              </a:defRPr>
            </a:lvl1pPr>
            <a:lvl2pPr>
              <a:defRPr>
                <a:latin typeface="Copperplate Gothic Light" pitchFamily="34" charset="0"/>
              </a:defRPr>
            </a:lvl2pPr>
            <a:lvl3pPr>
              <a:defRPr>
                <a:latin typeface="Copperplate Gothic Light" pitchFamily="34" charset="0"/>
              </a:defRPr>
            </a:lvl3pPr>
            <a:lvl4pPr>
              <a:defRPr>
                <a:latin typeface="Copperplate Gothic Light" pitchFamily="34" charset="0"/>
              </a:defRPr>
            </a:lvl4pPr>
            <a:lvl5pPr>
              <a:defRPr>
                <a:latin typeface="Copperplate Gothic Ligh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37920" y="6324600"/>
            <a:ext cx="983488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895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0"/>
            <a:ext cx="10972800" cy="3886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1074400" cy="609600"/>
          </a:xfrm>
        </p:spPr>
        <p:txBody>
          <a:bodyPr/>
          <a:lstStyle>
            <a:lvl1pPr algn="ctr">
              <a:buNone/>
              <a:defRPr sz="2400" b="0" i="1" u="sng" baseline="0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37920" y="6324600"/>
            <a:ext cx="983488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4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tIns="27432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Tx/>
              <a:buBlip>
                <a:blip r:embed="rId2"/>
              </a:buBlip>
              <a:defRPr b="1"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08819" y="6346612"/>
            <a:ext cx="9254381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1" spc="100" baseline="0">
                <a:solidFill>
                  <a:srgbClr val="009969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10972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37920" y="6324600"/>
            <a:ext cx="983488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10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609600" y="1524000"/>
            <a:ext cx="10871200" cy="44958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37920" y="6324600"/>
            <a:ext cx="983488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041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609600" y="2209800"/>
            <a:ext cx="10871200" cy="38100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10744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37920" y="6324600"/>
            <a:ext cx="983488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641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-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37920" y="6324600"/>
            <a:ext cx="983488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363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136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524000"/>
            <a:ext cx="10363200" cy="4114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b="0" dirty="0" smtClean="0"/>
              <a:t>First </a:t>
            </a:r>
            <a:r>
              <a:rPr lang="en-US" sz="3200" b="0" dirty="0" err="1" smtClean="0"/>
              <a:t>Lastname</a:t>
            </a:r>
            <a:r>
              <a:rPr lang="en-US" sz="3200" b="0" dirty="0" smtClean="0"/>
              <a:t/>
            </a:r>
            <a:br>
              <a:rPr lang="en-US" sz="3200" b="0" dirty="0" smtClean="0"/>
            </a:br>
            <a:r>
              <a:rPr lang="en-US" sz="3200" b="0" dirty="0" smtClean="0"/>
              <a:t>Title</a:t>
            </a:r>
            <a:br>
              <a:rPr lang="en-US" sz="3200" b="0" dirty="0" smtClean="0"/>
            </a:br>
            <a:r>
              <a:rPr lang="en-US" sz="3200" b="0" dirty="0" smtClean="0"/>
              <a:t>Division, Office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914400" y="5867400"/>
            <a:ext cx="10363200" cy="609600"/>
          </a:xfrm>
        </p:spPr>
        <p:txBody>
          <a:bodyPr rtlCol="0" anchor="ctr" anchorCtr="0">
            <a:normAutofit/>
          </a:bodyPr>
          <a:lstStyle>
            <a:lvl1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400" baseline="0">
                <a:latin typeface="Georgia" pitchFamily="18" charset="0"/>
              </a:defRPr>
            </a:lvl1pPr>
          </a:lstStyle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Month 0, 2011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17600" y="685800"/>
            <a:ext cx="10769600" cy="44563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43200" algn="ctr"/>
                <a:tab pos="5486400" algn="r"/>
              </a:tabLst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pperplate Gothic Bold" pitchFamily="34" charset="0"/>
                <a:ea typeface="Times New Roman"/>
                <a:cs typeface="CopprplGoth Bd BT"/>
              </a:rPr>
              <a:t>Ohio Department of 	Transportation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95300" y="1337846"/>
            <a:ext cx="1120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0972800" algn="r"/>
              </a:tabLst>
            </a:pPr>
            <a:r>
              <a:rPr lang="en-US" sz="1600" b="0" dirty="0" smtClean="0">
                <a:solidFill>
                  <a:srgbClr val="009969"/>
                </a:solidFill>
                <a:latin typeface="Copperplate Gothic Bold" pitchFamily="34" charset="0"/>
              </a:rPr>
              <a:t>John R. Kasich, Governor 	Jerry</a:t>
            </a:r>
            <a:r>
              <a:rPr lang="en-US" sz="1600" b="0" baseline="0" dirty="0" smtClean="0">
                <a:solidFill>
                  <a:srgbClr val="009969"/>
                </a:solidFill>
                <a:latin typeface="Copperplate Gothic Bold" pitchFamily="34" charset="0"/>
              </a:rPr>
              <a:t> Wray, Director</a:t>
            </a:r>
            <a:endParaRPr lang="en-US" sz="1600" b="0" dirty="0">
              <a:solidFill>
                <a:srgbClr val="009969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321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73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0"/>
            <a:ext cx="10972800" cy="3886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10744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957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10972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477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609600" y="1524000"/>
            <a:ext cx="10871200" cy="44958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608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0"/>
            <a:ext cx="10972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0972800" cy="609600"/>
          </a:xfrm>
        </p:spPr>
        <p:txBody>
          <a:bodyPr/>
          <a:lstStyle>
            <a:lvl1pPr algn="ctr">
              <a:buNone/>
              <a:defRPr sz="2400" b="1" i="1" u="sng" baseline="0">
                <a:latin typeface="+mn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08819" y="6346612"/>
            <a:ext cx="9254381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1" spc="100" baseline="0">
                <a:solidFill>
                  <a:srgbClr val="009969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609600" y="2209800"/>
            <a:ext cx="10871200" cy="38100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10744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43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- with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57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54260" y="6254746"/>
            <a:ext cx="558800" cy="365125"/>
          </a:xfrm>
        </p:spPr>
        <p:txBody>
          <a:bodyPr/>
          <a:lstStyle>
            <a:lvl1pPr>
              <a:defRPr>
                <a:solidFill>
                  <a:srgbClr val="009969"/>
                </a:solidFill>
              </a:defRPr>
            </a:lvl1pPr>
          </a:lstStyle>
          <a:p>
            <a:fld id="{69613AB2-367A-D14A-8FDD-A9BCCDB153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2452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for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13AB2-367A-D14A-8FDD-A9BCCDB153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766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08819" y="6346612"/>
            <a:ext cx="9254381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1" spc="100" baseline="0">
                <a:solidFill>
                  <a:srgbClr val="009969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609600" y="1524000"/>
            <a:ext cx="10871200" cy="44958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08819" y="6346612"/>
            <a:ext cx="9254381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1" spc="100" baseline="0">
                <a:solidFill>
                  <a:srgbClr val="009969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609600" y="2209800"/>
            <a:ext cx="10871200" cy="38100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10744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08819" y="6346612"/>
            <a:ext cx="9254381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1" spc="100" baseline="0">
                <a:solidFill>
                  <a:srgbClr val="009969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-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08819" y="6346612"/>
            <a:ext cx="9254381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1" spc="100" baseline="0">
                <a:solidFill>
                  <a:srgbClr val="009969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59" y="1"/>
            <a:ext cx="9141883" cy="6858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276600"/>
            <a:ext cx="10363200" cy="2362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914400" y="6019800"/>
            <a:ext cx="10363200" cy="457200"/>
          </a:xfrm>
        </p:spPr>
        <p:txBody>
          <a:bodyPr rtlCol="0" anchor="ctr" anchorCtr="0">
            <a:normAutofit/>
          </a:bodyPr>
          <a:lstStyle>
            <a:lvl1pPr algn="ctr" fontAlgn="auto">
              <a:spcAft>
                <a:spcPts val="0"/>
              </a:spcAft>
              <a:buFont typeface="Arial" pitchFamily="34" charset="0"/>
              <a:buNone/>
              <a:defRPr sz="2400">
                <a:latin typeface="+mj-lt"/>
              </a:defRPr>
            </a:lvl1pPr>
          </a:lstStyle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Click to add subtitle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406400" y="419100"/>
            <a:ext cx="11379200" cy="647700"/>
          </a:xfrm>
          <a:prstGeom prst="rect">
            <a:avLst/>
          </a:prstGeom>
          <a:noFill/>
        </p:spPr>
        <p:txBody>
          <a:bodyPr wrap="none" lIns="0" tIns="0" rIns="0" bIns="18288" rtlCol="0" anchor="ctr" anchorCtr="0">
            <a:noAutofit/>
          </a:bodyPr>
          <a:lstStyle/>
          <a:p>
            <a:pPr algn="ctr"/>
            <a:r>
              <a:rPr lang="en-US" sz="3200" b="0" dirty="0" smtClean="0">
                <a:solidFill>
                  <a:schemeClr val="bg1"/>
                </a:solidFill>
                <a:latin typeface="Copperplate Gothic Bold" pitchFamily="34" charset="0"/>
              </a:rPr>
              <a:t>Ohio Department of Transportation</a:t>
            </a:r>
            <a:endParaRPr lang="en-US" sz="3200" b="0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828800" y="1066799"/>
            <a:ext cx="853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0922000" algn="r"/>
              </a:tabLst>
            </a:pPr>
            <a:r>
              <a:rPr lang="en-US" sz="1600" b="0" dirty="0" smtClean="0">
                <a:solidFill>
                  <a:srgbClr val="009969"/>
                </a:solidFill>
                <a:latin typeface="Copperplate Gothic Bold" pitchFamily="34" charset="0"/>
              </a:rPr>
              <a:t>John R. Kasich, Governor 	Jerry</a:t>
            </a:r>
            <a:r>
              <a:rPr lang="en-US" sz="1600" b="0" baseline="0" dirty="0" smtClean="0">
                <a:solidFill>
                  <a:srgbClr val="009969"/>
                </a:solidFill>
                <a:latin typeface="Copperplate Gothic Bold" pitchFamily="34" charset="0"/>
              </a:rPr>
              <a:t> Wray, Director</a:t>
            </a:r>
            <a:endParaRPr lang="en-US" sz="1600" b="0" dirty="0">
              <a:solidFill>
                <a:srgbClr val="009969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93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gi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gif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1.gif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4.emf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182880" rIns="36576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8" r:id="rId3"/>
    <p:sldLayoutId id="2147483656" r:id="rId4"/>
    <p:sldLayoutId id="2147483659" r:id="rId5"/>
    <p:sldLayoutId id="2147483660" r:id="rId6"/>
    <p:sldLayoutId id="2147483657" r:id="rId7"/>
    <p:sldLayoutId id="2147483661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0">
          <a:solidFill>
            <a:srgbClr val="009969"/>
          </a:solidFill>
          <a:latin typeface="Arial Black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0"/>
        </a:buBlip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0"/>
        </a:buBlip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0"/>
        </a:buBlip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0"/>
        </a:buBlip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0"/>
        </a:buBlip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10340975" y="6310313"/>
            <a:ext cx="812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rmAutofit/>
          </a:bodyPr>
          <a:lstStyle/>
          <a:p>
            <a:pPr algn="ctr">
              <a:defRPr/>
            </a:pPr>
            <a:fld id="{E39B0399-9EE4-40D6-92E9-F4A1F2E78343}" type="slidenum">
              <a:rPr lang="en-US" b="1">
                <a:solidFill>
                  <a:srgbClr val="009969"/>
                </a:solidFill>
                <a:latin typeface="Georgia" pitchFamily="18" charset="0"/>
              </a:rPr>
              <a:pPr algn="ctr">
                <a:defRPr/>
              </a:pPr>
              <a:t>‹#›</a:t>
            </a:fld>
            <a:endParaRPr lang="en-US" b="1" dirty="0">
              <a:solidFill>
                <a:srgbClr val="009969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878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0"/>
        </a:buBlip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0"/>
        </a:buBlip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0"/>
        </a:buBlip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0"/>
        </a:buBlip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0"/>
        </a:buBlip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54496"/>
            <a:ext cx="12192000" cy="502920"/>
          </a:xfrm>
          <a:prstGeom prst="rect">
            <a:avLst/>
          </a:prstGeom>
          <a:solidFill>
            <a:schemeClr val="bg1"/>
          </a:solidFill>
          <a:ln w="63500" cmpd="dbl">
            <a:solidFill>
              <a:srgbClr val="009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63500" cmpd="thinThick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10972800" y="6324600"/>
            <a:ext cx="6096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defRPr/>
            </a:pPr>
            <a:fld id="{E39B0399-9EE4-40D6-92E9-F4A1F2E78343}" type="slidenum">
              <a:rPr lang="en-US" sz="1400" b="0">
                <a:solidFill>
                  <a:srgbClr val="009969"/>
                </a:solidFill>
                <a:latin typeface="Copperplate Gothic Bold" pitchFamily="34" charset="0"/>
              </a:rPr>
              <a:pPr algn="ctr">
                <a:defRPr/>
              </a:pPr>
              <a:t>‹#›</a:t>
            </a:fld>
            <a:endParaRPr lang="en-US" sz="1400" b="0" dirty="0">
              <a:solidFill>
                <a:srgbClr val="009969"/>
              </a:solidFill>
              <a:latin typeface="Copperplate Gothic Bold" pitchFamily="34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37920" y="6324600"/>
            <a:ext cx="983488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28491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58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400" b="0">
          <a:ln>
            <a:noFill/>
          </a:ln>
          <a:solidFill>
            <a:schemeClr val="bg1"/>
          </a:solidFill>
          <a:latin typeface="Copperplate Gothic Bold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3200" b="0">
          <a:solidFill>
            <a:schemeClr val="bg1"/>
          </a:solidFill>
          <a:latin typeface="+mj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23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10896600" y="624840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 anchorCtr="0"/>
          <a:lstStyle/>
          <a:p>
            <a:pPr algn="ctr">
              <a:defRPr/>
            </a:pPr>
            <a:fld id="{E39B0399-9EE4-40D6-92E9-F4A1F2E78343}" type="slidenum">
              <a:rPr lang="en-US" b="1">
                <a:solidFill>
                  <a:srgbClr val="FFFFFF"/>
                </a:solidFill>
                <a:latin typeface="Calibri"/>
                <a:cs typeface="Calibri"/>
              </a:rPr>
              <a:pPr algn="ctr">
                <a:defRPr/>
              </a:pPr>
              <a:t>‹#›</a:t>
            </a:fld>
            <a:endParaRPr lang="en-US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092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/>
          <a:ea typeface="+mj-ea"/>
          <a:cs typeface="Calibri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>
          <a:solidFill>
            <a:schemeClr val="bg1"/>
          </a:solidFill>
          <a:latin typeface="Calibri"/>
          <a:ea typeface="+mn-ea"/>
          <a:cs typeface="Calibri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3200">
          <a:solidFill>
            <a:schemeClr val="bg1"/>
          </a:solidFill>
          <a:latin typeface="Calibri"/>
          <a:cs typeface="Calibri"/>
        </a:defRPr>
      </a:lvl2pPr>
      <a:lvl3pPr marL="1371600" indent="-457200" algn="l" rtl="0" eaLnBrk="1" fontAlgn="base" hangingPunct="1">
        <a:spcBef>
          <a:spcPct val="20000"/>
        </a:spcBef>
        <a:spcAft>
          <a:spcPct val="0"/>
        </a:spcAft>
        <a:buFont typeface="Courier New"/>
        <a:buChar char="o"/>
        <a:defRPr sz="2800">
          <a:solidFill>
            <a:schemeClr val="bg1"/>
          </a:solidFill>
          <a:latin typeface="Calibri"/>
          <a:cs typeface="Calibri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>
          <a:solidFill>
            <a:schemeClr val="bg1"/>
          </a:solidFill>
          <a:latin typeface="Calibri"/>
          <a:cs typeface="Calibri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>
          <a:solidFill>
            <a:schemeClr val="bg1"/>
          </a:solidFill>
          <a:latin typeface="Calibri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6737" y="6254746"/>
            <a:ext cx="55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rgbClr val="009969"/>
                </a:solidFill>
                <a:latin typeface="Calibri"/>
                <a:cs typeface="Calibri"/>
              </a:defRPr>
            </a:lvl1pPr>
          </a:lstStyle>
          <a:p>
            <a:fld id="{69613AB2-367A-D14A-8FDD-A9BCCDB153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0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009969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600" b="1" kern="1200">
          <a:solidFill>
            <a:srgbClr val="009969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3200" b="1" kern="1200">
          <a:solidFill>
            <a:srgbClr val="009969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b="1" kern="1200">
          <a:solidFill>
            <a:srgbClr val="009969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b="1" kern="1200">
          <a:solidFill>
            <a:srgbClr val="009969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b="1" kern="1200">
          <a:solidFill>
            <a:srgbClr val="009969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12" Type="http://schemas.openxmlformats.org/officeDocument/2006/relationships/image" Target="../media/image32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6.emf"/><Relationship Id="rId11" Type="http://schemas.openxmlformats.org/officeDocument/2006/relationships/image" Target="../media/image31.emf"/><Relationship Id="rId5" Type="http://schemas.openxmlformats.org/officeDocument/2006/relationships/image" Target="../media/image25.emf"/><Relationship Id="rId10" Type="http://schemas.openxmlformats.org/officeDocument/2006/relationships/image" Target="../media/image30.emf"/><Relationship Id="rId4" Type="http://schemas.openxmlformats.org/officeDocument/2006/relationships/image" Target="../media/image24.emf"/><Relationship Id="rId9" Type="http://schemas.openxmlformats.org/officeDocument/2006/relationships/image" Target="../media/image2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009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Determining Seismic Hazard</a:t>
            </a:r>
            <a:endParaRPr lang="en-US" b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134" y="1490136"/>
            <a:ext cx="10972800" cy="4682065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b="0" dirty="0" smtClean="0"/>
              <a:t>General</a:t>
            </a:r>
          </a:p>
          <a:p>
            <a:pPr>
              <a:buFont typeface="Arial"/>
              <a:buChar char="•"/>
            </a:pPr>
            <a:r>
              <a:rPr lang="en-US" b="0" dirty="0" smtClean="0"/>
              <a:t>Earthquakes and Ground Motion in Ohio</a:t>
            </a:r>
          </a:p>
          <a:p>
            <a:pPr>
              <a:buFont typeface="Arial"/>
              <a:buChar char="•"/>
            </a:pPr>
            <a:r>
              <a:rPr lang="en-US" b="0" dirty="0" smtClean="0"/>
              <a:t>Site Classification</a:t>
            </a:r>
          </a:p>
          <a:p>
            <a:pPr>
              <a:buFont typeface="Arial"/>
              <a:buChar char="•"/>
            </a:pPr>
            <a:r>
              <a:rPr lang="en-US" b="0" dirty="0" smtClean="0"/>
              <a:t>Site Factors</a:t>
            </a:r>
          </a:p>
          <a:p>
            <a:pPr>
              <a:buFont typeface="Arial"/>
              <a:buChar char="•"/>
            </a:pPr>
            <a:r>
              <a:rPr lang="en-US" b="0" dirty="0" smtClean="0"/>
              <a:t>Seismic Performance Zones</a:t>
            </a:r>
          </a:p>
          <a:p>
            <a:pPr>
              <a:buFont typeface="Arial"/>
              <a:buChar char="•"/>
            </a:pPr>
            <a:r>
              <a:rPr lang="en-US" b="0" dirty="0" smtClean="0"/>
              <a:t>Worked Examples</a:t>
            </a:r>
          </a:p>
          <a:p>
            <a:pPr>
              <a:buFont typeface="Arial"/>
              <a:buChar char="•"/>
            </a:pPr>
            <a:r>
              <a:rPr lang="en-US" b="0" dirty="0" smtClean="0"/>
              <a:t>Geotechnical Engineer’s Input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65327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133" y="355599"/>
            <a:ext cx="10972800" cy="6206067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0" dirty="0" smtClean="0"/>
              <a:t> </a:t>
            </a:r>
            <a:r>
              <a:rPr lang="en-US" sz="4000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Earth scientists study this </a:t>
            </a:r>
            <a:r>
              <a:rPr lang="mr-IN" sz="4000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–</a:t>
            </a:r>
            <a:r>
              <a:rPr lang="en-US" sz="4000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at places like:</a:t>
            </a:r>
            <a:endParaRPr lang="en-US" sz="4000" b="0" dirty="0" smtClean="0"/>
          </a:p>
          <a:p>
            <a:pPr marL="0" indent="0">
              <a:buNone/>
            </a:pPr>
            <a:endParaRPr lang="en-US" sz="2000" b="0" dirty="0" smtClean="0"/>
          </a:p>
          <a:p>
            <a:pPr>
              <a:buFont typeface="Arial"/>
              <a:buChar char="•"/>
            </a:pPr>
            <a:r>
              <a:rPr lang="en-US" b="0" dirty="0">
                <a:solidFill>
                  <a:srgbClr val="0000FF"/>
                </a:solidFill>
              </a:rPr>
              <a:t>Pacific Earthquake Engineering Research Center </a:t>
            </a:r>
            <a:r>
              <a:rPr lang="en-US" b="0" dirty="0"/>
              <a:t>UC Berkeley</a:t>
            </a:r>
          </a:p>
          <a:p>
            <a:pPr>
              <a:buFont typeface="Arial"/>
              <a:buChar char="•"/>
            </a:pPr>
            <a:r>
              <a:rPr lang="en-US" b="0" dirty="0">
                <a:solidFill>
                  <a:srgbClr val="0000FF"/>
                </a:solidFill>
              </a:rPr>
              <a:t>Multidisciplinary Center for Earthquake Engineering </a:t>
            </a:r>
            <a:r>
              <a:rPr lang="en-US" b="0" dirty="0" smtClean="0">
                <a:solidFill>
                  <a:srgbClr val="0000FF"/>
                </a:solidFill>
              </a:rPr>
              <a:t>Research </a:t>
            </a:r>
            <a:r>
              <a:rPr lang="en-US" b="0" dirty="0" smtClean="0"/>
              <a:t>The </a:t>
            </a:r>
            <a:r>
              <a:rPr lang="en-US" b="0" dirty="0"/>
              <a:t>University at </a:t>
            </a:r>
            <a:r>
              <a:rPr lang="en-US" b="0" dirty="0" smtClean="0"/>
              <a:t>Buffalo</a:t>
            </a:r>
          </a:p>
          <a:p>
            <a:pPr>
              <a:buFont typeface="Arial"/>
              <a:buChar char="•"/>
            </a:pPr>
            <a:r>
              <a:rPr lang="en-US" b="0" dirty="0" smtClean="0">
                <a:solidFill>
                  <a:srgbClr val="0000FF"/>
                </a:solidFill>
              </a:rPr>
              <a:t>Mid-America Earthquake Center University</a:t>
            </a:r>
            <a:r>
              <a:rPr lang="en-US" b="0" dirty="0" smtClean="0"/>
              <a:t> of Illinois At Urbana-Champaign</a:t>
            </a:r>
          </a:p>
          <a:p>
            <a:pPr>
              <a:buFont typeface="Arial"/>
              <a:buChar char="•"/>
            </a:pPr>
            <a:r>
              <a:rPr lang="en-US" b="0" dirty="0" smtClean="0">
                <a:solidFill>
                  <a:srgbClr val="0000FF"/>
                </a:solidFill>
              </a:rPr>
              <a:t>USGS</a:t>
            </a:r>
            <a:r>
              <a:rPr lang="en-US" b="0" dirty="0" smtClean="0"/>
              <a:t> </a:t>
            </a:r>
            <a:r>
              <a:rPr lang="mr-IN" b="0" dirty="0" smtClean="0"/>
              <a:t>–</a:t>
            </a:r>
            <a:r>
              <a:rPr lang="en-US" b="0" dirty="0" smtClean="0"/>
              <a:t> Research and monitoring world-wide.</a:t>
            </a:r>
            <a:endParaRPr lang="en-US" b="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8054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09600"/>
            <a:ext cx="10972800" cy="5029200"/>
          </a:xfrm>
        </p:spPr>
        <p:txBody>
          <a:bodyPr/>
          <a:lstStyle/>
          <a:p>
            <a:pPr marL="0" indent="0">
              <a:buNone/>
            </a:pPr>
            <a:r>
              <a:rPr lang="en-US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Intermediaries synthesize research </a:t>
            </a:r>
            <a:r>
              <a:rPr lang="en-US" b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findings into </a:t>
            </a:r>
            <a:r>
              <a:rPr lang="en-US" b="0" dirty="0">
                <a:solidFill>
                  <a:srgbClr val="0000FF"/>
                </a:solidFill>
              </a:rPr>
              <a:t>usable </a:t>
            </a:r>
            <a:r>
              <a:rPr lang="en-US" b="0" dirty="0" smtClean="0">
                <a:solidFill>
                  <a:srgbClr val="0000FF"/>
                </a:solidFill>
              </a:rPr>
              <a:t>engineering principles</a:t>
            </a:r>
            <a:r>
              <a:rPr lang="en-US" b="0" dirty="0" smtClean="0"/>
              <a:t> </a:t>
            </a:r>
            <a:r>
              <a:rPr lang="en-US" b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as published in such documents as:</a:t>
            </a:r>
          </a:p>
          <a:p>
            <a:pPr marL="0" indent="0" algn="ctr">
              <a:buNone/>
            </a:pPr>
            <a:endParaRPr lang="en-US" sz="1200" b="0" dirty="0" smtClean="0">
              <a:solidFill>
                <a:srgbClr val="3366FF"/>
              </a:solidFill>
            </a:endParaRPr>
          </a:p>
          <a:p>
            <a:pPr>
              <a:buFont typeface="Arial"/>
              <a:buChar char="•"/>
            </a:pPr>
            <a:r>
              <a:rPr lang="en-US" b="0" dirty="0"/>
              <a:t>LRFD </a:t>
            </a:r>
            <a:r>
              <a:rPr lang="en-US" b="0" dirty="0">
                <a:solidFill>
                  <a:srgbClr val="0000FF"/>
                </a:solidFill>
              </a:rPr>
              <a:t>Bridge Design Specifications </a:t>
            </a:r>
            <a:r>
              <a:rPr lang="en-US" b="0" dirty="0">
                <a:solidFill>
                  <a:srgbClr val="FFFFFF"/>
                </a:solidFill>
              </a:rPr>
              <a:t>AASHTO </a:t>
            </a:r>
            <a:r>
              <a:rPr lang="en-US" b="0" dirty="0"/>
              <a:t>(2014, and interims)</a:t>
            </a:r>
          </a:p>
          <a:p>
            <a:pPr>
              <a:buFont typeface="Arial"/>
              <a:buChar char="•"/>
            </a:pPr>
            <a:r>
              <a:rPr lang="en-US" b="0" dirty="0" smtClean="0"/>
              <a:t>Recommended </a:t>
            </a:r>
            <a:r>
              <a:rPr lang="en-US" b="0" dirty="0">
                <a:solidFill>
                  <a:srgbClr val="FFFFFF"/>
                </a:solidFill>
              </a:rPr>
              <a:t>LRFD guidelines </a:t>
            </a:r>
            <a:r>
              <a:rPr lang="en-US" b="0" dirty="0"/>
              <a:t>for the </a:t>
            </a:r>
            <a:r>
              <a:rPr lang="en-US" b="0" dirty="0" smtClean="0">
                <a:solidFill>
                  <a:srgbClr val="0000FF"/>
                </a:solidFill>
              </a:rPr>
              <a:t>Seismic </a:t>
            </a:r>
            <a:r>
              <a:rPr lang="en-US" b="0" dirty="0">
                <a:solidFill>
                  <a:srgbClr val="0000FF"/>
                </a:solidFill>
              </a:rPr>
              <a:t>D</a:t>
            </a:r>
            <a:r>
              <a:rPr lang="en-US" b="0" dirty="0" smtClean="0">
                <a:solidFill>
                  <a:srgbClr val="0000FF"/>
                </a:solidFill>
              </a:rPr>
              <a:t>esign </a:t>
            </a:r>
            <a:r>
              <a:rPr lang="en-US" b="0" dirty="0">
                <a:solidFill>
                  <a:srgbClr val="0000FF"/>
                </a:solidFill>
              </a:rPr>
              <a:t>of </a:t>
            </a:r>
            <a:r>
              <a:rPr lang="en-US" b="0" dirty="0" smtClean="0">
                <a:solidFill>
                  <a:srgbClr val="0000FF"/>
                </a:solidFill>
              </a:rPr>
              <a:t>Highway Bridges </a:t>
            </a:r>
            <a:r>
              <a:rPr lang="en-US" b="0" dirty="0" smtClean="0"/>
              <a:t>(Applied Technology Council and Multidisciplinary Center for Earthquake Engineering Research (ACT/MEER)</a:t>
            </a:r>
            <a:endParaRPr lang="en-US" b="0" dirty="0" smtClean="0">
              <a:solidFill>
                <a:srgbClr val="0000FF"/>
              </a:solidFill>
            </a:endParaRPr>
          </a:p>
          <a:p>
            <a:pPr>
              <a:buFont typeface="Arial"/>
              <a:buChar char="•"/>
            </a:pPr>
            <a:r>
              <a:rPr lang="en-US" b="0" dirty="0">
                <a:solidFill>
                  <a:srgbClr val="FFFFFF"/>
                </a:solidFill>
              </a:rPr>
              <a:t>ODOT</a:t>
            </a:r>
            <a:r>
              <a:rPr lang="en-US" b="0" dirty="0">
                <a:solidFill>
                  <a:srgbClr val="3366FF"/>
                </a:solidFill>
              </a:rPr>
              <a:t> </a:t>
            </a:r>
            <a:r>
              <a:rPr lang="en-US" b="0" dirty="0">
                <a:solidFill>
                  <a:srgbClr val="0000FF"/>
                </a:solidFill>
              </a:rPr>
              <a:t>Bridge Design </a:t>
            </a:r>
            <a:r>
              <a:rPr lang="en-US" b="0" dirty="0" smtClean="0">
                <a:solidFill>
                  <a:srgbClr val="0000FF"/>
                </a:solidFill>
              </a:rPr>
              <a:t>Manual</a:t>
            </a:r>
            <a:endParaRPr lang="en-US" b="0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en-US" sz="4000" dirty="0"/>
          </a:p>
          <a:p>
            <a:endParaRPr lang="en-US" sz="1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5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467" y="554566"/>
            <a:ext cx="10972800" cy="3581400"/>
          </a:xfrm>
        </p:spPr>
        <p:txBody>
          <a:bodyPr/>
          <a:lstStyle/>
          <a:p>
            <a:pPr marL="0" indent="0">
              <a:buNone/>
            </a:pPr>
            <a:r>
              <a:rPr lang="en-US" b="0" dirty="0" smtClean="0"/>
              <a:t>USGS, together with the various research organizations, developed models that are used to predict what is called the </a:t>
            </a:r>
            <a:r>
              <a:rPr lang="en-US" b="0" dirty="0" smtClean="0">
                <a:solidFill>
                  <a:srgbClr val="0000FF"/>
                </a:solidFill>
              </a:rPr>
              <a:t>MCE</a:t>
            </a:r>
            <a:r>
              <a:rPr lang="en-US" b="0" dirty="0" smtClean="0"/>
              <a:t> </a:t>
            </a:r>
            <a:r>
              <a:rPr lang="mr-IN" b="0" dirty="0" smtClean="0"/>
              <a:t>–</a:t>
            </a:r>
            <a:r>
              <a:rPr lang="en-US" b="0" dirty="0" smtClean="0"/>
              <a:t>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00FF"/>
                </a:solidFill>
              </a:rPr>
              <a:t>M</a:t>
            </a:r>
            <a:r>
              <a:rPr lang="en-US" dirty="0" smtClean="0">
                <a:solidFill>
                  <a:srgbClr val="0000FF"/>
                </a:solidFill>
              </a:rPr>
              <a:t>aximum </a:t>
            </a:r>
            <a:r>
              <a:rPr lang="en-US" dirty="0">
                <a:solidFill>
                  <a:srgbClr val="0000FF"/>
                </a:solidFill>
              </a:rPr>
              <a:t>C</a:t>
            </a:r>
            <a:r>
              <a:rPr lang="en-US" dirty="0" smtClean="0">
                <a:solidFill>
                  <a:srgbClr val="0000FF"/>
                </a:solidFill>
              </a:rPr>
              <a:t>onsidered Earthquake</a:t>
            </a:r>
          </a:p>
          <a:p>
            <a:pPr marL="0" indent="0" algn="ctr">
              <a:buNone/>
            </a:pPr>
            <a:endParaRPr lang="en-US" sz="16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b="0" dirty="0"/>
              <a:t>A “maximum </a:t>
            </a:r>
            <a:r>
              <a:rPr lang="en-US" b="0" i="1" dirty="0"/>
              <a:t>considered</a:t>
            </a:r>
            <a:r>
              <a:rPr lang="en-US" b="0" dirty="0"/>
              <a:t> earthquake</a:t>
            </a:r>
            <a:r>
              <a:rPr lang="en-US" b="0" dirty="0" smtClean="0"/>
              <a:t>” </a:t>
            </a:r>
            <a:r>
              <a:rPr lang="en-US" b="0" dirty="0"/>
              <a:t>(MCE) for a specific area, is an </a:t>
            </a:r>
            <a:r>
              <a:rPr lang="en-US" b="0" dirty="0">
                <a:solidFill>
                  <a:srgbClr val="0000FF"/>
                </a:solidFill>
              </a:rPr>
              <a:t>earthquake</a:t>
            </a:r>
            <a:r>
              <a:rPr lang="en-US" b="0" dirty="0"/>
              <a:t> that is expected to occur </a:t>
            </a:r>
            <a:r>
              <a:rPr lang="en-US" b="0" dirty="0">
                <a:solidFill>
                  <a:srgbClr val="0000FF"/>
                </a:solidFill>
              </a:rPr>
              <a:t>once</a:t>
            </a:r>
            <a:r>
              <a:rPr lang="en-US" b="0" dirty="0"/>
              <a:t> in approximately </a:t>
            </a:r>
            <a:r>
              <a:rPr lang="en-US" b="0" dirty="0">
                <a:solidFill>
                  <a:srgbClr val="0000FF"/>
                </a:solidFill>
              </a:rPr>
              <a:t>2500 </a:t>
            </a:r>
            <a:r>
              <a:rPr lang="en-US" b="0" dirty="0" err="1">
                <a:solidFill>
                  <a:srgbClr val="0000FF"/>
                </a:solidFill>
              </a:rPr>
              <a:t>yrs</a:t>
            </a:r>
            <a:r>
              <a:rPr lang="en-US" b="0" dirty="0"/>
              <a:t>; that is, it has a </a:t>
            </a:r>
            <a:r>
              <a:rPr lang="en-US" b="0" dirty="0">
                <a:solidFill>
                  <a:srgbClr val="0000FF"/>
                </a:solidFill>
              </a:rPr>
              <a:t>2% probability </a:t>
            </a:r>
            <a:r>
              <a:rPr lang="en-US" b="0" dirty="0"/>
              <a:t>of being exceeded in </a:t>
            </a:r>
            <a:r>
              <a:rPr lang="en-US" b="0" dirty="0">
                <a:solidFill>
                  <a:srgbClr val="0000FF"/>
                </a:solidFill>
              </a:rPr>
              <a:t>50 yrs</a:t>
            </a:r>
            <a:r>
              <a:rPr lang="en-US" b="0" dirty="0"/>
              <a:t>.  </a:t>
            </a:r>
          </a:p>
          <a:p>
            <a:pPr marL="0" indent="0" algn="ctr">
              <a:buNone/>
            </a:pPr>
            <a:r>
              <a:rPr lang="en-US" sz="4000" dirty="0" smtClean="0">
                <a:solidFill>
                  <a:srgbClr val="0000FF"/>
                </a:solidFill>
              </a:rPr>
              <a:t>   </a:t>
            </a:r>
            <a:endParaRPr lang="en-US" sz="40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4000" dirty="0"/>
          </a:p>
          <a:p>
            <a:endParaRPr lang="en-US" sz="1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13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Code </a:t>
            </a:r>
            <a:r>
              <a:rPr lang="en-US" sz="4000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Reference </a:t>
            </a:r>
            <a:r>
              <a:rPr lang="en-US" sz="4000" b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D</a:t>
            </a:r>
            <a:r>
              <a:rPr lang="en-US" sz="4000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ocuments </a:t>
            </a:r>
            <a:r>
              <a:rPr lang="en-US" sz="4000" b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</a:t>
            </a:r>
            <a:r>
              <a:rPr lang="en-US" sz="4000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onsidered </a:t>
            </a:r>
            <a:r>
              <a:rPr lang="en-US" sz="4000" b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by USGS</a:t>
            </a:r>
            <a:r>
              <a:rPr lang="en-US" sz="4000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:</a:t>
            </a:r>
            <a:endParaRPr lang="en-US" sz="4000" b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89669"/>
            <a:ext cx="10972800" cy="3268132"/>
          </a:xfrm>
        </p:spPr>
        <p:txBody>
          <a:bodyPr/>
          <a:lstStyle/>
          <a:p>
            <a:pPr lvl="0">
              <a:buFont typeface="Arial"/>
              <a:buChar char="•"/>
            </a:pPr>
            <a:r>
              <a:rPr lang="en-US" b="0" dirty="0" smtClean="0"/>
              <a:t>2012 </a:t>
            </a:r>
            <a:r>
              <a:rPr lang="en-US" b="0" dirty="0"/>
              <a:t>International Building Code</a:t>
            </a:r>
          </a:p>
          <a:p>
            <a:pPr lvl="0">
              <a:buFont typeface="Arial"/>
              <a:buChar char="•"/>
            </a:pPr>
            <a:r>
              <a:rPr lang="en-US" b="0" dirty="0" smtClean="0"/>
              <a:t>2010 </a:t>
            </a:r>
            <a:r>
              <a:rPr lang="en-US" b="0" dirty="0"/>
              <a:t>ASCE/SEI 7 Standard</a:t>
            </a:r>
          </a:p>
          <a:p>
            <a:pPr lvl="0">
              <a:buFont typeface="Arial"/>
              <a:buChar char="•"/>
            </a:pPr>
            <a:r>
              <a:rPr lang="en-US" b="0" dirty="0" smtClean="0"/>
              <a:t>2003 </a:t>
            </a:r>
            <a:r>
              <a:rPr lang="en-US" b="0" dirty="0"/>
              <a:t>NEHRP Recommended </a:t>
            </a:r>
            <a:r>
              <a:rPr lang="en-US" b="0" dirty="0" smtClean="0"/>
              <a:t>Provisions</a:t>
            </a:r>
          </a:p>
          <a:p>
            <a:pPr lvl="0">
              <a:buFont typeface="Arial"/>
              <a:buChar char="•"/>
            </a:pPr>
            <a:r>
              <a:rPr lang="en-US" b="0" dirty="0" smtClean="0"/>
              <a:t>2009 AASHTO Guide Specifications for LRFD Seismic Bridge Design (7% in 75 </a:t>
            </a:r>
            <a:r>
              <a:rPr lang="en-US" b="0" dirty="0" err="1" smtClean="0"/>
              <a:t>yrs</a:t>
            </a:r>
            <a:r>
              <a:rPr lang="en-US" b="0" dirty="0" smtClean="0"/>
              <a:t> probability of occurrence)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81682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2353733"/>
            <a:ext cx="10972800" cy="3699933"/>
          </a:xfrm>
        </p:spPr>
        <p:txBody>
          <a:bodyPr/>
          <a:lstStyle/>
          <a:p>
            <a:pPr marL="0" indent="0">
              <a:buNone/>
            </a:pPr>
            <a:r>
              <a:rPr lang="en-US" b="0" dirty="0" smtClean="0"/>
              <a:t>Ohio </a:t>
            </a:r>
            <a:r>
              <a:rPr lang="en-US" b="0" dirty="0"/>
              <a:t>is on the fringe of the </a:t>
            </a:r>
            <a:r>
              <a:rPr lang="en-US" b="0" dirty="0">
                <a:solidFill>
                  <a:srgbClr val="0000FF"/>
                </a:solidFill>
              </a:rPr>
              <a:t>New Madrid Seismic </a:t>
            </a:r>
            <a:r>
              <a:rPr lang="en-US" b="0" dirty="0" smtClean="0">
                <a:solidFill>
                  <a:srgbClr val="0000FF"/>
                </a:solidFill>
              </a:rPr>
              <a:t>Zone</a:t>
            </a:r>
            <a:r>
              <a:rPr lang="en-US" b="0" dirty="0" smtClean="0"/>
              <a:t>. </a:t>
            </a:r>
            <a:r>
              <a:rPr lang="en-US" b="0" dirty="0"/>
              <a:t>W</a:t>
            </a:r>
            <a:r>
              <a:rPr lang="en-US" b="0" dirty="0" smtClean="0"/>
              <a:t>e </a:t>
            </a:r>
            <a:r>
              <a:rPr lang="en-US" b="0" dirty="0"/>
              <a:t>get the left-overs from any event that occurs </a:t>
            </a:r>
            <a:r>
              <a:rPr lang="en-US" b="0" dirty="0" smtClean="0"/>
              <a:t>on </a:t>
            </a:r>
            <a:r>
              <a:rPr lang="en-US" b="0" dirty="0"/>
              <a:t>that </a:t>
            </a:r>
            <a:r>
              <a:rPr lang="en-US" b="0" dirty="0" smtClean="0"/>
              <a:t>system. </a:t>
            </a:r>
          </a:p>
          <a:p>
            <a:pPr marL="0" indent="0">
              <a:buNone/>
            </a:pPr>
            <a:endParaRPr lang="en-US" sz="1600" b="0" dirty="0"/>
          </a:p>
          <a:p>
            <a:pPr marL="0" indent="0">
              <a:buNone/>
            </a:pPr>
            <a:r>
              <a:rPr lang="en-US" b="0" dirty="0" smtClean="0"/>
              <a:t>Leftovers can </a:t>
            </a:r>
            <a:r>
              <a:rPr lang="en-US" b="0" dirty="0"/>
              <a:t>be a problem - Cincinnati experienced some damage in the 1811/12 event.  </a:t>
            </a:r>
            <a:endParaRPr lang="en-US" dirty="0"/>
          </a:p>
          <a:p>
            <a:pPr marL="0" indent="0">
              <a:buNone/>
            </a:pPr>
            <a:endParaRPr lang="en-US" sz="4000" dirty="0"/>
          </a:p>
          <a:p>
            <a:endParaRPr lang="en-US" sz="1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60532" y="795866"/>
            <a:ext cx="94709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Earthquakes and Ground Motion in Ohio</a:t>
            </a:r>
            <a:endParaRPr lang="en-US" sz="44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49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ismicmap_1203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533400"/>
            <a:ext cx="6400800" cy="55637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3600" y="1016000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22268"/>
                </a:solidFill>
                <a:latin typeface="Calibri"/>
                <a:cs typeface="Calibri"/>
              </a:rPr>
              <a:t>‘Home Grown’ Ohio Earthquakes</a:t>
            </a:r>
            <a:endParaRPr lang="en-US" b="1" dirty="0">
              <a:solidFill>
                <a:srgbClr val="222268"/>
              </a:solidFill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1933" y="6163734"/>
            <a:ext cx="2673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22268"/>
                </a:solidFill>
                <a:latin typeface="Calibri"/>
                <a:cs typeface="Calibri"/>
              </a:rPr>
              <a:t>New Madrid Seismic Zone</a:t>
            </a:r>
            <a:endParaRPr lang="en-US" b="1" dirty="0">
              <a:solidFill>
                <a:srgbClr val="222268"/>
              </a:solidFill>
              <a:latin typeface="Calibri"/>
              <a:cs typeface="Calibri"/>
            </a:endParaRPr>
          </a:p>
        </p:txBody>
      </p:sp>
      <p:cxnSp>
        <p:nvCxnSpPr>
          <p:cNvPr id="12" name="Curved Connector 11"/>
          <p:cNvCxnSpPr/>
          <p:nvPr/>
        </p:nvCxnSpPr>
        <p:spPr>
          <a:xfrm rot="5400000" flipH="1" flipV="1">
            <a:off x="3056467" y="4995334"/>
            <a:ext cx="1405467" cy="1270000"/>
          </a:xfrm>
          <a:prstGeom prst="curvedConnector3">
            <a:avLst/>
          </a:prstGeom>
          <a:ln>
            <a:solidFill>
              <a:srgbClr val="22226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5400000">
            <a:off x="4876801" y="2269067"/>
            <a:ext cx="1862666" cy="491067"/>
          </a:xfrm>
          <a:prstGeom prst="curvedConnector3">
            <a:avLst/>
          </a:prstGeom>
          <a:ln>
            <a:solidFill>
              <a:srgbClr val="22226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5400000">
            <a:off x="5617633" y="2239433"/>
            <a:ext cx="1540934" cy="194734"/>
          </a:xfrm>
          <a:prstGeom prst="curvedConnector3">
            <a:avLst/>
          </a:prstGeom>
          <a:ln>
            <a:solidFill>
              <a:srgbClr val="22226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13AB2-367A-D14A-8FDD-A9BCCDB1536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3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781300"/>
            <a:ext cx="10972800" cy="1295400"/>
          </a:xfrm>
        </p:spPr>
        <p:txBody>
          <a:bodyPr/>
          <a:lstStyle/>
          <a:p>
            <a:pPr marL="0" indent="0">
              <a:buNone/>
            </a:pPr>
            <a:r>
              <a:rPr lang="en-US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Ohio has experienced ~230 </a:t>
            </a:r>
            <a:r>
              <a:rPr lang="en-US" b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small </a:t>
            </a:r>
            <a:r>
              <a:rPr lang="en-US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earthquakes (&gt;2.0) and a few medium events (&lt;5.4) since mid-18</a:t>
            </a:r>
            <a:r>
              <a:rPr lang="en-US" b="0" baseline="300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th</a:t>
            </a:r>
            <a:r>
              <a:rPr lang="en-US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century. </a:t>
            </a:r>
            <a:endParaRPr lang="en-US" b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4000" dirty="0"/>
          </a:p>
          <a:p>
            <a:endParaRPr lang="en-US" sz="1000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423400" y="3327400"/>
            <a:ext cx="2032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876800" y="3860800"/>
            <a:ext cx="2032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42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3AB2-367A-D14A-8FDD-A9BCCDB1536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" name="Picture 1" descr="ODOTseismicmap_gree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0"/>
            <a:ext cx="6326557" cy="6858000"/>
          </a:xfrm>
          <a:prstGeom prst="rect">
            <a:avLst/>
          </a:prstGeom>
        </p:spPr>
      </p:pic>
      <p:pic>
        <p:nvPicPr>
          <p:cNvPr id="4" name="Picture 3" descr="faults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98" y="-940660"/>
            <a:ext cx="7609887" cy="9848088"/>
          </a:xfrm>
          <a:prstGeom prst="rect">
            <a:avLst/>
          </a:prstGeom>
        </p:spPr>
      </p:pic>
      <p:pic>
        <p:nvPicPr>
          <p:cNvPr id="5" name="Picture 4" descr="earthquakeballons_mag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717" y="-1516814"/>
            <a:ext cx="7609887" cy="984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7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picentr_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57200"/>
            <a:ext cx="8229600" cy="56701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7371" y="5173133"/>
            <a:ext cx="11500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22268"/>
                </a:solidFill>
                <a:latin typeface="Calibri"/>
                <a:cs typeface="Calibri"/>
              </a:rPr>
              <a:t>‘Anna’</a:t>
            </a:r>
          </a:p>
          <a:p>
            <a:pPr algn="ctr"/>
            <a:r>
              <a:rPr lang="en-US" sz="2800" b="1" dirty="0" smtClean="0">
                <a:solidFill>
                  <a:srgbClr val="222268"/>
                </a:solidFill>
                <a:latin typeface="Calibri"/>
                <a:cs typeface="Calibri"/>
              </a:rPr>
              <a:t>Area</a:t>
            </a:r>
            <a:endParaRPr lang="en-US" sz="2800" b="1" dirty="0">
              <a:solidFill>
                <a:srgbClr val="222268"/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13AB2-367A-D14A-8FDD-A9BCCDB1536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38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8423" y="380999"/>
            <a:ext cx="104420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Calibri"/>
                <a:cs typeface="Calibri"/>
              </a:rPr>
              <a:t>Note a correlation with the 1880-1940 period of peak </a:t>
            </a:r>
          </a:p>
          <a:p>
            <a:r>
              <a:rPr lang="en-US" sz="3600" dirty="0" smtClean="0">
                <a:solidFill>
                  <a:srgbClr val="0000FF"/>
                </a:solidFill>
                <a:latin typeface="Calibri"/>
                <a:cs typeface="Calibri"/>
              </a:rPr>
              <a:t>hydrocarbon (gas and crude oil) extraction in this area.</a:t>
            </a:r>
            <a:endParaRPr lang="en-US" sz="36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14133" y="5943600"/>
            <a:ext cx="15494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Calibri"/>
                <a:cs typeface="Calibri"/>
              </a:rPr>
              <a:t>Northwest Ohio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Calibri"/>
                <a:cs typeface="Calibri"/>
              </a:rPr>
              <a:t>1888</a:t>
            </a:r>
            <a:endParaRPr lang="en-US" sz="1600" b="1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141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What’s this all about?</a:t>
            </a:r>
            <a:endParaRPr lang="en-US" b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dirty="0" smtClean="0"/>
              <a:t>AASHTO 3.10.1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0" dirty="0" smtClean="0"/>
              <a:t>“Bridges shall be designed to have a </a:t>
            </a:r>
            <a:r>
              <a:rPr lang="en-US" b="0" dirty="0" smtClean="0">
                <a:solidFill>
                  <a:srgbClr val="0000FF"/>
                </a:solidFill>
              </a:rPr>
              <a:t>low</a:t>
            </a:r>
            <a:r>
              <a:rPr lang="en-US" b="0" dirty="0" smtClean="0"/>
              <a:t> probability of collapse,. . . . . . . . . . . </a:t>
            </a:r>
            <a:r>
              <a:rPr lang="en-US" b="0" dirty="0"/>
              <a:t>w</a:t>
            </a:r>
            <a:r>
              <a:rPr lang="en-US" b="0" dirty="0" smtClean="0"/>
              <a:t>hen subject to earthquake ground motions that have a </a:t>
            </a:r>
            <a:r>
              <a:rPr lang="en-US" b="0" dirty="0">
                <a:solidFill>
                  <a:srgbClr val="0000FF"/>
                </a:solidFill>
              </a:rPr>
              <a:t>7%</a:t>
            </a:r>
            <a:r>
              <a:rPr lang="en-US" b="0" dirty="0" smtClean="0"/>
              <a:t> probability of </a:t>
            </a:r>
            <a:r>
              <a:rPr lang="en-US" b="0" dirty="0" err="1" smtClean="0"/>
              <a:t>exceedance</a:t>
            </a:r>
            <a:r>
              <a:rPr lang="en-US" b="0" dirty="0" smtClean="0"/>
              <a:t> in </a:t>
            </a:r>
            <a:r>
              <a:rPr lang="en-US" b="0" dirty="0" smtClean="0">
                <a:solidFill>
                  <a:srgbClr val="0000FF"/>
                </a:solidFill>
              </a:rPr>
              <a:t>75 </a:t>
            </a:r>
            <a:r>
              <a:rPr lang="en-US" b="0" dirty="0" err="1" smtClean="0">
                <a:solidFill>
                  <a:srgbClr val="0000FF"/>
                </a:solidFill>
              </a:rPr>
              <a:t>yrs</a:t>
            </a:r>
            <a:r>
              <a:rPr lang="en-US" b="0" dirty="0" smtClean="0"/>
              <a:t>”</a:t>
            </a:r>
            <a:r>
              <a:rPr lang="en-US" b="0" dirty="0" smtClean="0">
                <a:solidFill>
                  <a:srgbClr val="3366FF"/>
                </a:solidFill>
              </a:rPr>
              <a:t> </a:t>
            </a:r>
            <a:r>
              <a:rPr lang="en-US" b="0" dirty="0" smtClean="0"/>
              <a:t>(about 1 in 1000 </a:t>
            </a:r>
            <a:r>
              <a:rPr lang="en-US" b="0" dirty="0" err="1" smtClean="0"/>
              <a:t>yr</a:t>
            </a:r>
            <a:r>
              <a:rPr lang="en-US" b="0" dirty="0" smtClean="0"/>
              <a:t> return period).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42944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picentr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62" y="228600"/>
            <a:ext cx="8229600" cy="58782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0282" y="2260599"/>
            <a:ext cx="2032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222268"/>
                </a:solidFill>
                <a:latin typeface="Calibri"/>
                <a:cs typeface="Calibri"/>
              </a:rPr>
              <a:t>Lake and Ashtabula </a:t>
            </a:r>
          </a:p>
          <a:p>
            <a:r>
              <a:rPr lang="en-US" sz="2800" b="1" dirty="0">
                <a:solidFill>
                  <a:srgbClr val="222268"/>
                </a:solidFill>
                <a:latin typeface="Calibri"/>
                <a:cs typeface="Calibri"/>
              </a:rPr>
              <a:t>c</a:t>
            </a:r>
            <a:r>
              <a:rPr lang="en-US" sz="2800" b="1" dirty="0" smtClean="0">
                <a:solidFill>
                  <a:srgbClr val="222268"/>
                </a:solidFill>
                <a:latin typeface="Calibri"/>
                <a:cs typeface="Calibri"/>
              </a:rPr>
              <a:t>ounties </a:t>
            </a:r>
            <a:r>
              <a:rPr lang="mr-IN" sz="2000" b="1" dirty="0" smtClean="0">
                <a:solidFill>
                  <a:srgbClr val="222268"/>
                </a:solidFill>
                <a:latin typeface="Calibri"/>
                <a:cs typeface="Calibri"/>
              </a:rPr>
              <a:t>–</a:t>
            </a:r>
            <a:r>
              <a:rPr lang="en-US" sz="2000" b="1" dirty="0">
                <a:solidFill>
                  <a:srgbClr val="222268"/>
                </a:solidFill>
                <a:latin typeface="Calibri"/>
                <a:cs typeface="Calibri"/>
              </a:rPr>
              <a:t> N</a:t>
            </a:r>
            <a:r>
              <a:rPr lang="en-US" sz="2000" b="1" dirty="0" smtClean="0">
                <a:solidFill>
                  <a:srgbClr val="222268"/>
                </a:solidFill>
                <a:latin typeface="Calibri"/>
                <a:cs typeface="Calibri"/>
              </a:rPr>
              <a:t>ote the correlation</a:t>
            </a:r>
          </a:p>
          <a:p>
            <a:r>
              <a:rPr lang="en-US" sz="2000" b="1" dirty="0">
                <a:solidFill>
                  <a:srgbClr val="222268"/>
                </a:solidFill>
                <a:latin typeface="Calibri"/>
                <a:cs typeface="Calibri"/>
              </a:rPr>
              <a:t>w</a:t>
            </a:r>
            <a:r>
              <a:rPr lang="en-US" sz="2000" b="1" dirty="0" smtClean="0">
                <a:solidFill>
                  <a:srgbClr val="222268"/>
                </a:solidFill>
                <a:latin typeface="Calibri"/>
                <a:cs typeface="Calibri"/>
              </a:rPr>
              <a:t>ith operations </a:t>
            </a:r>
          </a:p>
          <a:p>
            <a:r>
              <a:rPr lang="en-US" sz="2000" b="1" dirty="0" smtClean="0">
                <a:solidFill>
                  <a:srgbClr val="222268"/>
                </a:solidFill>
                <a:latin typeface="Calibri"/>
                <a:cs typeface="Calibri"/>
              </a:rPr>
              <a:t>of a deep well </a:t>
            </a:r>
          </a:p>
          <a:p>
            <a:r>
              <a:rPr lang="en-US" sz="2000" b="1" dirty="0" smtClean="0">
                <a:solidFill>
                  <a:srgbClr val="222268"/>
                </a:solidFill>
                <a:latin typeface="Calibri"/>
                <a:cs typeface="Calibri"/>
              </a:rPr>
              <a:t>injection system from mid-1980’s to early 2000’s </a:t>
            </a:r>
          </a:p>
          <a:p>
            <a:r>
              <a:rPr lang="en-US" sz="2000" b="1" dirty="0">
                <a:solidFill>
                  <a:srgbClr val="222268"/>
                </a:solidFill>
                <a:latin typeface="Calibri"/>
                <a:cs typeface="Calibri"/>
              </a:rPr>
              <a:t>i</a:t>
            </a:r>
            <a:r>
              <a:rPr lang="en-US" sz="2000" b="1" dirty="0" smtClean="0">
                <a:solidFill>
                  <a:srgbClr val="222268"/>
                </a:solidFill>
                <a:latin typeface="Calibri"/>
                <a:cs typeface="Calibri"/>
              </a:rPr>
              <a:t>n this area.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3AB2-367A-D14A-8FDD-A9BCCDB1536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76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picentr_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533400"/>
            <a:ext cx="5029200" cy="55699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5015" y="3488267"/>
            <a:ext cx="259925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222268"/>
                </a:solidFill>
                <a:latin typeface="Calibri"/>
                <a:cs typeface="Calibri"/>
              </a:rPr>
              <a:t>Here’s the Youngstown Area </a:t>
            </a:r>
            <a:r>
              <a:rPr lang="mr-IN" sz="2800" b="1" dirty="0" smtClean="0">
                <a:solidFill>
                  <a:srgbClr val="222268"/>
                </a:solidFill>
                <a:latin typeface="Calibri"/>
                <a:cs typeface="Calibri"/>
              </a:rPr>
              <a:t>–</a:t>
            </a:r>
            <a:r>
              <a:rPr lang="en-US" sz="2800" b="1" dirty="0" smtClean="0">
                <a:solidFill>
                  <a:srgbClr val="222268"/>
                </a:solidFill>
                <a:latin typeface="Calibri"/>
                <a:cs typeface="Calibri"/>
              </a:rPr>
              <a:t> </a:t>
            </a:r>
            <a:r>
              <a:rPr lang="en-US" sz="2000" b="1" dirty="0">
                <a:solidFill>
                  <a:srgbClr val="222268"/>
                </a:solidFill>
                <a:latin typeface="Calibri"/>
                <a:cs typeface="Calibri"/>
              </a:rPr>
              <a:t>N</a:t>
            </a:r>
            <a:r>
              <a:rPr lang="en-US" sz="2000" b="1" dirty="0" smtClean="0">
                <a:solidFill>
                  <a:srgbClr val="222268"/>
                </a:solidFill>
                <a:latin typeface="Calibri"/>
                <a:cs typeface="Calibri"/>
              </a:rPr>
              <a:t>ote correlation with recent fracking and deep well disposal operations post 2000.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3AB2-367A-D14A-8FDD-A9BCCDB15360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74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26054"/>
            <a:ext cx="10972800" cy="3962400"/>
          </a:xfrm>
        </p:spPr>
        <p:txBody>
          <a:bodyPr/>
          <a:lstStyle/>
          <a:p>
            <a:pPr marL="0" indent="0">
              <a:buNone/>
            </a:pPr>
            <a:r>
              <a:rPr lang="en-US" sz="4400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Which is more critical -</a:t>
            </a:r>
          </a:p>
          <a:p>
            <a:pPr marL="0" indent="0">
              <a:buNone/>
            </a:pPr>
            <a:endParaRPr lang="en-US" sz="4000" b="0" dirty="0"/>
          </a:p>
          <a:p>
            <a:pPr marL="0" indent="0">
              <a:buNone/>
            </a:pPr>
            <a:r>
              <a:rPr lang="en-US" sz="4000" b="0" dirty="0" smtClean="0"/>
              <a:t>A magnitude 7.7 </a:t>
            </a:r>
            <a:r>
              <a:rPr lang="en-US" sz="4000" b="0" dirty="0" smtClean="0">
                <a:solidFill>
                  <a:srgbClr val="0000FF"/>
                </a:solidFill>
              </a:rPr>
              <a:t>earthquake </a:t>
            </a:r>
            <a:r>
              <a:rPr lang="en-US" sz="4000" b="0" dirty="0" smtClean="0"/>
              <a:t>on the New Madrid Fault </a:t>
            </a:r>
            <a:r>
              <a:rPr lang="en-US" sz="4000" b="0" dirty="0" smtClean="0">
                <a:solidFill>
                  <a:srgbClr val="0000FF"/>
                </a:solidFill>
              </a:rPr>
              <a:t>500 miles </a:t>
            </a:r>
            <a:r>
              <a:rPr lang="en-US" sz="4000" b="0" dirty="0" smtClean="0"/>
              <a:t>away or a </a:t>
            </a:r>
            <a:r>
              <a:rPr lang="en-US" sz="4000" b="0" dirty="0" smtClean="0">
                <a:solidFill>
                  <a:srgbClr val="0000FF"/>
                </a:solidFill>
              </a:rPr>
              <a:t>magnitude 5.4 </a:t>
            </a:r>
            <a:r>
              <a:rPr lang="en-US" sz="4000" b="0" dirty="0" smtClean="0"/>
              <a:t>earthquake on an unknown fault in northeast Ohio </a:t>
            </a:r>
            <a:r>
              <a:rPr lang="en-US" sz="4000" b="0" dirty="0" smtClean="0">
                <a:solidFill>
                  <a:srgbClr val="0000FF"/>
                </a:solidFill>
              </a:rPr>
              <a:t>3 miles </a:t>
            </a:r>
            <a:r>
              <a:rPr lang="en-US" sz="4000" b="0" dirty="0" smtClean="0"/>
              <a:t>from your new bridge?</a:t>
            </a:r>
            <a:endParaRPr lang="en-US" sz="4000" b="0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120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77333"/>
            <a:ext cx="10972800" cy="3318933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To </a:t>
            </a:r>
            <a:r>
              <a:rPr lang="en-US" sz="3600" b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get a general idea, we can </a:t>
            </a:r>
            <a:r>
              <a:rPr lang="en-US" sz="3600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use a Ground Motion Prediction Equation (GMPE)</a:t>
            </a:r>
            <a:endParaRPr lang="en-US" sz="3600" b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sz="1600" dirty="0" smtClean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0000FF"/>
                </a:solidFill>
              </a:rPr>
              <a:t>Cornell's </a:t>
            </a:r>
            <a:r>
              <a:rPr lang="en-US" sz="3600" dirty="0">
                <a:solidFill>
                  <a:srgbClr val="0000FF"/>
                </a:solidFill>
              </a:rPr>
              <a:t>M</a:t>
            </a:r>
            <a:r>
              <a:rPr lang="en-US" sz="3600" dirty="0" smtClean="0">
                <a:solidFill>
                  <a:srgbClr val="0000FF"/>
                </a:solidFill>
              </a:rPr>
              <a:t>ethod (1979)</a:t>
            </a:r>
          </a:p>
          <a:p>
            <a:pPr marL="0" indent="0" algn="ctr">
              <a:buNone/>
            </a:pPr>
            <a:r>
              <a:rPr lang="en-US" dirty="0" err="1">
                <a:solidFill>
                  <a:srgbClr val="0000FF"/>
                </a:solidFill>
              </a:rPr>
              <a:t>l</a:t>
            </a:r>
            <a:r>
              <a:rPr lang="en-US" dirty="0" err="1" smtClean="0">
                <a:solidFill>
                  <a:srgbClr val="0000FF"/>
                </a:solidFill>
              </a:rPr>
              <a:t>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</a:t>
            </a:r>
            <a:r>
              <a:rPr lang="en-US" baseline="-25000" dirty="0" err="1" smtClean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 = 6.74 + 0.859 * M</a:t>
            </a:r>
            <a:r>
              <a:rPr lang="en-US" baseline="-25000" dirty="0" smtClean="0">
                <a:solidFill>
                  <a:srgbClr val="0000FF"/>
                </a:solidFill>
              </a:rPr>
              <a:t>l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mr-IN" dirty="0" smtClean="0">
                <a:solidFill>
                  <a:srgbClr val="0000FF"/>
                </a:solidFill>
              </a:rPr>
              <a:t>–</a:t>
            </a:r>
            <a:r>
              <a:rPr lang="en-US" dirty="0" smtClean="0">
                <a:solidFill>
                  <a:srgbClr val="0000FF"/>
                </a:solidFill>
              </a:rPr>
              <a:t> 1.8 * </a:t>
            </a:r>
            <a:r>
              <a:rPr lang="en-US" dirty="0" err="1" smtClean="0">
                <a:solidFill>
                  <a:srgbClr val="0000FF"/>
                </a:solidFill>
              </a:rPr>
              <a:t>ln</a:t>
            </a:r>
            <a:r>
              <a:rPr lang="en-US" dirty="0" smtClean="0">
                <a:solidFill>
                  <a:srgbClr val="0000FF"/>
                </a:solidFill>
              </a:rPr>
              <a:t> (R + 25)</a:t>
            </a:r>
          </a:p>
          <a:p>
            <a:pPr marL="0" indent="0" algn="ctr">
              <a:buNone/>
            </a:pPr>
            <a:r>
              <a:rPr lang="en-US" sz="3600" dirty="0" err="1" smtClean="0"/>
              <a:t>A</a:t>
            </a:r>
            <a:r>
              <a:rPr lang="en-US" sz="3600" baseline="-25000" dirty="0" err="1" smtClean="0"/>
              <a:t>p</a:t>
            </a:r>
            <a:r>
              <a:rPr lang="en-US" sz="3600" dirty="0" smtClean="0"/>
              <a:t> = Peak Ground Acceleration (cm/s</a:t>
            </a:r>
            <a:r>
              <a:rPr lang="en-US" sz="3600" baseline="30000" dirty="0" smtClean="0"/>
              <a:t>2</a:t>
            </a:r>
            <a:r>
              <a:rPr lang="en-US" sz="3600" dirty="0" smtClean="0"/>
              <a:t>) </a:t>
            </a:r>
          </a:p>
          <a:p>
            <a:pPr marL="0" indent="0" algn="ctr">
              <a:buNone/>
            </a:pPr>
            <a:r>
              <a:rPr lang="en-US" sz="3600" dirty="0" smtClean="0"/>
              <a:t>M</a:t>
            </a:r>
            <a:r>
              <a:rPr lang="en-US" sz="3600" baseline="-25000" dirty="0" smtClean="0"/>
              <a:t>l</a:t>
            </a:r>
            <a:r>
              <a:rPr lang="en-US" sz="3600" dirty="0" smtClean="0"/>
              <a:t> = Magnitude R = distance (km)</a:t>
            </a:r>
          </a:p>
          <a:p>
            <a:pPr marL="0" indent="0" algn="ctr">
              <a:buNone/>
            </a:pPr>
            <a:endParaRPr lang="en-US" sz="1600" b="0" dirty="0"/>
          </a:p>
          <a:p>
            <a:pPr marL="0" indent="0">
              <a:buNone/>
            </a:pPr>
            <a:r>
              <a:rPr lang="en-US" sz="2800" b="0" dirty="0" smtClean="0"/>
              <a:t>Note: 289 GMPE equations published 1964-2010 for PGA. 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364282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3AB2-367A-D14A-8FDD-A9BCCDB15360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 descr="localVnmsz cop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lcentro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6" b="13356"/>
          <a:stretch>
            <a:fillRect/>
          </a:stretch>
        </p:blipFill>
        <p:spPr>
          <a:xfrm>
            <a:off x="4643966" y="1608668"/>
            <a:ext cx="6019800" cy="232081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Spectral Acceleration </a:t>
            </a:r>
            <a:r>
              <a:rPr lang="mr-IN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–</a:t>
            </a:r>
            <a:r>
              <a:rPr lang="en-US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What is it?</a:t>
            </a:r>
            <a:endParaRPr lang="en-US" b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1301" y="2201340"/>
            <a:ext cx="203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22268"/>
                </a:solidFill>
                <a:latin typeface="Calibri"/>
                <a:cs typeface="Calibri"/>
              </a:rPr>
              <a:t>Raw </a:t>
            </a:r>
          </a:p>
          <a:p>
            <a:r>
              <a:rPr lang="en-US" sz="2000" b="1" dirty="0" err="1" smtClean="0">
                <a:solidFill>
                  <a:srgbClr val="222268"/>
                </a:solidFill>
                <a:latin typeface="Calibri"/>
                <a:cs typeface="Calibri"/>
              </a:rPr>
              <a:t>Accelerograph</a:t>
            </a:r>
            <a:endParaRPr lang="en-US" sz="2000" b="1" dirty="0" smtClean="0">
              <a:solidFill>
                <a:srgbClr val="222268"/>
              </a:solidFill>
              <a:latin typeface="Calibri"/>
              <a:cs typeface="Calibri"/>
            </a:endParaRPr>
          </a:p>
          <a:p>
            <a:r>
              <a:rPr lang="en-US" sz="2000" b="1" dirty="0" smtClean="0">
                <a:solidFill>
                  <a:srgbClr val="222268"/>
                </a:solidFill>
                <a:latin typeface="Calibri"/>
                <a:cs typeface="Calibri"/>
              </a:rPr>
              <a:t>Record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0702" y="4309534"/>
            <a:ext cx="10610597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Convert this to something that can be useful for design</a:t>
            </a:r>
          </a:p>
          <a:p>
            <a:endParaRPr lang="en-US" sz="10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Develop a </a:t>
            </a:r>
            <a:r>
              <a:rPr lang="en-US" sz="2800" dirty="0" smtClean="0">
                <a:solidFill>
                  <a:srgbClr val="0000FF"/>
                </a:solidFill>
                <a:latin typeface="Calibri"/>
                <a:cs typeface="Calibri"/>
              </a:rPr>
              <a:t>Design Response Spectrum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Displays Maximum Acceleration for a range of ground motion periods</a:t>
            </a: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0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Construction of the Raw Design Spectrum</a:t>
            </a:r>
            <a:endParaRPr lang="en-US" sz="4400" b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0" dirty="0" smtClean="0">
                <a:latin typeface="Calibri"/>
                <a:cs typeface="Calibri"/>
              </a:rPr>
              <a:t>Input:</a:t>
            </a:r>
          </a:p>
          <a:p>
            <a:pPr marL="0" indent="0">
              <a:buNone/>
            </a:pPr>
            <a:endParaRPr lang="en-US" sz="2400" b="0" dirty="0" smtClean="0">
              <a:latin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2400" b="0" dirty="0" smtClean="0">
                <a:latin typeface="Calibri"/>
                <a:cs typeface="Calibri"/>
              </a:rPr>
              <a:t>PGA </a:t>
            </a:r>
            <a:r>
              <a:rPr lang="mr-IN" sz="2400" b="0" dirty="0" smtClean="0">
                <a:latin typeface="Calibri"/>
                <a:cs typeface="Calibri"/>
              </a:rPr>
              <a:t>–</a:t>
            </a:r>
            <a:r>
              <a:rPr lang="en-US" sz="2400" b="0" dirty="0" smtClean="0">
                <a:latin typeface="Calibri"/>
                <a:cs typeface="Calibri"/>
              </a:rPr>
              <a:t> Peak Ground Acceleration</a:t>
            </a:r>
          </a:p>
          <a:p>
            <a:pPr>
              <a:buFont typeface="Arial"/>
              <a:buChar char="•"/>
            </a:pPr>
            <a:r>
              <a:rPr lang="en-US" sz="2400" b="0" dirty="0" err="1" smtClean="0">
                <a:latin typeface="Calibri"/>
                <a:cs typeface="Calibri"/>
              </a:rPr>
              <a:t>S</a:t>
            </a:r>
            <a:r>
              <a:rPr lang="en-US" sz="2400" b="0" baseline="-25000" dirty="0" err="1" smtClean="0">
                <a:latin typeface="Calibri"/>
                <a:cs typeface="Calibri"/>
              </a:rPr>
              <a:t>s</a:t>
            </a:r>
            <a:r>
              <a:rPr lang="en-US" sz="2400" b="0" dirty="0" smtClean="0">
                <a:latin typeface="Calibri"/>
                <a:cs typeface="Calibri"/>
              </a:rPr>
              <a:t> </a:t>
            </a:r>
            <a:r>
              <a:rPr lang="mr-IN" sz="2400" b="0" dirty="0" smtClean="0">
                <a:latin typeface="Calibri"/>
                <a:cs typeface="Calibri"/>
              </a:rPr>
              <a:t>–</a:t>
            </a:r>
            <a:r>
              <a:rPr lang="en-US" sz="2400" b="0" dirty="0" smtClean="0">
                <a:latin typeface="Calibri"/>
                <a:cs typeface="Calibri"/>
              </a:rPr>
              <a:t> short period Spectral Acceleration</a:t>
            </a:r>
          </a:p>
          <a:p>
            <a:pPr>
              <a:buFont typeface="Arial"/>
              <a:buChar char="•"/>
            </a:pPr>
            <a:r>
              <a:rPr lang="en-US" sz="2400" b="0" dirty="0" smtClean="0">
                <a:latin typeface="Calibri"/>
                <a:cs typeface="Calibri"/>
              </a:rPr>
              <a:t>S</a:t>
            </a:r>
            <a:r>
              <a:rPr lang="en-US" sz="2400" b="0" baseline="-25000" dirty="0" smtClean="0">
                <a:latin typeface="Calibri"/>
                <a:cs typeface="Calibri"/>
              </a:rPr>
              <a:t>1</a:t>
            </a:r>
            <a:r>
              <a:rPr lang="en-US" sz="2400" b="0" dirty="0" smtClean="0">
                <a:latin typeface="Calibri"/>
                <a:cs typeface="Calibri"/>
              </a:rPr>
              <a:t> </a:t>
            </a:r>
            <a:r>
              <a:rPr lang="mr-IN" sz="2400" b="0" dirty="0" smtClean="0">
                <a:latin typeface="Calibri"/>
                <a:cs typeface="Calibri"/>
              </a:rPr>
              <a:t>–</a:t>
            </a:r>
            <a:r>
              <a:rPr lang="en-US" sz="2400" b="0" dirty="0" smtClean="0">
                <a:latin typeface="Calibri"/>
                <a:cs typeface="Calibri"/>
              </a:rPr>
              <a:t> long-period Spectral Acceleration</a:t>
            </a:r>
          </a:p>
          <a:p>
            <a:pPr>
              <a:buFont typeface="Arial"/>
              <a:buChar char="•"/>
            </a:pPr>
            <a:r>
              <a:rPr lang="en-US" sz="2400" b="0" dirty="0" smtClean="0">
                <a:solidFill>
                  <a:srgbClr val="0000FF"/>
                </a:solidFill>
                <a:latin typeface="Calibri"/>
                <a:cs typeface="Calibri"/>
              </a:rPr>
              <a:t>Apply Site Specific Factors</a:t>
            </a:r>
            <a:endParaRPr lang="en-US" sz="2400" b="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DesignResponseSpectrum_GE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99" y="1858433"/>
            <a:ext cx="5536066" cy="37549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83866" y="3335866"/>
            <a:ext cx="538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PGA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96203" y="2057400"/>
            <a:ext cx="33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Calibri"/>
                <a:cs typeface="Calibri"/>
              </a:rPr>
              <a:t>S</a:t>
            </a:r>
            <a:r>
              <a:rPr lang="en-US" sz="1600" baseline="-25000" dirty="0" err="1" smtClean="0">
                <a:latin typeface="Calibri"/>
                <a:cs typeface="Calibri"/>
              </a:rPr>
              <a:t>s</a:t>
            </a:r>
            <a:endParaRPr lang="en-US" sz="1600" baseline="-250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55202" y="3454402"/>
            <a:ext cx="348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S</a:t>
            </a:r>
            <a:r>
              <a:rPr lang="en-US" sz="1600" baseline="-25000" dirty="0" smtClean="0">
                <a:latin typeface="Calibri"/>
                <a:cs typeface="Calibri"/>
              </a:rPr>
              <a:t>1</a:t>
            </a:r>
            <a:endParaRPr lang="en-US" sz="1600" baseline="-25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276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1134" y="2887135"/>
            <a:ext cx="10972800" cy="1490132"/>
          </a:xfrm>
        </p:spPr>
        <p:txBody>
          <a:bodyPr/>
          <a:lstStyle/>
          <a:p>
            <a:pPr marL="0" indent="0">
              <a:buNone/>
            </a:pPr>
            <a:r>
              <a:rPr lang="en-US" b="0" dirty="0" smtClean="0"/>
              <a:t>To Develop </a:t>
            </a:r>
            <a:r>
              <a:rPr lang="en-US" b="0" dirty="0" smtClean="0">
                <a:solidFill>
                  <a:srgbClr val="0000FF"/>
                </a:solidFill>
              </a:rPr>
              <a:t>Site Specific Factors </a:t>
            </a:r>
            <a:r>
              <a:rPr lang="en-US" b="0" dirty="0" smtClean="0"/>
              <a:t>required to construct the Design Spectrum.</a:t>
            </a:r>
            <a:endParaRPr lang="en-US" b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Site Classification </a:t>
            </a:r>
            <a:r>
              <a:rPr lang="mr-IN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–</a:t>
            </a:r>
            <a:r>
              <a:rPr lang="en-US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Why is it important?</a:t>
            </a:r>
            <a:endParaRPr lang="en-US" b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38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Site Class Definitions</a:t>
            </a:r>
            <a:endParaRPr lang="en-US" b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8245853"/>
              </p:ext>
            </p:extLst>
          </p:nvPr>
        </p:nvGraphicFramePr>
        <p:xfrm>
          <a:off x="609600" y="1600200"/>
          <a:ext cx="10972800" cy="307848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109133"/>
                <a:gridCol w="1295400"/>
                <a:gridCol w="2785534"/>
                <a:gridCol w="2624666"/>
                <a:gridCol w="3158067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Site Class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Soil Profile Name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Average Properties in Top 100 ft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Soil Shear </a:t>
                      </a:r>
                    </a:p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Wave Velocity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Standard Penetration Resistance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Soil Undrained Shear Strength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0D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A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B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C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D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E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014135" y="2015838"/>
            <a:ext cx="2777067" cy="6680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08133" y="2015062"/>
            <a:ext cx="2607831" cy="6688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41364" y="2015066"/>
            <a:ext cx="3141036" cy="6773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9600" y="5350933"/>
            <a:ext cx="99164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E may, together with F, be a special case </a:t>
            </a:r>
            <a:r>
              <a:rPr lang="mr-IN" sz="3200" dirty="0" smtClean="0">
                <a:solidFill>
                  <a:schemeClr val="bg1"/>
                </a:solidFill>
                <a:latin typeface="Calibri"/>
                <a:cs typeface="Calibri"/>
              </a:rPr>
              <a:t>–</a:t>
            </a:r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 very weak soils.</a:t>
            </a:r>
            <a:endParaRPr lang="en-US" sz="3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233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Site Class Definitions</a:t>
            </a:r>
            <a:br>
              <a:rPr lang="en-US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en-US" sz="3600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(consider upper 100 ft)</a:t>
            </a:r>
            <a:endParaRPr lang="en-US" sz="3600" b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6959761"/>
              </p:ext>
            </p:extLst>
          </p:nvPr>
        </p:nvGraphicFramePr>
        <p:xfrm>
          <a:off x="609600" y="2133600"/>
          <a:ext cx="10972800" cy="272288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066800"/>
                <a:gridCol w="4724400"/>
                <a:gridCol w="5181600"/>
              </a:tblGrid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Site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Class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Soil Profile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Name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Soil Shear Wave Velocity, v </a:t>
                      </a:r>
                      <a:r>
                        <a:rPr lang="en-US" sz="2000" baseline="-25000" dirty="0" smtClean="0">
                          <a:latin typeface="Calibri"/>
                          <a:cs typeface="Calibri"/>
                        </a:rPr>
                        <a:t>s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, (ft/s)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8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A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/>
                          <a:cs typeface="Calibri"/>
                        </a:rPr>
                        <a:t>Hard rock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v</a:t>
                      </a:r>
                      <a:r>
                        <a:rPr lang="en-US" sz="2000" baseline="-25000" dirty="0" smtClean="0">
                          <a:latin typeface="Calibri"/>
                          <a:cs typeface="Calibri"/>
                        </a:rPr>
                        <a:t>s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&gt; 5,000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B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/>
                          <a:cs typeface="Calibri"/>
                        </a:rPr>
                        <a:t>Rock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2,500 &lt; v</a:t>
                      </a:r>
                      <a:r>
                        <a:rPr lang="en-US" sz="2000" baseline="-25000" dirty="0" smtClean="0">
                          <a:latin typeface="Calibri"/>
                          <a:cs typeface="Calibri"/>
                        </a:rPr>
                        <a:t>s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&lt; 5,000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C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/>
                          <a:cs typeface="Calibri"/>
                        </a:rPr>
                        <a:t>Very dense soil and soft rock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1,200 &lt; v</a:t>
                      </a:r>
                      <a:r>
                        <a:rPr lang="en-US" sz="2000" baseline="-25000" dirty="0" smtClean="0">
                          <a:latin typeface="Calibri"/>
                          <a:cs typeface="Calibri"/>
                        </a:rPr>
                        <a:t>s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&lt; 2,500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D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Stiff Soil Profile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600 &lt; v</a:t>
                      </a:r>
                      <a:r>
                        <a:rPr lang="en-US" sz="2000" baseline="-25000" dirty="0" smtClean="0">
                          <a:latin typeface="Calibri"/>
                          <a:cs typeface="Calibri"/>
                        </a:rPr>
                        <a:t>s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&lt; 1,200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E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Soft Soil Profile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v</a:t>
                      </a:r>
                      <a:r>
                        <a:rPr lang="en-US" sz="2000" baseline="-25000" dirty="0" smtClean="0">
                          <a:latin typeface="Calibri"/>
                          <a:cs typeface="Calibri"/>
                        </a:rPr>
                        <a:t>s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&lt; 600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>
            <a:off x="9885887" y="2447925"/>
            <a:ext cx="169799" cy="3175"/>
          </a:xfrm>
          <a:prstGeom prst="line">
            <a:avLst/>
          </a:prstGeom>
          <a:ln w="158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703733" y="3014135"/>
            <a:ext cx="152400" cy="0"/>
          </a:xfrm>
          <a:prstGeom prst="line">
            <a:avLst/>
          </a:prstGeom>
          <a:ln w="158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885767" y="3415244"/>
            <a:ext cx="155448" cy="0"/>
          </a:xfrm>
          <a:prstGeom prst="line">
            <a:avLst/>
          </a:prstGeom>
          <a:ln w="158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138708" y="3586693"/>
            <a:ext cx="136525" cy="0"/>
          </a:xfrm>
          <a:prstGeom prst="line">
            <a:avLst/>
          </a:prstGeom>
          <a:ln w="158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877300" y="3817412"/>
            <a:ext cx="155448" cy="0"/>
          </a:xfrm>
          <a:prstGeom prst="line">
            <a:avLst/>
          </a:prstGeom>
          <a:ln w="158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788400" y="4211113"/>
            <a:ext cx="155448" cy="0"/>
          </a:xfrm>
          <a:prstGeom prst="line">
            <a:avLst/>
          </a:prstGeom>
          <a:ln w="158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564034" y="4609048"/>
            <a:ext cx="155448" cy="0"/>
          </a:xfrm>
          <a:prstGeom prst="line">
            <a:avLst/>
          </a:prstGeom>
          <a:ln w="158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9134476" y="3988862"/>
            <a:ext cx="136525" cy="0"/>
          </a:xfrm>
          <a:prstGeom prst="line">
            <a:avLst/>
          </a:prstGeom>
          <a:ln w="158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9045574" y="4378329"/>
            <a:ext cx="136525" cy="0"/>
          </a:xfrm>
          <a:prstGeom prst="line">
            <a:avLst/>
          </a:prstGeom>
          <a:ln w="158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622242" y="4382561"/>
            <a:ext cx="136525" cy="0"/>
          </a:xfrm>
          <a:prstGeom prst="line">
            <a:avLst/>
          </a:prstGeom>
          <a:ln w="158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09600" y="5350933"/>
            <a:ext cx="106276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Difficult to measure </a:t>
            </a:r>
            <a:r>
              <a:rPr lang="mr-IN" sz="3200" dirty="0" smtClean="0">
                <a:solidFill>
                  <a:schemeClr val="bg1"/>
                </a:solidFill>
                <a:latin typeface="Calibri"/>
                <a:cs typeface="Calibri"/>
              </a:rPr>
              <a:t>–</a:t>
            </a:r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 Can use seismic CPT or published values,</a:t>
            </a:r>
          </a:p>
          <a:p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w</a:t>
            </a:r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ith caution; only basis to classify sites as A or B.</a:t>
            </a:r>
            <a:endParaRPr lang="en-US" sz="3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137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17" y="1523999"/>
            <a:ext cx="3801532" cy="465666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We need to understand how seismically induced ground motion and structure components interact.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How do we do that?</a:t>
            </a:r>
            <a:endParaRPr lang="en-US" b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03067" y="6146800"/>
            <a:ext cx="21015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Calibri"/>
                <a:cs typeface="Calibri"/>
              </a:rPr>
              <a:t>Washington Cathedral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Calibri"/>
                <a:cs typeface="Calibri"/>
              </a:rPr>
              <a:t>Virginia Event 2011</a:t>
            </a:r>
            <a:endParaRPr lang="en-US" sz="1600" b="1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466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57200"/>
            <a:ext cx="10972800" cy="1143000"/>
          </a:xfrm>
          <a:prstGeom prst="rect">
            <a:avLst/>
          </a:prstGeom>
          <a:solidFill>
            <a:srgbClr val="009969"/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r>
              <a:rPr lang="en-US" sz="4400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Shear Wave Velocity Estimates</a:t>
            </a:r>
            <a:endParaRPr lang="en-US" sz="4400" b="0" baseline="-2500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libri"/>
              <a:cs typeface="Calibri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797461"/>
              </p:ext>
            </p:extLst>
          </p:nvPr>
        </p:nvGraphicFramePr>
        <p:xfrm>
          <a:off x="702743" y="1371600"/>
          <a:ext cx="6595534" cy="486664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2379134"/>
                <a:gridCol w="1498600"/>
                <a:gridCol w="1380067"/>
                <a:gridCol w="1337733"/>
              </a:tblGrid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Soil/Rock Type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P Wave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ft/s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S Wave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ft/s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Site</a:t>
                      </a:r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 Class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cs typeface="Calibri"/>
                        </a:rPr>
                        <a:t>Scree, vegetal soil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1000-2300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330-1000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D/E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cs typeface="Calibri"/>
                        </a:rPr>
                        <a:t>Dry</a:t>
                      </a:r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 sands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1300-3900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330-1640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C/D/E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cs typeface="Calibri"/>
                        </a:rPr>
                        <a:t>Wet</a:t>
                      </a:r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 sands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4900-6600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1300-2000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C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cs typeface="Calibri"/>
                        </a:rPr>
                        <a:t>Saturated</a:t>
                      </a:r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 shales and clays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3600-8200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660-2600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B/C/D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cs typeface="Calibri"/>
                        </a:rPr>
                        <a:t>Marls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6600-9800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2500-5000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B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cs typeface="Calibri"/>
                        </a:rPr>
                        <a:t>Saturated</a:t>
                      </a:r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 shale and sand sections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4900-7200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1640-2500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B/C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cs typeface="Calibri"/>
                        </a:rPr>
                        <a:t>Porous</a:t>
                      </a:r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 and saturated sandstones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6600-11500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2600-5900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A/B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Calibri"/>
                          <a:cs typeface="Calibri"/>
                        </a:rPr>
                        <a:t>Limestones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11500-19600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6600-10800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A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cs typeface="Calibri"/>
                        </a:rPr>
                        <a:t>Dolomite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11500-21300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6200-11800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A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cs typeface="Calibri"/>
                        </a:rPr>
                        <a:t>Coal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7200-8900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3300-4600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B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310345"/>
              </p:ext>
            </p:extLst>
          </p:nvPr>
        </p:nvGraphicFramePr>
        <p:xfrm>
          <a:off x="7552272" y="2624665"/>
          <a:ext cx="3886201" cy="2255521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371601"/>
                <a:gridCol w="1430866"/>
                <a:gridCol w="1083734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Classification Criteria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and below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600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E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</a:tr>
              <a:tr h="40132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600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1200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D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1200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2500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C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2500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5000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B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5000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and above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A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592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Site Class Definitions</a:t>
            </a:r>
            <a:endParaRPr lang="en-US" b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5039285"/>
              </p:ext>
            </p:extLst>
          </p:nvPr>
        </p:nvGraphicFramePr>
        <p:xfrm>
          <a:off x="609601" y="2142066"/>
          <a:ext cx="10972800" cy="272288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066800"/>
                <a:gridCol w="4724400"/>
                <a:gridCol w="5181600"/>
              </a:tblGrid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Site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Class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Soil Profile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Name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Standard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Penetration Resistance,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A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/>
                          <a:cs typeface="Calibri"/>
                        </a:rPr>
                        <a:t>Hard rock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NA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B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/>
                          <a:cs typeface="Calibri"/>
                        </a:rPr>
                        <a:t>Rock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NA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C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/>
                          <a:cs typeface="Calibri"/>
                        </a:rPr>
                        <a:t>Very dense soil and soft rock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N &gt; 50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D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Stiff Soil Profile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15 &lt; N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&lt; 50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E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Soft Soil Profile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N &lt; 15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>
            <a:off x="10690217" y="2418293"/>
            <a:ext cx="169799" cy="3175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665633" y="3779312"/>
            <a:ext cx="155448" cy="0"/>
          </a:xfrm>
          <a:prstGeom prst="line">
            <a:avLst/>
          </a:prstGeom>
          <a:ln w="158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864599" y="3990972"/>
            <a:ext cx="155448" cy="0"/>
          </a:xfrm>
          <a:prstGeom prst="line">
            <a:avLst/>
          </a:prstGeom>
          <a:ln w="158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669866" y="4570947"/>
            <a:ext cx="155448" cy="0"/>
          </a:xfrm>
          <a:prstGeom prst="line">
            <a:avLst/>
          </a:prstGeom>
          <a:ln w="158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9126007" y="4391029"/>
            <a:ext cx="136525" cy="0"/>
          </a:xfrm>
          <a:prstGeom prst="line">
            <a:avLst/>
          </a:prstGeom>
          <a:ln w="158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719608" y="4391029"/>
            <a:ext cx="136525" cy="0"/>
          </a:xfrm>
          <a:prstGeom prst="line">
            <a:avLst/>
          </a:prstGeom>
          <a:ln w="158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4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Site Class Definitions</a:t>
            </a:r>
            <a:endParaRPr lang="en-US" b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3141204"/>
              </p:ext>
            </p:extLst>
          </p:nvPr>
        </p:nvGraphicFramePr>
        <p:xfrm>
          <a:off x="601134" y="2142066"/>
          <a:ext cx="10972800" cy="272288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066800"/>
                <a:gridCol w="4724400"/>
                <a:gridCol w="5181600"/>
              </a:tblGrid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Site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Class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Soil Profile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Name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Soil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Undrained Shear Strength, </a:t>
                      </a:r>
                      <a:r>
                        <a:rPr lang="en-US" sz="2000" baseline="0" dirty="0" err="1" smtClean="0">
                          <a:latin typeface="Calibri"/>
                          <a:cs typeface="Calibri"/>
                        </a:rPr>
                        <a:t>s</a:t>
                      </a:r>
                      <a:r>
                        <a:rPr lang="en-US" sz="2000" baseline="-25000" dirty="0" err="1" smtClean="0"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, (ksf)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300D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A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/>
                          <a:cs typeface="Calibri"/>
                        </a:rPr>
                        <a:t>Hard rock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NA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B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/>
                          <a:cs typeface="Calibri"/>
                        </a:rPr>
                        <a:t>Rock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NA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C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/>
                          <a:cs typeface="Calibri"/>
                        </a:rPr>
                        <a:t>Very dense soil and soft rock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err="1" smtClean="0">
                          <a:latin typeface="Calibri"/>
                          <a:cs typeface="Calibri"/>
                        </a:rPr>
                        <a:t>s</a:t>
                      </a:r>
                      <a:r>
                        <a:rPr lang="en-US" sz="2000" baseline="-25000" dirty="0" err="1" smtClean="0"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&gt; 2.0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D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Stiff Soil Profile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 &lt;  </a:t>
                      </a:r>
                      <a:r>
                        <a:rPr lang="en-US" sz="2000" dirty="0" err="1" smtClean="0">
                          <a:latin typeface="Calibri"/>
                          <a:cs typeface="Calibri"/>
                        </a:rPr>
                        <a:t>s</a:t>
                      </a:r>
                      <a:r>
                        <a:rPr lang="en-US" sz="2000" baseline="-25000" dirty="0" err="1" smtClean="0"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&lt; 2.0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E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Soft Soil Profile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err="1" smtClean="0">
                          <a:latin typeface="Calibri"/>
                          <a:cs typeface="Calibri"/>
                        </a:rPr>
                        <a:t>s</a:t>
                      </a:r>
                      <a:r>
                        <a:rPr lang="en-US" sz="2000" baseline="-25000" dirty="0" err="1" smtClean="0"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&lt; 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>
            <a:off x="10177984" y="2456393"/>
            <a:ext cx="169799" cy="3175"/>
          </a:xfrm>
          <a:prstGeom prst="line">
            <a:avLst/>
          </a:prstGeom>
          <a:ln w="158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585204" y="3821645"/>
            <a:ext cx="155448" cy="0"/>
          </a:xfrm>
          <a:prstGeom prst="line">
            <a:avLst/>
          </a:prstGeom>
          <a:ln w="158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885768" y="4215346"/>
            <a:ext cx="155448" cy="0"/>
          </a:xfrm>
          <a:prstGeom prst="line">
            <a:avLst/>
          </a:prstGeom>
          <a:ln w="158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580971" y="4613281"/>
            <a:ext cx="155448" cy="0"/>
          </a:xfrm>
          <a:prstGeom prst="line">
            <a:avLst/>
          </a:prstGeom>
          <a:ln w="158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9168342" y="4391029"/>
            <a:ext cx="136525" cy="0"/>
          </a:xfrm>
          <a:prstGeom prst="line">
            <a:avLst/>
          </a:prstGeom>
          <a:ln w="158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673042" y="4386795"/>
            <a:ext cx="136525" cy="0"/>
          </a:xfrm>
          <a:prstGeom prst="line">
            <a:avLst/>
          </a:prstGeom>
          <a:ln w="158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3200" y="4001562"/>
            <a:ext cx="136525" cy="0"/>
          </a:xfrm>
          <a:prstGeom prst="line">
            <a:avLst/>
          </a:prstGeom>
          <a:ln w="158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34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Site Class Definitions</a:t>
            </a:r>
            <a:endParaRPr lang="en-US" b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1134931"/>
              </p:ext>
            </p:extLst>
          </p:nvPr>
        </p:nvGraphicFramePr>
        <p:xfrm>
          <a:off x="609602" y="2142069"/>
          <a:ext cx="10972800" cy="286004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109133"/>
                <a:gridCol w="1295400"/>
                <a:gridCol w="2785534"/>
                <a:gridCol w="2624666"/>
                <a:gridCol w="315806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Site Class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Soil Profile Name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Soil Shear </a:t>
                      </a:r>
                    </a:p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Wave Velocity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Standard Penetration Resistance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Soil Undrained Shear Strength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0DE"/>
                    </a:solidFill>
                  </a:tcPr>
                </a:tc>
              </a:tr>
              <a:tr h="18542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E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-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/>
                          <a:cs typeface="Calibri"/>
                        </a:rPr>
                        <a:t>Any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profile with more than 10 ft of soil having the following characteristics:</a:t>
                      </a:r>
                    </a:p>
                    <a:p>
                      <a:endParaRPr lang="en-US" sz="2000" baseline="0" dirty="0" smtClean="0">
                        <a:latin typeface="Calibri"/>
                        <a:cs typeface="Calibri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Plasticity index PI &gt; 20,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Moisture Content w &gt; 40%, and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Undrained shear strength </a:t>
                      </a:r>
                      <a:r>
                        <a:rPr lang="en-US" sz="2000" baseline="0" dirty="0" err="1" smtClean="0">
                          <a:latin typeface="Calibri"/>
                          <a:cs typeface="Calibri"/>
                        </a:rPr>
                        <a:t>s</a:t>
                      </a:r>
                      <a:r>
                        <a:rPr lang="en-US" sz="2000" baseline="-25000" dirty="0" err="1" smtClean="0"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&lt; 500 psf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6117190" y="4511690"/>
            <a:ext cx="155448" cy="0"/>
          </a:xfrm>
          <a:prstGeom prst="line">
            <a:avLst/>
          </a:prstGeom>
          <a:ln w="158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562579" y="4380447"/>
            <a:ext cx="155448" cy="0"/>
          </a:xfrm>
          <a:prstGeom prst="line">
            <a:avLst/>
          </a:prstGeom>
          <a:ln w="158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54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Site Class Definitions</a:t>
            </a:r>
            <a:endParaRPr lang="en-US" b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7638519"/>
              </p:ext>
            </p:extLst>
          </p:nvPr>
        </p:nvGraphicFramePr>
        <p:xfrm>
          <a:off x="609600" y="1600200"/>
          <a:ext cx="10972800" cy="414528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109133"/>
                <a:gridCol w="1295400"/>
                <a:gridCol w="2785534"/>
                <a:gridCol w="2624666"/>
                <a:gridCol w="315806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Site Class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Soil Profile Name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Soil Shear </a:t>
                      </a:r>
                    </a:p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Wave Velocity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Standard Penetration Resistance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Soil Undrained Shear Strength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0DE"/>
                    </a:solidFill>
                  </a:tcPr>
                </a:tc>
              </a:tr>
              <a:tr h="18542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F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-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/>
                          <a:cs typeface="Calibri"/>
                        </a:rPr>
                        <a:t>Any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profile containing soils having one or more of the following characteristics:</a:t>
                      </a:r>
                    </a:p>
                    <a:p>
                      <a:endParaRPr lang="en-US" sz="2000" baseline="0" dirty="0" smtClean="0">
                        <a:latin typeface="Calibri"/>
                        <a:cs typeface="Calibri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Soils vulnerable to potential failure or collapse under seismic loading such as liquefiable soils, quick and highly sensitive clays, collapsible weakly cemented soils.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Peats and/or highly organic clays (H &gt; 10 ft of peat and/or highly organic clay where H = thickness of soil)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Very high plasticity clays (H &gt; 25 ft with plasticity index PI &gt; 75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Very thick soft/medium stiff clays (H &gt; 120 ft)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752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ilThickness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96" y="370417"/>
            <a:ext cx="8153400" cy="61150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3AB2-367A-D14A-8FDD-A9BCCDB15360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1857" y="5401733"/>
            <a:ext cx="16722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22268"/>
                </a:solidFill>
                <a:latin typeface="Calibri"/>
                <a:cs typeface="Calibri"/>
              </a:rPr>
              <a:t>Soil Cover</a:t>
            </a:r>
          </a:p>
          <a:p>
            <a:pPr algn="ctr"/>
            <a:r>
              <a:rPr lang="en-US" sz="2800" b="1" dirty="0" smtClean="0">
                <a:solidFill>
                  <a:srgbClr val="222268"/>
                </a:solidFill>
                <a:latin typeface="Calibri"/>
                <a:cs typeface="Calibri"/>
              </a:rPr>
              <a:t>Thickness</a:t>
            </a:r>
          </a:p>
        </p:txBody>
      </p:sp>
    </p:spTree>
    <p:extLst>
      <p:ext uri="{BB962C8B-B14F-4D97-AF65-F5344CB8AC3E}">
        <p14:creationId xmlns:p14="http://schemas.microsoft.com/office/powerpoint/2010/main" val="58109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762564"/>
              </p:ext>
            </p:extLst>
          </p:nvPr>
        </p:nvGraphicFramePr>
        <p:xfrm>
          <a:off x="2230967" y="1727199"/>
          <a:ext cx="7730067" cy="4058919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161143"/>
                <a:gridCol w="853924"/>
                <a:gridCol w="1126067"/>
                <a:gridCol w="1126067"/>
                <a:gridCol w="1193800"/>
                <a:gridCol w="1083733"/>
                <a:gridCol w="1185333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Site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Class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PGA</a:t>
                      </a:r>
                      <a:r>
                        <a:rPr lang="en-US" sz="2000" baseline="30000" dirty="0" smtClean="0">
                          <a:latin typeface="Calibri"/>
                          <a:cs typeface="Calibri"/>
                        </a:rPr>
                        <a:t>1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&lt;0.10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0.20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0.30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0.40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&gt;0.50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S</a:t>
                      </a:r>
                      <a:r>
                        <a:rPr lang="en-US" sz="2000" b="1" baseline="-25000" dirty="0" smtClean="0">
                          <a:latin typeface="Calibri"/>
                          <a:cs typeface="Calibri"/>
                        </a:rPr>
                        <a:t>s</a:t>
                      </a:r>
                      <a:r>
                        <a:rPr lang="en-US" sz="2000" b="1" baseline="30000" dirty="0" smtClean="0">
                          <a:latin typeface="Calibri"/>
                          <a:cs typeface="Calibri"/>
                        </a:rPr>
                        <a:t>1</a:t>
                      </a:r>
                      <a:endParaRPr lang="en-US" sz="2000" b="1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&lt;0.25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>
                    <a:lnL>
                      <a:noFill/>
                    </a:lnL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0.50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0.75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1.00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&gt;1.25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A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B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C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1.2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1.2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1.1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D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1.6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1.4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1.2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1.1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E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2.5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1.7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1.2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0.9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0.9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F </a:t>
                      </a:r>
                      <a:r>
                        <a:rPr lang="en-US" sz="2000" baseline="30000" dirty="0" smtClean="0">
                          <a:latin typeface="Calibri"/>
                          <a:cs typeface="Calibri"/>
                        </a:rPr>
                        <a:t>2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 smtClean="0">
                          <a:latin typeface="Calibri"/>
                          <a:cs typeface="Calibri"/>
                        </a:rPr>
                        <a:t>1</a:t>
                      </a:r>
                      <a:endParaRPr lang="en-US" baseline="30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Use</a:t>
                      </a:r>
                      <a:r>
                        <a:rPr lang="en-US" sz="1400" baseline="0" dirty="0" smtClean="0">
                          <a:latin typeface="Calibri"/>
                          <a:cs typeface="Calibri"/>
                        </a:rPr>
                        <a:t> straight-line interpolation for intermediate values.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 smtClean="0">
                          <a:latin typeface="Calibri"/>
                          <a:cs typeface="Calibri"/>
                        </a:rPr>
                        <a:t>2</a:t>
                      </a:r>
                      <a:endParaRPr lang="en-US" baseline="30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Site-specific</a:t>
                      </a:r>
                      <a:r>
                        <a:rPr lang="en-US" sz="1400" baseline="0" dirty="0" smtClean="0">
                          <a:latin typeface="Calibri"/>
                          <a:cs typeface="Calibri"/>
                        </a:rPr>
                        <a:t> geotechnical investigation and dynamic site response analysis should be performed for all sites in Site Class F.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609600" y="457200"/>
            <a:ext cx="10972800" cy="1143000"/>
          </a:xfrm>
          <a:prstGeom prst="rect">
            <a:avLst/>
          </a:prstGeom>
          <a:solidFill>
            <a:srgbClr val="009969"/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r>
              <a:rPr lang="en-US" sz="4400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Values of Site Factors </a:t>
            </a:r>
            <a:r>
              <a:rPr lang="en-US" sz="4400" b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F</a:t>
            </a:r>
            <a:r>
              <a:rPr lang="en-US" sz="4400" b="0" baseline="-250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pga</a:t>
            </a:r>
            <a:r>
              <a:rPr lang="en-US" sz="4400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 and </a:t>
            </a:r>
            <a:r>
              <a:rPr lang="en-US" sz="4400" b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F</a:t>
            </a:r>
            <a:r>
              <a:rPr lang="en-US" sz="4400" b="0" baseline="-250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a</a:t>
            </a:r>
            <a:r>
              <a:rPr lang="en-US" sz="4400" b="0" baseline="-250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en-US" sz="4400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(AASHTO)</a:t>
            </a:r>
            <a:endParaRPr lang="en-US" sz="4400" b="0" baseline="-2500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26733" y="5968999"/>
            <a:ext cx="2490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Tables 3.10.3.1-1 and -2.</a:t>
            </a:r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048991"/>
              </p:ext>
            </p:extLst>
          </p:nvPr>
        </p:nvGraphicFramePr>
        <p:xfrm>
          <a:off x="4254574" y="1727193"/>
          <a:ext cx="1126067" cy="316992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12606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&lt;0.10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00D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&lt;0.25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>
                    <a:lnL>
                      <a:noFill/>
                    </a:lnL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0D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300D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300D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1.2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300D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1.6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300D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2.5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300D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300D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126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223271"/>
              </p:ext>
            </p:extLst>
          </p:nvPr>
        </p:nvGraphicFramePr>
        <p:xfrm>
          <a:off x="2666395" y="1583266"/>
          <a:ext cx="6876143" cy="4363719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161143"/>
                <a:gridCol w="1126067"/>
                <a:gridCol w="1126067"/>
                <a:gridCol w="1193800"/>
                <a:gridCol w="1083733"/>
                <a:gridCol w="1185333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Site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Class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Spectral Acceleration Coefficient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At Period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1.0 sec (S</a:t>
                      </a:r>
                      <a:r>
                        <a:rPr lang="en-US" sz="2000" baseline="-25000" dirty="0" smtClean="0">
                          <a:latin typeface="Calibri"/>
                          <a:cs typeface="Calibri"/>
                        </a:rPr>
                        <a:t>1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)</a:t>
                      </a:r>
                      <a:r>
                        <a:rPr lang="en-US" sz="2000" baseline="30000" dirty="0" smtClean="0">
                          <a:latin typeface="Calibri"/>
                          <a:cs typeface="Calibri"/>
                        </a:rPr>
                        <a:t>1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&lt;0.1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>
                    <a:lnL>
                      <a:noFill/>
                    </a:lnL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0.2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0.3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0.4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0.5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A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B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C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1.7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1.6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1.5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1.4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1.3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D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2.4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2.0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1.6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1.5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E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3.5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3.2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2.8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2.4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2.4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F </a:t>
                      </a:r>
                      <a:r>
                        <a:rPr lang="en-US" sz="2000" baseline="30000" dirty="0" smtClean="0">
                          <a:latin typeface="Calibri"/>
                          <a:cs typeface="Calibri"/>
                        </a:rPr>
                        <a:t>2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 smtClean="0">
                          <a:latin typeface="Calibri"/>
                          <a:cs typeface="Calibri"/>
                        </a:rPr>
                        <a:t>1</a:t>
                      </a:r>
                      <a:endParaRPr lang="en-US" baseline="30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Use</a:t>
                      </a:r>
                      <a:r>
                        <a:rPr lang="en-US" sz="1400" baseline="0" dirty="0" smtClean="0">
                          <a:latin typeface="Calibri"/>
                          <a:cs typeface="Calibri"/>
                        </a:rPr>
                        <a:t> straight-line interpolation for intermediate values.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 smtClean="0">
                          <a:latin typeface="Calibri"/>
                          <a:cs typeface="Calibri"/>
                        </a:rPr>
                        <a:t>2</a:t>
                      </a:r>
                      <a:endParaRPr lang="en-US" baseline="30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Site-specific</a:t>
                      </a:r>
                      <a:r>
                        <a:rPr lang="en-US" sz="1400" baseline="0" dirty="0" smtClean="0">
                          <a:latin typeface="Calibri"/>
                          <a:cs typeface="Calibri"/>
                        </a:rPr>
                        <a:t> geotechnical investigation and dynamic site response analysis should be performed for all sites in Site Class F.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609600" y="457200"/>
            <a:ext cx="10972800" cy="1143000"/>
          </a:xfrm>
          <a:prstGeom prst="rect">
            <a:avLst/>
          </a:prstGeom>
          <a:solidFill>
            <a:srgbClr val="009969"/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r>
              <a:rPr lang="en-US" sz="4400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Values of Site Factors </a:t>
            </a:r>
            <a:r>
              <a:rPr lang="en-US" sz="4400" b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F</a:t>
            </a:r>
            <a:r>
              <a:rPr lang="en-US" sz="4400" b="0" baseline="-250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v</a:t>
            </a:r>
            <a:r>
              <a:rPr lang="en-US" sz="4400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 (AASHTO)</a:t>
            </a:r>
            <a:endParaRPr lang="en-US" sz="4400" b="0" baseline="-2500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libri"/>
              <a:cs typeface="Calibri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026060"/>
              </p:ext>
            </p:extLst>
          </p:nvPr>
        </p:nvGraphicFramePr>
        <p:xfrm>
          <a:off x="3834795" y="2285999"/>
          <a:ext cx="1126067" cy="237744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12606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&lt;0.1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>
                    <a:lnL>
                      <a:noFill/>
                    </a:lnL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0D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300D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300D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1.7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300D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2.4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300D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3.5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300D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74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26468" y="920621"/>
            <a:ext cx="740833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8975" indent="-688975">
              <a:buAutoNum type="arabicParenBoth"/>
            </a:pPr>
            <a:r>
              <a:rPr lang="en-US" sz="4000" dirty="0" smtClean="0">
                <a:solidFill>
                  <a:schemeClr val="bg1"/>
                </a:solidFill>
                <a:latin typeface="Calibri"/>
                <a:cs typeface="Calibri"/>
              </a:rPr>
              <a:t>For the purpose of determining the Seismic Hazard Level for Site Class E Soils (Article 3.4.2.3) the value of </a:t>
            </a:r>
            <a:r>
              <a:rPr lang="en-US" sz="4000" dirty="0" err="1" smtClean="0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lang="en-US" sz="4000" baseline="-25000" dirty="0" err="1" smtClean="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lang="en-US" sz="4000" dirty="0" smtClean="0">
                <a:solidFill>
                  <a:schemeClr val="bg1"/>
                </a:solidFill>
                <a:latin typeface="Calibri"/>
                <a:cs typeface="Calibri"/>
              </a:rPr>
              <a:t> and </a:t>
            </a:r>
            <a:r>
              <a:rPr lang="en-US" sz="4000" dirty="0" err="1" smtClean="0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lang="en-US" sz="4000" baseline="-25000" dirty="0" err="1" smtClean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lang="en-US" sz="4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Calibri"/>
                <a:cs typeface="Calibri"/>
              </a:rPr>
              <a:t>need not be taken larger than 2.4 and 1.6, respectively, when S</a:t>
            </a:r>
            <a:r>
              <a:rPr lang="en-US" sz="4000" baseline="-25000" dirty="0" smtClean="0">
                <a:solidFill>
                  <a:schemeClr val="bg1"/>
                </a:solidFill>
                <a:latin typeface="Calibri"/>
                <a:cs typeface="Calibri"/>
              </a:rPr>
              <a:t>1</a:t>
            </a:r>
            <a:r>
              <a:rPr lang="en-US" sz="4000" dirty="0" smtClean="0">
                <a:solidFill>
                  <a:schemeClr val="bg1"/>
                </a:solidFill>
                <a:latin typeface="Calibri"/>
                <a:cs typeface="Calibri"/>
              </a:rPr>
              <a:t> is less than or equal to 0.10 and </a:t>
            </a:r>
            <a:r>
              <a:rPr lang="en-US" sz="4000" dirty="0" err="1" smtClean="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lang="en-US" sz="4000" baseline="-25000" dirty="0" err="1" smtClean="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lang="en-US" sz="4000" dirty="0" smtClean="0">
                <a:solidFill>
                  <a:schemeClr val="bg1"/>
                </a:solidFill>
                <a:latin typeface="Calibri"/>
                <a:cs typeface="Calibri"/>
              </a:rPr>
              <a:t> is less than 0.25. </a:t>
            </a: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3_ACT_MCEER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6" y="1188720"/>
            <a:ext cx="3596640" cy="4480560"/>
          </a:xfrm>
          <a:prstGeom prst="rect">
            <a:avLst/>
          </a:prstGeom>
        </p:spPr>
      </p:pic>
      <p:sp>
        <p:nvSpPr>
          <p:cNvPr id="7" name="Frame 6"/>
          <p:cNvSpPr/>
          <p:nvPr/>
        </p:nvSpPr>
        <p:spPr>
          <a:xfrm>
            <a:off x="762000" y="4334933"/>
            <a:ext cx="3149600" cy="829734"/>
          </a:xfrm>
          <a:prstGeom prst="frame">
            <a:avLst/>
          </a:prstGeom>
          <a:solidFill>
            <a:srgbClr val="C300D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04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26469" y="920621"/>
            <a:ext cx="6400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/>
            <a:r>
              <a:rPr lang="en-US" sz="4000" dirty="0" smtClean="0">
                <a:solidFill>
                  <a:schemeClr val="bg1"/>
                </a:solidFill>
                <a:latin typeface="Calibri"/>
                <a:cs typeface="Calibri"/>
              </a:rPr>
              <a:t>(2) For </a:t>
            </a:r>
            <a:r>
              <a:rPr lang="en-US" sz="4000" dirty="0">
                <a:solidFill>
                  <a:schemeClr val="bg1"/>
                </a:solidFill>
                <a:latin typeface="Calibri"/>
                <a:cs typeface="Calibri"/>
              </a:rPr>
              <a:t>the purposes of determining the Seismic Hazard Level for Site Class F Soils (Article 3.4.2.3) </a:t>
            </a:r>
            <a:r>
              <a:rPr lang="en-US" sz="4000" dirty="0" err="1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lang="en-US" sz="4000" baseline="-25000" dirty="0" err="1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lang="en-US" sz="4000" dirty="0">
                <a:solidFill>
                  <a:schemeClr val="bg1"/>
                </a:solidFill>
                <a:latin typeface="Calibri"/>
                <a:cs typeface="Calibri"/>
              </a:rPr>
              <a:t> and </a:t>
            </a:r>
            <a:r>
              <a:rPr lang="en-US" sz="4000" dirty="0" err="1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lang="en-US" sz="4000" baseline="-25000" dirty="0" err="1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lang="en-US" sz="4000" dirty="0">
                <a:solidFill>
                  <a:schemeClr val="bg1"/>
                </a:solidFill>
                <a:latin typeface="Calibri"/>
                <a:cs typeface="Calibri"/>
              </a:rPr>
              <a:t> values for Site Class E soils may be used with the adjustment </a:t>
            </a:r>
            <a:r>
              <a:rPr lang="en-US" sz="4000" dirty="0" smtClean="0">
                <a:solidFill>
                  <a:schemeClr val="bg1"/>
                </a:solidFill>
                <a:latin typeface="Calibri"/>
                <a:cs typeface="Calibri"/>
              </a:rPr>
              <a:t>described in </a:t>
            </a:r>
            <a:r>
              <a:rPr lang="en-US" sz="4000" dirty="0">
                <a:solidFill>
                  <a:schemeClr val="bg1"/>
                </a:solidFill>
                <a:latin typeface="Calibri"/>
                <a:cs typeface="Calibri"/>
              </a:rPr>
              <a:t>Note 1 above.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40266" y="1178984"/>
            <a:ext cx="3596640" cy="4500032"/>
            <a:chOff x="440266" y="300567"/>
            <a:chExt cx="3596640" cy="4500032"/>
          </a:xfrm>
        </p:grpSpPr>
        <p:pic>
          <p:nvPicPr>
            <p:cNvPr id="6" name="Picture 5" descr="3_ACT_MCEER5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266" y="300567"/>
              <a:ext cx="3596640" cy="4480560"/>
            </a:xfrm>
            <a:prstGeom prst="rect">
              <a:avLst/>
            </a:prstGeom>
          </p:spPr>
        </p:pic>
        <p:sp>
          <p:nvSpPr>
            <p:cNvPr id="4" name="Frame 3"/>
            <p:cNvSpPr/>
            <p:nvPr/>
          </p:nvSpPr>
          <p:spPr>
            <a:xfrm>
              <a:off x="753533" y="4097866"/>
              <a:ext cx="3149600" cy="702733"/>
            </a:xfrm>
            <a:prstGeom prst="frame">
              <a:avLst/>
            </a:prstGeom>
            <a:solidFill>
              <a:srgbClr val="C300D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017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62669" y="2241660"/>
            <a:ext cx="2391822" cy="3193940"/>
            <a:chOff x="1862669" y="2241660"/>
            <a:chExt cx="2391822" cy="3193940"/>
          </a:xfrm>
        </p:grpSpPr>
        <p:sp>
          <p:nvSpPr>
            <p:cNvPr id="5" name="Parallelogram 4"/>
            <p:cNvSpPr/>
            <p:nvPr/>
          </p:nvSpPr>
          <p:spPr>
            <a:xfrm>
              <a:off x="1862669" y="3361267"/>
              <a:ext cx="2116667" cy="2074333"/>
            </a:xfrm>
            <a:prstGeom prst="parallelogram">
              <a:avLst/>
            </a:prstGeom>
            <a:solidFill>
              <a:srgbClr val="6E92C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arallelogram 9"/>
            <p:cNvSpPr/>
            <p:nvPr/>
          </p:nvSpPr>
          <p:spPr>
            <a:xfrm>
              <a:off x="2192623" y="4020608"/>
              <a:ext cx="1616319" cy="101600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2383366" y="2241660"/>
              <a:ext cx="1871125" cy="1117492"/>
            </a:xfrm>
            <a:prstGeom prst="parallelogram">
              <a:avLst/>
            </a:prstGeom>
            <a:solidFill>
              <a:srgbClr val="9B3C0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452351" y="2236256"/>
            <a:ext cx="7348999" cy="3199344"/>
            <a:chOff x="3484101" y="2236256"/>
            <a:chExt cx="7348999" cy="3199344"/>
          </a:xfrm>
        </p:grpSpPr>
        <p:sp>
          <p:nvSpPr>
            <p:cNvPr id="6" name="Parallelogram 5"/>
            <p:cNvSpPr/>
            <p:nvPr/>
          </p:nvSpPr>
          <p:spPr>
            <a:xfrm>
              <a:off x="3484101" y="3361267"/>
              <a:ext cx="7052667" cy="2074333"/>
            </a:xfrm>
            <a:prstGeom prst="parallelogram">
              <a:avLst/>
            </a:prstGeom>
            <a:solidFill>
              <a:srgbClr val="6E92C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Parallelogram 6"/>
            <p:cNvSpPr/>
            <p:nvPr/>
          </p:nvSpPr>
          <p:spPr>
            <a:xfrm>
              <a:off x="4004733" y="2236256"/>
              <a:ext cx="6828367" cy="1124712"/>
            </a:xfrm>
            <a:prstGeom prst="parallelogram">
              <a:avLst/>
            </a:prstGeom>
            <a:solidFill>
              <a:srgbClr val="9B3C0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333399"/>
                </a:solidFill>
                <a:latin typeface="Calibri"/>
                <a:cs typeface="Calibri"/>
              </a:endParaRPr>
            </a:p>
          </p:txBody>
        </p:sp>
        <p:sp>
          <p:nvSpPr>
            <p:cNvPr id="8" name="Parallelogram 7"/>
            <p:cNvSpPr/>
            <p:nvPr/>
          </p:nvSpPr>
          <p:spPr>
            <a:xfrm>
              <a:off x="3808942" y="4019550"/>
              <a:ext cx="6574392" cy="104775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423274" y="1834093"/>
            <a:ext cx="657225" cy="622299"/>
            <a:chOff x="9642474" y="1749426"/>
            <a:chExt cx="657225" cy="622299"/>
          </a:xfrm>
        </p:grpSpPr>
        <p:sp>
          <p:nvSpPr>
            <p:cNvPr id="15" name="Rectangle 14"/>
            <p:cNvSpPr/>
            <p:nvPr/>
          </p:nvSpPr>
          <p:spPr>
            <a:xfrm>
              <a:off x="9702800" y="2257425"/>
              <a:ext cx="546100" cy="1143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934575" y="1838326"/>
              <a:ext cx="88900" cy="4191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5400000">
              <a:off x="9926637" y="1465263"/>
              <a:ext cx="88900" cy="6572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9364133" y="1540925"/>
            <a:ext cx="1327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3399"/>
                </a:solidFill>
                <a:latin typeface="Calibri"/>
                <a:cs typeface="Calibri"/>
              </a:rPr>
              <a:t>Structure of </a:t>
            </a:r>
          </a:p>
          <a:p>
            <a:pPr algn="ctr"/>
            <a:r>
              <a:rPr lang="en-US" b="1" dirty="0" smtClean="0">
                <a:solidFill>
                  <a:srgbClr val="333399"/>
                </a:solidFill>
                <a:latin typeface="Calibri"/>
                <a:cs typeface="Calibri"/>
              </a:rPr>
              <a:t>Interest</a:t>
            </a:r>
            <a:endParaRPr lang="en-US" b="1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6137384" y="2540001"/>
            <a:ext cx="3209818" cy="910752"/>
            <a:chOff x="6137384" y="2540001"/>
            <a:chExt cx="3209818" cy="910752"/>
          </a:xfrm>
        </p:grpSpPr>
        <p:grpSp>
          <p:nvGrpSpPr>
            <p:cNvPr id="38" name="Group 37"/>
            <p:cNvGrpSpPr/>
            <p:nvPr/>
          </p:nvGrpSpPr>
          <p:grpSpPr>
            <a:xfrm>
              <a:off x="8187311" y="2540001"/>
              <a:ext cx="1159891" cy="910752"/>
              <a:chOff x="8187311" y="2540001"/>
              <a:chExt cx="1159891" cy="910752"/>
            </a:xfrm>
            <a:noFill/>
          </p:grpSpPr>
          <p:sp>
            <p:nvSpPr>
              <p:cNvPr id="28" name="Arc 27"/>
              <p:cNvSpPr/>
              <p:nvPr/>
            </p:nvSpPr>
            <p:spPr>
              <a:xfrm rot="16200000">
                <a:off x="8487857" y="2239455"/>
                <a:ext cx="558799" cy="1159891"/>
              </a:xfrm>
              <a:prstGeom prst="arc">
                <a:avLst>
                  <a:gd name="adj1" fmla="val 16200000"/>
                  <a:gd name="adj2" fmla="val 5501835"/>
                </a:avLst>
              </a:prstGeom>
              <a:grpFill/>
              <a:ln w="31750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Arc 33"/>
              <p:cNvSpPr/>
              <p:nvPr/>
            </p:nvSpPr>
            <p:spPr>
              <a:xfrm rot="16200000">
                <a:off x="8557818" y="2567432"/>
                <a:ext cx="452748" cy="939762"/>
              </a:xfrm>
              <a:prstGeom prst="arc">
                <a:avLst>
                  <a:gd name="adj1" fmla="val 16200000"/>
                  <a:gd name="adj2" fmla="val 5501835"/>
                </a:avLst>
              </a:prstGeom>
              <a:grpFill/>
              <a:ln w="31750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Arc 34"/>
              <p:cNvSpPr/>
              <p:nvPr/>
            </p:nvSpPr>
            <p:spPr>
              <a:xfrm rot="16200000">
                <a:off x="8631238" y="2883482"/>
                <a:ext cx="305902" cy="634956"/>
              </a:xfrm>
              <a:prstGeom prst="arc">
                <a:avLst>
                  <a:gd name="adj1" fmla="val 16200000"/>
                  <a:gd name="adj2" fmla="val 5501835"/>
                </a:avLst>
              </a:prstGeom>
              <a:grpFill/>
              <a:ln w="31750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/>
              <p:cNvSpPr/>
              <p:nvPr/>
            </p:nvSpPr>
            <p:spPr>
              <a:xfrm rot="16200000">
                <a:off x="8697119" y="3130868"/>
                <a:ext cx="208009" cy="431762"/>
              </a:xfrm>
              <a:prstGeom prst="arc">
                <a:avLst>
                  <a:gd name="adj1" fmla="val 16200000"/>
                  <a:gd name="adj2" fmla="val 5501835"/>
                </a:avLst>
              </a:prstGeom>
              <a:grpFill/>
              <a:ln w="31750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6137384" y="2599267"/>
              <a:ext cx="185489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333399"/>
                  </a:solidFill>
                  <a:latin typeface="Calibri"/>
                  <a:cs typeface="Calibri"/>
                </a:rPr>
                <a:t>Energy Propagation</a:t>
              </a:r>
            </a:p>
            <a:p>
              <a:pPr algn="ctr"/>
              <a:r>
                <a:rPr lang="en-US" sz="1600" b="1" dirty="0" smtClean="0">
                  <a:solidFill>
                    <a:srgbClr val="333399"/>
                  </a:solidFill>
                  <a:latin typeface="Calibri"/>
                  <a:cs typeface="Calibri"/>
                </a:rPr>
                <a:t>In Soil</a:t>
              </a:r>
              <a:endParaRPr lang="en-US" sz="1600" b="1" dirty="0">
                <a:solidFill>
                  <a:srgbClr val="333399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683007" y="3395117"/>
            <a:ext cx="6206078" cy="1981217"/>
            <a:chOff x="3683007" y="3395117"/>
            <a:chExt cx="6206078" cy="1981217"/>
          </a:xfrm>
        </p:grpSpPr>
        <p:sp>
          <p:nvSpPr>
            <p:cNvPr id="50" name="TextBox 49"/>
            <p:cNvSpPr txBox="1"/>
            <p:nvPr/>
          </p:nvSpPr>
          <p:spPr>
            <a:xfrm>
              <a:off x="5911765" y="4250267"/>
              <a:ext cx="235693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333399"/>
                  </a:solidFill>
                  <a:latin typeface="Calibri"/>
                  <a:cs typeface="Calibri"/>
                </a:rPr>
                <a:t>Energy Propagation</a:t>
              </a:r>
            </a:p>
            <a:p>
              <a:pPr algn="ctr"/>
              <a:r>
                <a:rPr lang="en-US" sz="1600" b="1" dirty="0" smtClean="0">
                  <a:solidFill>
                    <a:srgbClr val="333399"/>
                  </a:solidFill>
                  <a:latin typeface="Calibri"/>
                  <a:cs typeface="Calibri"/>
                </a:rPr>
                <a:t>In Rock as ground motion</a:t>
              </a:r>
              <a:endParaRPr lang="en-US" sz="1600" b="1" dirty="0">
                <a:solidFill>
                  <a:srgbClr val="333399"/>
                </a:solidFill>
                <a:latin typeface="Calibri"/>
                <a:cs typeface="Calibri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3683007" y="3395117"/>
              <a:ext cx="6206078" cy="1981217"/>
              <a:chOff x="3683007" y="3395117"/>
              <a:chExt cx="6206078" cy="1981217"/>
            </a:xfrm>
            <a:noFill/>
          </p:grpSpPr>
          <p:sp>
            <p:nvSpPr>
              <p:cNvPr id="27" name="Arc 26"/>
              <p:cNvSpPr/>
              <p:nvPr/>
            </p:nvSpPr>
            <p:spPr>
              <a:xfrm>
                <a:off x="5875882" y="3479800"/>
                <a:ext cx="1215725" cy="1693333"/>
              </a:xfrm>
              <a:prstGeom prst="arc">
                <a:avLst>
                  <a:gd name="adj1" fmla="val 16200000"/>
                  <a:gd name="adj2" fmla="val 5501835"/>
                </a:avLst>
              </a:prstGeom>
              <a:grp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c 28"/>
              <p:cNvSpPr/>
              <p:nvPr/>
            </p:nvSpPr>
            <p:spPr>
              <a:xfrm>
                <a:off x="8466674" y="3395117"/>
                <a:ext cx="1422411" cy="1981217"/>
              </a:xfrm>
              <a:prstGeom prst="arc">
                <a:avLst>
                  <a:gd name="adj1" fmla="val 16200000"/>
                  <a:gd name="adj2" fmla="val 5501835"/>
                </a:avLst>
              </a:prstGeom>
              <a:grp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Arc 29"/>
              <p:cNvSpPr/>
              <p:nvPr/>
            </p:nvSpPr>
            <p:spPr>
              <a:xfrm>
                <a:off x="4978400" y="3649132"/>
                <a:ext cx="948266" cy="1320800"/>
              </a:xfrm>
              <a:prstGeom prst="arc">
                <a:avLst>
                  <a:gd name="adj1" fmla="val 16200000"/>
                  <a:gd name="adj2" fmla="val 5501835"/>
                </a:avLst>
              </a:prstGeom>
              <a:grp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Arc 30"/>
              <p:cNvSpPr/>
              <p:nvPr/>
            </p:nvSpPr>
            <p:spPr>
              <a:xfrm>
                <a:off x="4267205" y="3843861"/>
                <a:ext cx="735513" cy="1024465"/>
              </a:xfrm>
              <a:prstGeom prst="arc">
                <a:avLst>
                  <a:gd name="adj1" fmla="val 16200000"/>
                  <a:gd name="adj2" fmla="val 5501835"/>
                </a:avLst>
              </a:prstGeom>
              <a:grp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/>
              <p:cNvSpPr/>
              <p:nvPr/>
            </p:nvSpPr>
            <p:spPr>
              <a:xfrm>
                <a:off x="3683007" y="4182553"/>
                <a:ext cx="397943" cy="554278"/>
              </a:xfrm>
              <a:prstGeom prst="arc">
                <a:avLst>
                  <a:gd name="adj1" fmla="val 16200000"/>
                  <a:gd name="adj2" fmla="val 5501835"/>
                </a:avLst>
              </a:prstGeom>
              <a:grp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Arc 32"/>
              <p:cNvSpPr/>
              <p:nvPr/>
            </p:nvSpPr>
            <p:spPr>
              <a:xfrm>
                <a:off x="7137460" y="3420525"/>
                <a:ext cx="1319068" cy="1837275"/>
              </a:xfrm>
              <a:prstGeom prst="arc">
                <a:avLst>
                  <a:gd name="adj1" fmla="val 16200000"/>
                  <a:gd name="adj2" fmla="val 5501835"/>
                </a:avLst>
              </a:prstGeom>
              <a:grp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2870201" y="719665"/>
            <a:ext cx="5884521" cy="5157466"/>
            <a:chOff x="2870201" y="719665"/>
            <a:chExt cx="5884521" cy="5157466"/>
          </a:xfrm>
        </p:grpSpPr>
        <p:cxnSp>
          <p:nvCxnSpPr>
            <p:cNvPr id="48" name="Straight Connector 47"/>
            <p:cNvCxnSpPr/>
            <p:nvPr/>
          </p:nvCxnSpPr>
          <p:spPr>
            <a:xfrm flipV="1">
              <a:off x="8754722" y="1032928"/>
              <a:ext cx="0" cy="4284139"/>
            </a:xfrm>
            <a:prstGeom prst="line">
              <a:avLst/>
            </a:prstGeom>
            <a:ln>
              <a:solidFill>
                <a:srgbClr val="333399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/>
            <p:cNvGrpSpPr/>
            <p:nvPr/>
          </p:nvGrpSpPr>
          <p:grpSpPr>
            <a:xfrm>
              <a:off x="2870201" y="719665"/>
              <a:ext cx="5841999" cy="5157466"/>
              <a:chOff x="2870201" y="719665"/>
              <a:chExt cx="5841999" cy="5157466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3031071" y="4114801"/>
                <a:ext cx="922867" cy="812800"/>
              </a:xfrm>
              <a:prstGeom prst="ellipse">
                <a:avLst/>
              </a:prstGeom>
              <a:solidFill>
                <a:srgbClr val="C300DE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88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5350933" y="719665"/>
                <a:ext cx="19698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333399"/>
                    </a:solidFill>
                    <a:latin typeface="Calibri"/>
                    <a:cs typeface="Calibri"/>
                  </a:rPr>
                  <a:t>Epicenter Distance</a:t>
                </a:r>
                <a:endParaRPr lang="en-US" b="1" dirty="0">
                  <a:solidFill>
                    <a:srgbClr val="333399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870201" y="5046134"/>
                <a:ext cx="116350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rgbClr val="333399"/>
                    </a:solidFill>
                    <a:latin typeface="Calibri"/>
                    <a:cs typeface="Calibri"/>
                  </a:rPr>
                  <a:t>Earthquake</a:t>
                </a:r>
              </a:p>
              <a:p>
                <a:pPr algn="ctr"/>
                <a:r>
                  <a:rPr lang="en-US" sz="1600" b="1" dirty="0" smtClean="0">
                    <a:solidFill>
                      <a:srgbClr val="333399"/>
                    </a:solidFill>
                    <a:latin typeface="Calibri"/>
                    <a:cs typeface="Calibri"/>
                  </a:rPr>
                  <a:t>Magnitude </a:t>
                </a:r>
              </a:p>
              <a:p>
                <a:pPr algn="ctr"/>
                <a:r>
                  <a:rPr lang="en-US" sz="1600" b="1" dirty="0">
                    <a:solidFill>
                      <a:srgbClr val="333399"/>
                    </a:solidFill>
                    <a:latin typeface="Calibri"/>
                    <a:cs typeface="Calibri"/>
                  </a:rPr>
                  <a:t>M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102109" y="2599267"/>
                <a:ext cx="1351652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rgbClr val="333399"/>
                    </a:solidFill>
                    <a:latin typeface="Calibri"/>
                    <a:cs typeface="Calibri"/>
                  </a:rPr>
                  <a:t>Fault Rupture</a:t>
                </a:r>
              </a:p>
              <a:p>
                <a:pPr algn="ctr"/>
                <a:r>
                  <a:rPr lang="en-US" sz="1600" b="1" dirty="0" smtClean="0">
                    <a:solidFill>
                      <a:srgbClr val="333399"/>
                    </a:solidFill>
                    <a:latin typeface="Calibri"/>
                    <a:cs typeface="Calibri"/>
                  </a:rPr>
                  <a:t>(Epicenter)</a:t>
                </a:r>
                <a:endParaRPr lang="en-US" sz="1600" b="1" dirty="0">
                  <a:solidFill>
                    <a:srgbClr val="333399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 flipV="1">
                <a:off x="3810000" y="1032933"/>
                <a:ext cx="0" cy="2904067"/>
              </a:xfrm>
              <a:prstGeom prst="line">
                <a:avLst/>
              </a:prstGeom>
              <a:ln>
                <a:solidFill>
                  <a:srgbClr val="333399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>
                <a:off x="3860800" y="1219200"/>
                <a:ext cx="4851400" cy="0"/>
              </a:xfrm>
              <a:prstGeom prst="straightConnector1">
                <a:avLst/>
              </a:prstGeom>
              <a:ln>
                <a:solidFill>
                  <a:srgbClr val="333399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2791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00047 L -0.00469 0.091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636712"/>
              </p:ext>
            </p:extLst>
          </p:nvPr>
        </p:nvGraphicFramePr>
        <p:xfrm>
          <a:off x="2230967" y="1505056"/>
          <a:ext cx="7730067" cy="3433101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161143"/>
                <a:gridCol w="853924"/>
                <a:gridCol w="1126067"/>
                <a:gridCol w="1126067"/>
                <a:gridCol w="1193800"/>
                <a:gridCol w="1083733"/>
                <a:gridCol w="1185333"/>
              </a:tblGrid>
              <a:tr h="7106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Site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Class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S</a:t>
                      </a:r>
                      <a:r>
                        <a:rPr lang="en-US" sz="2000" b="1" baseline="-25000" dirty="0" smtClean="0">
                          <a:latin typeface="Calibri"/>
                          <a:cs typeface="Calibri"/>
                        </a:rPr>
                        <a:t>s</a:t>
                      </a:r>
                      <a:r>
                        <a:rPr lang="en-US" sz="2000" b="1" baseline="30000" dirty="0" smtClean="0">
                          <a:latin typeface="Calibri"/>
                          <a:cs typeface="Calibri"/>
                        </a:rPr>
                        <a:t>1</a:t>
                      </a:r>
                      <a:endParaRPr lang="en-US" sz="2000" b="1" baseline="-25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&lt;0.25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0.50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0.75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1.00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&gt;1.25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862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A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6862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B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6862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C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1.2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1.2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1.1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6862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D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1.6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1.4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1.2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1.1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6862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E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1.6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1.7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1.2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0.9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0.9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6862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F 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1.6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44993"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 smtClean="0">
                          <a:latin typeface="Calibri"/>
                          <a:cs typeface="Calibri"/>
                        </a:rPr>
                        <a:t>1</a:t>
                      </a:r>
                      <a:endParaRPr lang="en-US" baseline="30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Use</a:t>
                      </a:r>
                      <a:r>
                        <a:rPr lang="en-US" sz="1400" baseline="0" dirty="0" smtClean="0">
                          <a:latin typeface="Calibri"/>
                          <a:cs typeface="Calibri"/>
                        </a:rPr>
                        <a:t> straight-line interpolation for intermediate values.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609600" y="457200"/>
            <a:ext cx="10972800" cy="1143000"/>
          </a:xfrm>
          <a:prstGeom prst="rect">
            <a:avLst/>
          </a:prstGeom>
          <a:solidFill>
            <a:srgbClr val="009969"/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r>
              <a:rPr lang="en-US" sz="4400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Values of Site Factor </a:t>
            </a:r>
            <a:r>
              <a:rPr lang="en-US" sz="4400" b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F</a:t>
            </a:r>
            <a:r>
              <a:rPr lang="en-US" sz="4400" b="0" baseline="-250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a</a:t>
            </a:r>
            <a:r>
              <a:rPr lang="en-US" sz="4400" b="0" baseline="-250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en-US" sz="4400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(ODOT)</a:t>
            </a:r>
            <a:endParaRPr lang="en-US" sz="4400" b="0" baseline="-2500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17535" y="5030655"/>
            <a:ext cx="7527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ODOT BDM </a:t>
            </a:r>
            <a:r>
              <a:rPr lang="mr-IN" dirty="0" smtClean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 use site factors for Site Class D for Site Class E and F (S.3.10.3.2).</a:t>
            </a:r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314118"/>
              </p:ext>
            </p:extLst>
          </p:nvPr>
        </p:nvGraphicFramePr>
        <p:xfrm>
          <a:off x="2239427" y="1599122"/>
          <a:ext cx="3141134" cy="3000628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161143"/>
                <a:gridCol w="853924"/>
                <a:gridCol w="1126067"/>
              </a:tblGrid>
              <a:tr h="62318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Site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Class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S</a:t>
                      </a:r>
                      <a:r>
                        <a:rPr lang="en-US" sz="2000" b="1" baseline="-25000" dirty="0" smtClean="0">
                          <a:latin typeface="Calibri"/>
                          <a:cs typeface="Calibri"/>
                        </a:rPr>
                        <a:t>s</a:t>
                      </a:r>
                      <a:r>
                        <a:rPr lang="en-US" sz="2000" b="1" baseline="30000" dirty="0" smtClean="0">
                          <a:latin typeface="Calibri"/>
                          <a:cs typeface="Calibri"/>
                        </a:rPr>
                        <a:t>1</a:t>
                      </a:r>
                      <a:endParaRPr lang="en-US" sz="2000" b="1" baseline="-25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&lt;0.25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00D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A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300D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B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300D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C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1.2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300D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D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1.6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300D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E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1.6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300D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F 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1.6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300DE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471840" y="5361781"/>
            <a:ext cx="92483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F</a:t>
            </a:r>
            <a:r>
              <a:rPr lang="en-US" sz="4400" baseline="-250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pga</a:t>
            </a:r>
            <a:r>
              <a:rPr lang="en-US" sz="44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 remains unchanged from AASHTO.</a:t>
            </a:r>
            <a:endParaRPr lang="en-US" sz="44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391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915476"/>
              </p:ext>
            </p:extLst>
          </p:nvPr>
        </p:nvGraphicFramePr>
        <p:xfrm>
          <a:off x="2666395" y="1583266"/>
          <a:ext cx="6876143" cy="384556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161143"/>
                <a:gridCol w="1126067"/>
                <a:gridCol w="1126067"/>
                <a:gridCol w="1193800"/>
                <a:gridCol w="1083733"/>
                <a:gridCol w="1185333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Site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Class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Spectral Acceleration Coefficient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At Period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1.0 sec (S</a:t>
                      </a:r>
                      <a:r>
                        <a:rPr lang="en-US" sz="2000" baseline="-25000" dirty="0" smtClean="0">
                          <a:latin typeface="Calibri"/>
                          <a:cs typeface="Calibri"/>
                        </a:rPr>
                        <a:t>1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)</a:t>
                      </a:r>
                      <a:r>
                        <a:rPr lang="en-US" sz="2000" baseline="30000" dirty="0" smtClean="0">
                          <a:latin typeface="Calibri"/>
                          <a:cs typeface="Calibri"/>
                        </a:rPr>
                        <a:t>1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&lt;0.1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>
                    <a:lnL>
                      <a:noFill/>
                    </a:lnL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0.2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0.3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0.4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0.5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A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B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C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1.7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1.6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1.5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1.4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1.3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D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2.4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2.0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1.6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1.5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E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2.4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3.2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2.8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2.4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2.4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F 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2.4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 smtClean="0">
                          <a:latin typeface="Calibri"/>
                          <a:cs typeface="Calibri"/>
                        </a:rPr>
                        <a:t>1</a:t>
                      </a:r>
                      <a:endParaRPr lang="en-US" baseline="30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Use</a:t>
                      </a:r>
                      <a:r>
                        <a:rPr lang="en-US" sz="1400" baseline="0" dirty="0" smtClean="0">
                          <a:latin typeface="Calibri"/>
                          <a:cs typeface="Calibri"/>
                        </a:rPr>
                        <a:t> straight-line interpolation for intermediate values.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609600" y="457200"/>
            <a:ext cx="10972800" cy="1143000"/>
          </a:xfrm>
          <a:prstGeom prst="rect">
            <a:avLst/>
          </a:prstGeom>
          <a:solidFill>
            <a:srgbClr val="009969"/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r>
              <a:rPr lang="en-US" sz="4400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Values of Site Factors </a:t>
            </a:r>
            <a:r>
              <a:rPr lang="en-US" sz="4400" b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F</a:t>
            </a:r>
            <a:r>
              <a:rPr lang="en-US" sz="4400" b="0" baseline="-250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v</a:t>
            </a:r>
            <a:r>
              <a:rPr lang="en-US" sz="4400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 (ODOT)</a:t>
            </a:r>
            <a:endParaRPr lang="en-US" sz="4400" b="0" baseline="-2500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8548" y="5554136"/>
            <a:ext cx="7527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ODOT BDM </a:t>
            </a:r>
            <a:r>
              <a:rPr lang="mr-IN" dirty="0" smtClean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 use site factors for Site Class D for Site Class E and F (S.3.10.3.2).</a:t>
            </a:r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332491"/>
              </p:ext>
            </p:extLst>
          </p:nvPr>
        </p:nvGraphicFramePr>
        <p:xfrm>
          <a:off x="2666477" y="1583268"/>
          <a:ext cx="6876143" cy="384556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161143"/>
                <a:gridCol w="1126067"/>
                <a:gridCol w="1126067"/>
                <a:gridCol w="1193800"/>
                <a:gridCol w="1083733"/>
                <a:gridCol w="1185333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Site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Class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Spectral Acceleration Coefficient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At Period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1.0 sec (S</a:t>
                      </a:r>
                      <a:r>
                        <a:rPr lang="en-US" sz="2000" baseline="-25000" dirty="0" smtClean="0">
                          <a:latin typeface="Calibri"/>
                          <a:cs typeface="Calibri"/>
                        </a:rPr>
                        <a:t>1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)</a:t>
                      </a:r>
                      <a:r>
                        <a:rPr lang="en-US" sz="2000" baseline="30000" dirty="0" smtClean="0">
                          <a:latin typeface="Calibri"/>
                          <a:cs typeface="Calibri"/>
                        </a:rPr>
                        <a:t>1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&lt;0.1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>
                    <a:lnL>
                      <a:noFill/>
                    </a:lnL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0.2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0.3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0.4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/>
                          <a:cs typeface="Calibri"/>
                        </a:rPr>
                        <a:t>0.5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A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B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C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1.7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1.6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1.5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1.4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1.3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D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2.4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2.0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1.6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1.5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E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2.4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3.2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2.8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2.4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2.4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F 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2.4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 smtClean="0">
                          <a:latin typeface="Calibri"/>
                          <a:cs typeface="Calibri"/>
                        </a:rPr>
                        <a:t>1</a:t>
                      </a:r>
                      <a:endParaRPr lang="en-US" baseline="30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Use</a:t>
                      </a:r>
                      <a:r>
                        <a:rPr lang="en-US" sz="1400" baseline="0" dirty="0" smtClean="0">
                          <a:latin typeface="Calibri"/>
                          <a:cs typeface="Calibri"/>
                        </a:rPr>
                        <a:t> straight-line interpolation for intermediate values.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455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396993"/>
            <a:ext cx="10972800" cy="473286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Ground Motion (PGA, </a:t>
            </a:r>
            <a:r>
              <a:rPr lang="en-US" dirty="0" err="1" smtClean="0"/>
              <a:t>S</a:t>
            </a:r>
            <a:r>
              <a:rPr lang="en-US" baseline="-25000" dirty="0" err="1" smtClean="0"/>
              <a:t>s</a:t>
            </a:r>
            <a:r>
              <a:rPr lang="en-US" dirty="0" smtClean="0"/>
              <a:t>, S</a:t>
            </a:r>
            <a:r>
              <a:rPr lang="en-US" baseline="-25000" dirty="0" smtClean="0"/>
              <a:t>1</a:t>
            </a:r>
            <a:r>
              <a:rPr lang="en-US" dirty="0" smtClean="0"/>
              <a:t>)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dirty="0" smtClean="0"/>
              <a:t>                    </a:t>
            </a:r>
            <a:r>
              <a:rPr lang="en-US" dirty="0" smtClean="0">
                <a:solidFill>
                  <a:srgbClr val="FFFF00"/>
                </a:solidFill>
              </a:rPr>
              <a:t>+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dirty="0" smtClean="0"/>
              <a:t>Site Classification (A-F)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dirty="0" smtClean="0"/>
              <a:t>                    </a:t>
            </a:r>
            <a:r>
              <a:rPr lang="en-US" dirty="0" smtClean="0">
                <a:solidFill>
                  <a:srgbClr val="FFFF00"/>
                </a:solidFill>
              </a:rPr>
              <a:t>+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dirty="0" smtClean="0"/>
              <a:t>Site Factors (</a:t>
            </a:r>
            <a:r>
              <a:rPr lang="en-US" dirty="0" err="1" smtClean="0"/>
              <a:t>F</a:t>
            </a:r>
            <a:r>
              <a:rPr lang="en-US" baseline="-25000" dirty="0" err="1" smtClean="0"/>
              <a:t>pga</a:t>
            </a:r>
            <a:r>
              <a:rPr lang="en-US" dirty="0" smtClean="0"/>
              <a:t>,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s</a:t>
            </a:r>
            <a:r>
              <a:rPr lang="en-US" dirty="0" smtClean="0"/>
              <a:t>,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v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    Design Response Spectrum</a:t>
            </a:r>
            <a:r>
              <a:rPr lang="en-US" dirty="0"/>
              <a:t>	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How does it work?</a:t>
            </a:r>
            <a:endParaRPr lang="en-US" b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cxnSp>
        <p:nvCxnSpPr>
          <p:cNvPr id="4" name="Elbow Connector 3"/>
          <p:cNvCxnSpPr/>
          <p:nvPr/>
        </p:nvCxnSpPr>
        <p:spPr>
          <a:xfrm>
            <a:off x="2700839" y="3670382"/>
            <a:ext cx="1121105" cy="303907"/>
          </a:xfrm>
          <a:prstGeom prst="bentConnector3">
            <a:avLst>
              <a:gd name="adj1" fmla="val -349"/>
            </a:avLst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>
            <a:off x="1357417" y="3629933"/>
            <a:ext cx="2687963" cy="1578972"/>
          </a:xfrm>
          <a:prstGeom prst="bentConnector3">
            <a:avLst>
              <a:gd name="adj1" fmla="val -312"/>
            </a:avLst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17018" y="4162415"/>
            <a:ext cx="9684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FF"/>
                </a:solidFill>
                <a:latin typeface="Calibri"/>
                <a:cs typeface="Calibri"/>
              </a:rPr>
              <a:t>(Design Acceleration  = Acceleration * Site Factor)</a:t>
            </a:r>
            <a:endParaRPr lang="en-US" sz="36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09578" y="4820409"/>
            <a:ext cx="6584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FF"/>
                </a:solidFill>
                <a:latin typeface="Calibri"/>
                <a:cs typeface="Calibri"/>
              </a:rPr>
              <a:t>Seismic Zone Determination (1-4)</a:t>
            </a:r>
            <a:endParaRPr lang="en-US" sz="36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550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57200"/>
            <a:ext cx="10972800" cy="1143000"/>
          </a:xfrm>
          <a:prstGeom prst="rect">
            <a:avLst/>
          </a:prstGeom>
          <a:solidFill>
            <a:srgbClr val="009969"/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r>
              <a:rPr lang="en-US" sz="4400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Table 3.10.6.1 </a:t>
            </a:r>
            <a:r>
              <a:rPr lang="mr-IN" sz="4400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–</a:t>
            </a:r>
            <a:r>
              <a:rPr lang="en-US" sz="4400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 Seismic Zones</a:t>
            </a:r>
            <a:endParaRPr lang="en-US" sz="4400" b="0" baseline="-2500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021" y="5683474"/>
            <a:ext cx="11517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alibri"/>
                <a:cs typeface="Calibri"/>
              </a:rPr>
              <a:t>ODOT BDM S.3.10.3.2) ‘All bridges in Ohio are located within Seismic Performance Zone 1’</a:t>
            </a:r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246306"/>
              </p:ext>
            </p:extLst>
          </p:nvPr>
        </p:nvGraphicFramePr>
        <p:xfrm>
          <a:off x="2053639" y="1411628"/>
          <a:ext cx="8128000" cy="3017519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Acceleration Coefficient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S</a:t>
                      </a:r>
                      <a:r>
                        <a:rPr lang="en-US" sz="2800" baseline="-250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D1</a:t>
                      </a:r>
                      <a:endParaRPr lang="en-US" sz="2800" baseline="-250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Seismic Zone</a:t>
                      </a:r>
                      <a:endParaRPr lang="en-US" sz="2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lang="en-US" sz="2800" baseline="-250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D1</a:t>
                      </a:r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&lt; 0.15</a:t>
                      </a:r>
                      <a:endParaRPr lang="en-US" sz="2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lang="en-US" sz="2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0.15 &lt; S</a:t>
                      </a:r>
                      <a:r>
                        <a:rPr lang="en-US" sz="2800" baseline="-250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D1</a:t>
                      </a:r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&lt; 0.30</a:t>
                      </a:r>
                      <a:endParaRPr lang="en-US" sz="2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lang="en-US" sz="2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0.30 &lt; S</a:t>
                      </a:r>
                      <a:r>
                        <a:rPr lang="en-US" sz="2800" baseline="-250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D1</a:t>
                      </a:r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&lt; 0.50</a:t>
                      </a:r>
                      <a:endParaRPr lang="en-US" sz="2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lang="en-US" sz="2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0.50 &lt; </a:t>
                      </a:r>
                      <a:r>
                        <a:rPr lang="en-US" sz="2800" baseline="-250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SD</a:t>
                      </a:r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lang="en-US" sz="2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lang="en-US" sz="2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4410227" y="3304826"/>
            <a:ext cx="143933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26661" y="3824585"/>
            <a:ext cx="143933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609430"/>
              </p:ext>
            </p:extLst>
          </p:nvPr>
        </p:nvGraphicFramePr>
        <p:xfrm>
          <a:off x="2053640" y="2388599"/>
          <a:ext cx="8128000" cy="518159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lang="en-US" sz="2800" baseline="-250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D1</a:t>
                      </a:r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&lt; 0.15</a:t>
                      </a:r>
                      <a:endParaRPr lang="en-US" sz="2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lang="en-US" sz="2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300DE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9917" y="4726816"/>
            <a:ext cx="12252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S</a:t>
            </a:r>
            <a:r>
              <a:rPr lang="en-US" sz="3600" baseline="-250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D1</a:t>
            </a:r>
            <a:r>
              <a:rPr lang="en-US" sz="36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 is the 1-second period spectral design acceleration </a:t>
            </a:r>
            <a:r>
              <a:rPr lang="mr-IN" sz="36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–</a:t>
            </a:r>
            <a:r>
              <a:rPr lang="en-US" sz="36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 S</a:t>
            </a:r>
            <a:r>
              <a:rPr lang="en-US" sz="3600" baseline="-250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1</a:t>
            </a:r>
            <a:r>
              <a:rPr lang="en-US" sz="36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 * </a:t>
            </a:r>
            <a:r>
              <a:rPr lang="en-US" sz="36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F</a:t>
            </a:r>
            <a:r>
              <a:rPr lang="en-US" sz="3600" baseline="-250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Calibri"/>
              </a:rPr>
              <a:t>v</a:t>
            </a:r>
            <a:endParaRPr lang="en-US" sz="3600" baseline="-250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084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Construction of Design Response Spectrum</a:t>
            </a:r>
            <a:endParaRPr lang="en-US" b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95206" y="1667922"/>
            <a:ext cx="598112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Calibri"/>
                <a:cs typeface="Calibri"/>
              </a:rPr>
              <a:t>Using </a:t>
            </a:r>
            <a:r>
              <a:rPr lang="en-US" sz="3600" dirty="0" smtClean="0">
                <a:solidFill>
                  <a:srgbClr val="0000FF"/>
                </a:solidFill>
                <a:latin typeface="Calibri"/>
                <a:cs typeface="Calibri"/>
              </a:rPr>
              <a:t>LRFD</a:t>
            </a:r>
            <a:r>
              <a:rPr lang="en-US" sz="360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</a:p>
          <a:p>
            <a:endParaRPr lang="en-US" sz="36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Calibri"/>
                <a:cs typeface="Calibri"/>
              </a:rPr>
              <a:t>Figures </a:t>
            </a:r>
            <a:r>
              <a:rPr lang="en-US" sz="3600" dirty="0" smtClean="0">
                <a:solidFill>
                  <a:srgbClr val="0000FF"/>
                </a:solidFill>
                <a:latin typeface="Calibri"/>
                <a:cs typeface="Calibri"/>
              </a:rPr>
              <a:t>3.10.2.1-1</a:t>
            </a:r>
            <a:r>
              <a:rPr lang="en-US" sz="3600" dirty="0" smtClean="0">
                <a:solidFill>
                  <a:srgbClr val="FFFFFF"/>
                </a:solidFill>
                <a:latin typeface="Calibri"/>
                <a:cs typeface="Calibri"/>
              </a:rPr>
              <a:t> through </a:t>
            </a:r>
            <a:r>
              <a:rPr lang="en-US" sz="3600" dirty="0" smtClean="0">
                <a:solidFill>
                  <a:srgbClr val="0000FF"/>
                </a:solidFill>
                <a:latin typeface="Calibri"/>
                <a:cs typeface="Calibri"/>
              </a:rPr>
              <a:t>21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Calibri"/>
                <a:cs typeface="Calibri"/>
              </a:rPr>
              <a:t>PGA = </a:t>
            </a:r>
            <a:r>
              <a:rPr lang="en-US" sz="3600" dirty="0" smtClean="0">
                <a:solidFill>
                  <a:srgbClr val="0000FF"/>
                </a:solidFill>
                <a:latin typeface="Calibri"/>
                <a:cs typeface="Calibri"/>
              </a:rPr>
              <a:t>0.3s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err="1" smtClean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lang="en-US" sz="3600" baseline="-25000" dirty="0" err="1" smtClean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lang="en-US" sz="3600" dirty="0" smtClean="0">
                <a:solidFill>
                  <a:srgbClr val="FFFFFF"/>
                </a:solidFill>
                <a:latin typeface="Calibri"/>
                <a:cs typeface="Calibri"/>
              </a:rPr>
              <a:t> = </a:t>
            </a:r>
            <a:r>
              <a:rPr lang="en-US" sz="3600" dirty="0" smtClean="0">
                <a:solidFill>
                  <a:srgbClr val="0000FF"/>
                </a:solidFill>
                <a:latin typeface="Calibri"/>
                <a:cs typeface="Calibri"/>
              </a:rPr>
              <a:t>0.5s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lang="en-US" sz="3600" baseline="-25000" dirty="0" smtClean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lang="en-US" sz="3600" dirty="0" smtClean="0">
                <a:solidFill>
                  <a:srgbClr val="FFFFFF"/>
                </a:solidFill>
                <a:latin typeface="Calibri"/>
                <a:cs typeface="Calibri"/>
              </a:rPr>
              <a:t> = </a:t>
            </a:r>
            <a:r>
              <a:rPr lang="en-US" sz="3600" dirty="0" smtClean="0">
                <a:solidFill>
                  <a:srgbClr val="0000FF"/>
                </a:solidFill>
                <a:latin typeface="Calibri"/>
                <a:cs typeface="Calibri"/>
              </a:rPr>
              <a:t>0.2s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Calibri"/>
                <a:cs typeface="Calibri"/>
              </a:rPr>
              <a:t>Site Class = </a:t>
            </a:r>
            <a:r>
              <a:rPr lang="en-US" sz="3600" dirty="0" smtClean="0">
                <a:solidFill>
                  <a:srgbClr val="0000FF"/>
                </a:solidFill>
                <a:latin typeface="Calibri"/>
                <a:cs typeface="Calibri"/>
              </a:rPr>
              <a:t>C</a:t>
            </a:r>
            <a:endParaRPr lang="en-US" sz="36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08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023600" y="6356350"/>
            <a:ext cx="558800" cy="365125"/>
          </a:xfrm>
          <a:prstGeom prst="rect">
            <a:avLst/>
          </a:prstGeom>
        </p:spPr>
        <p:txBody>
          <a:bodyPr/>
          <a:lstStyle/>
          <a:p>
            <a:fld id="{69613AB2-367A-D14A-8FDD-A9BCCDB15360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17" name="Picture 16" descr="DesignResponseSpectrumL1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2192000" cy="6773333"/>
          </a:xfrm>
          <a:prstGeom prst="rect">
            <a:avLst/>
          </a:prstGeom>
        </p:spPr>
      </p:pic>
      <p:pic>
        <p:nvPicPr>
          <p:cNvPr id="18" name="Picture 17" descr="DesignResponseSpectrumL2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2192000" cy="6773333"/>
          </a:xfrm>
          <a:prstGeom prst="rect">
            <a:avLst/>
          </a:prstGeom>
        </p:spPr>
      </p:pic>
      <p:pic>
        <p:nvPicPr>
          <p:cNvPr id="19" name="Picture 18" descr="DesignResponseSpectrumL2_arrow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2192000" cy="6773333"/>
          </a:xfrm>
          <a:prstGeom prst="rect">
            <a:avLst/>
          </a:prstGeom>
        </p:spPr>
      </p:pic>
      <p:pic>
        <p:nvPicPr>
          <p:cNvPr id="20" name="Picture 19" descr="DesignResponseSpectrumL3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2192000" cy="6773333"/>
          </a:xfrm>
          <a:prstGeom prst="rect">
            <a:avLst/>
          </a:prstGeom>
        </p:spPr>
      </p:pic>
      <p:pic>
        <p:nvPicPr>
          <p:cNvPr id="21" name="Picture 20" descr="DesignResponseSpectrumL3_arrow.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2192000" cy="6773333"/>
          </a:xfrm>
          <a:prstGeom prst="rect">
            <a:avLst/>
          </a:prstGeom>
        </p:spPr>
      </p:pic>
      <p:pic>
        <p:nvPicPr>
          <p:cNvPr id="3" name="Picture 2" descr="DesignResponseSpectrumL4.a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2192000" cy="6773333"/>
          </a:xfrm>
          <a:prstGeom prst="rect">
            <a:avLst/>
          </a:prstGeom>
        </p:spPr>
      </p:pic>
      <p:pic>
        <p:nvPicPr>
          <p:cNvPr id="4" name="Picture 3" descr="DesignResponseSpectrumL4_arrow.ai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2192000" cy="6773333"/>
          </a:xfrm>
          <a:prstGeom prst="rect">
            <a:avLst/>
          </a:prstGeom>
        </p:spPr>
      </p:pic>
      <p:pic>
        <p:nvPicPr>
          <p:cNvPr id="5" name="Picture 4" descr="DesignResponseSpectrumL5.a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2192000" cy="6773333"/>
          </a:xfrm>
          <a:prstGeom prst="rect">
            <a:avLst/>
          </a:prstGeom>
        </p:spPr>
      </p:pic>
      <p:pic>
        <p:nvPicPr>
          <p:cNvPr id="6" name="Picture 5" descr="DesignResponseSpectrumL5_arrow.ai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2192000" cy="6773333"/>
          </a:xfrm>
          <a:prstGeom prst="rect">
            <a:avLst/>
          </a:prstGeom>
        </p:spPr>
      </p:pic>
      <p:pic>
        <p:nvPicPr>
          <p:cNvPr id="7" name="Picture 6" descr="DesignResponseSpectrumL6.ai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2192000" cy="6773333"/>
          </a:xfrm>
          <a:prstGeom prst="rect">
            <a:avLst/>
          </a:prstGeom>
        </p:spPr>
      </p:pic>
      <p:pic>
        <p:nvPicPr>
          <p:cNvPr id="8" name="Picture 7" descr="DesignResponseSpectrumL6_arrow.ai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21920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DOTseismicma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0" y="406400"/>
            <a:ext cx="5329824" cy="604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7030" y="6163732"/>
            <a:ext cx="2112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99"/>
                </a:solidFill>
                <a:latin typeface="Calibri"/>
                <a:cs typeface="Calibri"/>
              </a:rPr>
              <a:t>BDM Fig 301.4.1.1-1</a:t>
            </a:r>
            <a:endParaRPr lang="en-US" b="1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41030" y="4957232"/>
            <a:ext cx="24473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99"/>
                </a:solidFill>
                <a:latin typeface="Calibri"/>
                <a:cs typeface="Calibri"/>
              </a:rPr>
              <a:t>S</a:t>
            </a:r>
            <a:r>
              <a:rPr lang="en-US" b="1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D1</a:t>
            </a:r>
            <a:r>
              <a:rPr lang="en-US" b="1" dirty="0" smtClean="0">
                <a:solidFill>
                  <a:srgbClr val="333399"/>
                </a:solidFill>
                <a:latin typeface="Calibri"/>
                <a:cs typeface="Calibri"/>
              </a:rPr>
              <a:t> = S</a:t>
            </a:r>
            <a:r>
              <a:rPr lang="en-US" b="1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1</a:t>
            </a:r>
            <a:r>
              <a:rPr lang="en-US" b="1" dirty="0" smtClean="0">
                <a:solidFill>
                  <a:srgbClr val="333399"/>
                </a:solidFill>
                <a:latin typeface="Calibri"/>
                <a:cs typeface="Calibri"/>
              </a:rPr>
              <a:t> * F</a:t>
            </a:r>
            <a:r>
              <a:rPr lang="en-US" b="1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V</a:t>
            </a:r>
          </a:p>
          <a:p>
            <a:r>
              <a:rPr lang="en-US" b="1" dirty="0">
                <a:solidFill>
                  <a:srgbClr val="333399"/>
                </a:solidFill>
                <a:latin typeface="Calibri"/>
                <a:cs typeface="Calibri"/>
              </a:rPr>
              <a:t>i</a:t>
            </a:r>
            <a:r>
              <a:rPr lang="en-US" b="1" dirty="0" smtClean="0">
                <a:solidFill>
                  <a:srgbClr val="333399"/>
                </a:solidFill>
                <a:latin typeface="Calibri"/>
                <a:cs typeface="Calibri"/>
              </a:rPr>
              <a:t>f S</a:t>
            </a:r>
            <a:r>
              <a:rPr lang="en-US" b="1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D1</a:t>
            </a:r>
            <a:r>
              <a:rPr lang="en-US" b="1" dirty="0" smtClean="0">
                <a:solidFill>
                  <a:srgbClr val="333399"/>
                </a:solidFill>
                <a:latin typeface="Calibri"/>
                <a:cs typeface="Calibri"/>
              </a:rPr>
              <a:t> &gt; 0.15 and </a:t>
            </a:r>
            <a:r>
              <a:rPr lang="en-US" b="1" dirty="0" err="1" smtClean="0">
                <a:solidFill>
                  <a:srgbClr val="333399"/>
                </a:solidFill>
                <a:latin typeface="Calibri"/>
                <a:cs typeface="Calibri"/>
              </a:rPr>
              <a:t>F</a:t>
            </a:r>
            <a:r>
              <a:rPr lang="en-US" b="1" baseline="-25000" dirty="0" err="1" smtClean="0">
                <a:solidFill>
                  <a:srgbClr val="333399"/>
                </a:solidFill>
                <a:latin typeface="Calibri"/>
                <a:cs typeface="Calibri"/>
              </a:rPr>
              <a:t>v</a:t>
            </a:r>
            <a:r>
              <a:rPr lang="en-US" b="1" dirty="0" smtClean="0">
                <a:solidFill>
                  <a:srgbClr val="333399"/>
                </a:solidFill>
                <a:latin typeface="Calibri"/>
                <a:cs typeface="Calibri"/>
              </a:rPr>
              <a:t> = 3.5</a:t>
            </a:r>
          </a:p>
          <a:p>
            <a:r>
              <a:rPr lang="en-US" b="1" dirty="0" smtClean="0">
                <a:solidFill>
                  <a:srgbClr val="333399"/>
                </a:solidFill>
                <a:latin typeface="Calibri"/>
                <a:cs typeface="Calibri"/>
              </a:rPr>
              <a:t>S</a:t>
            </a:r>
            <a:r>
              <a:rPr lang="en-US" b="1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1</a:t>
            </a:r>
            <a:r>
              <a:rPr lang="en-US" b="1" dirty="0" smtClean="0">
                <a:solidFill>
                  <a:srgbClr val="333399"/>
                </a:solidFill>
                <a:latin typeface="Calibri"/>
                <a:cs typeface="Calibri"/>
              </a:rPr>
              <a:t> &gt; 0.15/3.5 = 0.042</a:t>
            </a:r>
          </a:p>
          <a:p>
            <a:r>
              <a:rPr lang="en-US" b="1" dirty="0" smtClean="0">
                <a:solidFill>
                  <a:srgbClr val="333399"/>
                </a:solidFill>
                <a:latin typeface="Calibri"/>
                <a:cs typeface="Calibri"/>
              </a:rPr>
              <a:t>(4.2%g)</a:t>
            </a:r>
            <a:endParaRPr lang="en-US" b="1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059334" y="5511800"/>
            <a:ext cx="105833" cy="0"/>
          </a:xfrm>
          <a:prstGeom prst="line">
            <a:avLst/>
          </a:prstGeom>
          <a:ln>
            <a:solidFill>
              <a:srgbClr val="22226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767269" y="5786957"/>
            <a:ext cx="105833" cy="0"/>
          </a:xfrm>
          <a:prstGeom prst="line">
            <a:avLst/>
          </a:prstGeom>
          <a:ln>
            <a:solidFill>
              <a:srgbClr val="22226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3AB2-367A-D14A-8FDD-A9BCCDB15360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10" name="Picture 9" descr="legen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296" y="2582333"/>
            <a:ext cx="3102864" cy="16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8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122510" y="211667"/>
            <a:ext cx="2057400" cy="137159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600" b="1" dirty="0" smtClean="0">
                <a:solidFill>
                  <a:schemeClr val="tx1"/>
                </a:solidFill>
                <a:latin typeface="Calibri"/>
                <a:cs typeface="Calibri"/>
              </a:rPr>
              <a:t>Determine Site Class ‘designer shall analyze soil borings</a:t>
            </a:r>
            <a:r>
              <a:rPr lang="mr-IN" sz="1600" b="1" dirty="0" smtClean="0">
                <a:solidFill>
                  <a:schemeClr val="tx1"/>
                </a:solidFill>
                <a:latin typeface="Calibri"/>
                <a:cs typeface="Calibri"/>
              </a:rPr>
              <a:t>………</a:t>
            </a:r>
            <a:r>
              <a:rPr lang="en-US" sz="1600" b="1" dirty="0" smtClean="0">
                <a:solidFill>
                  <a:schemeClr val="tx1"/>
                </a:solidFill>
                <a:latin typeface="Calibri"/>
                <a:cs typeface="Calibri"/>
              </a:rPr>
              <a:t>..’ LRFD 3.10.3.1</a:t>
            </a:r>
            <a:endParaRPr lang="en-US" sz="16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6" name="Decision 15"/>
          <p:cNvSpPr/>
          <p:nvPr/>
        </p:nvSpPr>
        <p:spPr>
          <a:xfrm>
            <a:off x="5816615" y="211667"/>
            <a:ext cx="2743200" cy="1371600"/>
          </a:xfrm>
          <a:prstGeom prst="flowChartDecision">
            <a:avLst/>
          </a:prstGeom>
          <a:solidFill>
            <a:srgbClr val="FF66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Calibri"/>
                <a:cs typeface="Calibri"/>
              </a:rPr>
              <a:t>Is Site Class 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Calibri"/>
                <a:cs typeface="Calibri"/>
              </a:rPr>
              <a:t>A, B or C?</a:t>
            </a:r>
            <a:endParaRPr lang="en-US" sz="16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9" name="Alternate Process 18"/>
          <p:cNvSpPr/>
          <p:nvPr/>
        </p:nvSpPr>
        <p:spPr>
          <a:xfrm>
            <a:off x="592666" y="203200"/>
            <a:ext cx="2057400" cy="1371600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600" b="1" dirty="0" smtClean="0">
                <a:solidFill>
                  <a:schemeClr val="bg1"/>
                </a:solidFill>
                <a:latin typeface="Calibri"/>
                <a:cs typeface="Calibri"/>
              </a:rPr>
              <a:t>All bridges in Ohio are in Seismic Performance Zone 1 S</a:t>
            </a:r>
            <a:r>
              <a:rPr lang="en-US" sz="1600" b="1" baseline="-25000" dirty="0" smtClean="0">
                <a:solidFill>
                  <a:schemeClr val="bg1"/>
                </a:solidFill>
                <a:latin typeface="Calibri"/>
                <a:cs typeface="Calibri"/>
              </a:rPr>
              <a:t>D1</a:t>
            </a:r>
            <a:r>
              <a:rPr lang="en-US" sz="1600" b="1" dirty="0" smtClean="0">
                <a:solidFill>
                  <a:schemeClr val="bg1"/>
                </a:solidFill>
                <a:latin typeface="Calibri"/>
                <a:cs typeface="Calibri"/>
              </a:rPr>
              <a:t> &lt;= 0.15</a:t>
            </a:r>
            <a:endParaRPr lang="en-US" sz="16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1" name="Decision 20"/>
          <p:cNvSpPr/>
          <p:nvPr/>
        </p:nvSpPr>
        <p:spPr>
          <a:xfrm>
            <a:off x="5816610" y="1794979"/>
            <a:ext cx="2743200" cy="1371600"/>
          </a:xfrm>
          <a:prstGeom prst="flowChartDecision">
            <a:avLst/>
          </a:prstGeom>
          <a:solidFill>
            <a:srgbClr val="FF66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91440" rIns="0" bIns="91440" anchor="ctr"/>
          <a:lstStyle/>
          <a:p>
            <a:r>
              <a:rPr lang="en-US" sz="1600" b="1" kern="1000" dirty="0" smtClean="0">
                <a:solidFill>
                  <a:srgbClr val="FFFFFF"/>
                </a:solidFill>
                <a:latin typeface="Calibri"/>
                <a:cs typeface="Calibri"/>
              </a:rPr>
              <a:t>Is Site Class F?</a:t>
            </a:r>
            <a:endParaRPr lang="en-US" sz="1600" b="1" kern="10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2" name="Decision 21"/>
          <p:cNvSpPr/>
          <p:nvPr/>
        </p:nvSpPr>
        <p:spPr>
          <a:xfrm>
            <a:off x="5825072" y="3386760"/>
            <a:ext cx="2743200" cy="1371600"/>
          </a:xfrm>
          <a:prstGeom prst="flowChartDecision">
            <a:avLst/>
          </a:prstGeom>
          <a:solidFill>
            <a:srgbClr val="FF66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91440" rIns="0" bIns="91440" anchor="ctr"/>
          <a:lstStyle/>
          <a:p>
            <a:r>
              <a:rPr lang="en-US" sz="1600" b="1" dirty="0" smtClean="0">
                <a:solidFill>
                  <a:srgbClr val="FFFFFF"/>
                </a:solidFill>
                <a:latin typeface="Calibri"/>
                <a:cs typeface="Calibri"/>
              </a:rPr>
              <a:t>Is S</a:t>
            </a:r>
            <a:r>
              <a:rPr lang="en-US" sz="1600" b="1" baseline="-25000" dirty="0" smtClean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lang="en-US" sz="1600" b="1" dirty="0" smtClean="0">
                <a:solidFill>
                  <a:srgbClr val="FFFFFF"/>
                </a:solidFill>
                <a:latin typeface="Calibri"/>
                <a:cs typeface="Calibri"/>
              </a:rPr>
              <a:t> &gt;=0.042?</a:t>
            </a:r>
          </a:p>
          <a:p>
            <a:r>
              <a:rPr lang="en-US" sz="1600" b="1" dirty="0" smtClean="0">
                <a:solidFill>
                  <a:srgbClr val="FFFFFF"/>
                </a:solidFill>
                <a:latin typeface="Calibri"/>
                <a:cs typeface="Calibri"/>
              </a:rPr>
              <a:t>(Fig 301.4.4.1-1)</a:t>
            </a:r>
            <a:endParaRPr lang="en-US" sz="16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3" name="Decision 22"/>
          <p:cNvSpPr/>
          <p:nvPr/>
        </p:nvSpPr>
        <p:spPr>
          <a:xfrm>
            <a:off x="5850466" y="5012410"/>
            <a:ext cx="2743200" cy="1371600"/>
          </a:xfrm>
          <a:prstGeom prst="flowChartDecision">
            <a:avLst/>
          </a:prstGeom>
          <a:solidFill>
            <a:srgbClr val="FF66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  <a:latin typeface="Calibri"/>
                <a:cs typeface="Calibri"/>
              </a:rPr>
              <a:t>Is 0.1&lt;S</a:t>
            </a:r>
            <a:r>
              <a:rPr lang="en-US" sz="1600" b="1" baseline="-25000" dirty="0" smtClean="0">
                <a:solidFill>
                  <a:srgbClr val="FFFFFF"/>
                </a:solidFill>
                <a:latin typeface="Calibri"/>
                <a:cs typeface="Calibri"/>
              </a:rPr>
              <a:t>D1</a:t>
            </a:r>
            <a:r>
              <a:rPr lang="en-US" sz="1600" b="1" dirty="0" smtClean="0">
                <a:solidFill>
                  <a:srgbClr val="FFFFFF"/>
                </a:solidFill>
                <a:latin typeface="Calibri"/>
                <a:cs typeface="Calibri"/>
              </a:rPr>
              <a:t>&lt;0.15?</a:t>
            </a:r>
          </a:p>
          <a:p>
            <a:pPr algn="ctr"/>
            <a:r>
              <a:rPr lang="en-US" sz="1600" b="1" dirty="0" smtClean="0">
                <a:solidFill>
                  <a:srgbClr val="FFFFFF"/>
                </a:solidFill>
                <a:latin typeface="Calibri"/>
                <a:cs typeface="Calibri"/>
              </a:rPr>
              <a:t>(use </a:t>
            </a:r>
            <a:r>
              <a:rPr lang="en-US" sz="1600" b="1" dirty="0" err="1" smtClean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lang="en-US" sz="1600" b="1" baseline="-25000" dirty="0" err="1" smtClean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lang="en-US" sz="1600" b="1" dirty="0" smtClean="0">
                <a:solidFill>
                  <a:srgbClr val="FFFFFF"/>
                </a:solidFill>
                <a:latin typeface="Calibri"/>
                <a:cs typeface="Calibri"/>
              </a:rPr>
              <a:t>=2.4)</a:t>
            </a:r>
            <a:endParaRPr lang="en-US" sz="16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7" name="Terminator 26"/>
          <p:cNvSpPr/>
          <p:nvPr/>
        </p:nvSpPr>
        <p:spPr>
          <a:xfrm>
            <a:off x="9474199" y="220131"/>
            <a:ext cx="2057400" cy="1371600"/>
          </a:xfrm>
          <a:prstGeom prst="flowChartTerminator">
            <a:avLst/>
          </a:prstGeom>
          <a:solidFill>
            <a:srgbClr val="C300DE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600" b="1" dirty="0" smtClean="0">
                <a:solidFill>
                  <a:srgbClr val="FFFFFF"/>
                </a:solidFill>
                <a:latin typeface="Calibri"/>
                <a:cs typeface="Calibri"/>
              </a:rPr>
              <a:t>Consider only</a:t>
            </a:r>
          </a:p>
          <a:p>
            <a:r>
              <a:rPr lang="en-US" sz="1600" b="1" dirty="0" smtClean="0">
                <a:solidFill>
                  <a:srgbClr val="FFFFFF"/>
                </a:solidFill>
                <a:latin typeface="Calibri"/>
                <a:cs typeface="Calibri"/>
              </a:rPr>
              <a:t>BDM 304.4.4.1a</a:t>
            </a:r>
          </a:p>
          <a:p>
            <a:r>
              <a:rPr lang="en-US" sz="1600" b="1" dirty="0" smtClean="0">
                <a:solidFill>
                  <a:srgbClr val="FFFFFF"/>
                </a:solidFill>
                <a:latin typeface="Calibri"/>
                <a:cs typeface="Calibri"/>
              </a:rPr>
              <a:t>BDM 304.4.1b</a:t>
            </a:r>
            <a:endParaRPr lang="en-US" sz="16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9" name="Terminator 28"/>
          <p:cNvSpPr/>
          <p:nvPr/>
        </p:nvSpPr>
        <p:spPr>
          <a:xfrm>
            <a:off x="2175933" y="3361267"/>
            <a:ext cx="1947334" cy="1371600"/>
          </a:xfrm>
          <a:prstGeom prst="flowChartTerminator">
            <a:avLst/>
          </a:prstGeom>
          <a:solidFill>
            <a:srgbClr val="C300DE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600" b="1" dirty="0" smtClean="0">
                <a:solidFill>
                  <a:srgbClr val="FFFFFF"/>
                </a:solidFill>
                <a:latin typeface="Calibri"/>
                <a:cs typeface="Calibri"/>
              </a:rPr>
              <a:t>Consider BDM</a:t>
            </a:r>
          </a:p>
          <a:p>
            <a:r>
              <a:rPr lang="en-US" sz="1600" b="1" dirty="0" smtClean="0">
                <a:solidFill>
                  <a:srgbClr val="FFFFFF"/>
                </a:solidFill>
                <a:latin typeface="Calibri"/>
                <a:cs typeface="Calibri"/>
              </a:rPr>
              <a:t>301.4.4.1a, 301.4.4.1b</a:t>
            </a:r>
          </a:p>
          <a:p>
            <a:r>
              <a:rPr lang="en-US" sz="1600" b="1" dirty="0" smtClean="0">
                <a:solidFill>
                  <a:srgbClr val="FFFFFF"/>
                </a:solidFill>
                <a:latin typeface="Calibri"/>
                <a:cs typeface="Calibri"/>
              </a:rPr>
              <a:t>LRFD 5.10.11.4.1d,</a:t>
            </a:r>
          </a:p>
          <a:p>
            <a:r>
              <a:rPr lang="en-US" sz="1600" b="1" dirty="0" smtClean="0">
                <a:solidFill>
                  <a:srgbClr val="FFFFFF"/>
                </a:solidFill>
                <a:latin typeface="Calibri"/>
                <a:cs typeface="Calibri"/>
              </a:rPr>
              <a:t>5.10.11.4.1e</a:t>
            </a:r>
            <a:endParaRPr lang="en-US" sz="16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cxnSp>
        <p:nvCxnSpPr>
          <p:cNvPr id="33" name="Straight Arrow Connector 32"/>
          <p:cNvCxnSpPr>
            <a:stCxn id="19" idx="3"/>
            <a:endCxn id="14" idx="1"/>
          </p:cNvCxnSpPr>
          <p:nvPr/>
        </p:nvCxnSpPr>
        <p:spPr>
          <a:xfrm>
            <a:off x="2650066" y="889000"/>
            <a:ext cx="472444" cy="84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4" idx="3"/>
            <a:endCxn id="16" idx="1"/>
          </p:cNvCxnSpPr>
          <p:nvPr/>
        </p:nvCxnSpPr>
        <p:spPr>
          <a:xfrm>
            <a:off x="5179910" y="897467"/>
            <a:ext cx="63670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6" idx="3"/>
            <a:endCxn id="27" idx="1"/>
          </p:cNvCxnSpPr>
          <p:nvPr/>
        </p:nvCxnSpPr>
        <p:spPr>
          <a:xfrm>
            <a:off x="8559815" y="897467"/>
            <a:ext cx="914384" cy="84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6" idx="2"/>
            <a:endCxn id="21" idx="0"/>
          </p:cNvCxnSpPr>
          <p:nvPr/>
        </p:nvCxnSpPr>
        <p:spPr>
          <a:xfrm flipH="1">
            <a:off x="7188210" y="1583267"/>
            <a:ext cx="5" cy="211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1" idx="2"/>
            <a:endCxn id="22" idx="0"/>
          </p:cNvCxnSpPr>
          <p:nvPr/>
        </p:nvCxnSpPr>
        <p:spPr>
          <a:xfrm>
            <a:off x="7188210" y="3166579"/>
            <a:ext cx="8462" cy="2201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2" idx="2"/>
            <a:endCxn id="23" idx="0"/>
          </p:cNvCxnSpPr>
          <p:nvPr/>
        </p:nvCxnSpPr>
        <p:spPr>
          <a:xfrm>
            <a:off x="7196672" y="4758360"/>
            <a:ext cx="25394" cy="254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endCxn id="29" idx="0"/>
          </p:cNvCxnSpPr>
          <p:nvPr/>
        </p:nvCxnSpPr>
        <p:spPr>
          <a:xfrm rot="10800000" flipV="1">
            <a:off x="3149600" y="2480777"/>
            <a:ext cx="2675480" cy="88049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22" idx="3"/>
            <a:endCxn id="27" idx="2"/>
          </p:cNvCxnSpPr>
          <p:nvPr/>
        </p:nvCxnSpPr>
        <p:spPr>
          <a:xfrm flipV="1">
            <a:off x="8568272" y="1591731"/>
            <a:ext cx="1934627" cy="2480829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686800" y="541865"/>
            <a:ext cx="564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Calibri"/>
                <a:cs typeface="Calibri"/>
              </a:rPr>
              <a:t>YES</a:t>
            </a:r>
            <a:endParaRPr lang="en-US" sz="20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351877" y="2116670"/>
            <a:ext cx="564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Calibri"/>
                <a:cs typeface="Calibri"/>
              </a:rPr>
              <a:t>YES</a:t>
            </a:r>
            <a:endParaRPr lang="en-US" sz="20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9262540" y="3708400"/>
            <a:ext cx="527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endParaRPr lang="en-US" sz="20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254073" y="5350934"/>
            <a:ext cx="527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endParaRPr lang="en-US" sz="20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cxnSp>
        <p:nvCxnSpPr>
          <p:cNvPr id="68" name="Elbow Connector 67"/>
          <p:cNvCxnSpPr>
            <a:stCxn id="23" idx="2"/>
            <a:endCxn id="29" idx="2"/>
          </p:cNvCxnSpPr>
          <p:nvPr/>
        </p:nvCxnSpPr>
        <p:spPr>
          <a:xfrm rot="5400000" flipH="1">
            <a:off x="4360261" y="3522206"/>
            <a:ext cx="1651143" cy="4072466"/>
          </a:xfrm>
          <a:prstGeom prst="bentConnector3">
            <a:avLst>
              <a:gd name="adj1" fmla="val -1384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/>
          <p:cNvCxnSpPr>
            <a:stCxn id="23" idx="3"/>
          </p:cNvCxnSpPr>
          <p:nvPr/>
        </p:nvCxnSpPr>
        <p:spPr>
          <a:xfrm flipV="1">
            <a:off x="8593666" y="4097866"/>
            <a:ext cx="1947334" cy="1600344"/>
          </a:xfrm>
          <a:prstGeom prst="bentConnector3">
            <a:avLst>
              <a:gd name="adj1" fmla="val 10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3869277" y="6265338"/>
            <a:ext cx="2218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Calibri"/>
                <a:cs typeface="Calibri"/>
              </a:rPr>
              <a:t>YES OR UNKNOWN</a:t>
            </a:r>
            <a:endParaRPr lang="en-US" sz="20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25273" y="1490133"/>
            <a:ext cx="527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endParaRPr lang="en-US" sz="20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25271" y="3048055"/>
            <a:ext cx="527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endParaRPr lang="en-US" sz="20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25265" y="4648312"/>
            <a:ext cx="564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Calibri"/>
                <a:cs typeface="Calibri"/>
              </a:rPr>
              <a:t>YES</a:t>
            </a:r>
            <a:endParaRPr lang="en-US" sz="20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6599" y="5638800"/>
            <a:ext cx="17415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3399"/>
                </a:solidFill>
                <a:latin typeface="Calibri"/>
                <a:cs typeface="Calibri"/>
              </a:rPr>
              <a:t>BDM</a:t>
            </a:r>
          </a:p>
          <a:p>
            <a:r>
              <a:rPr lang="en-US" sz="2800" b="1" dirty="0" smtClean="0">
                <a:solidFill>
                  <a:srgbClr val="333399"/>
                </a:solidFill>
                <a:latin typeface="Calibri"/>
                <a:cs typeface="Calibri"/>
              </a:rPr>
              <a:t>301.4.4.2a</a:t>
            </a:r>
            <a:endParaRPr lang="en-US" sz="2800" b="1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428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9" grpId="0" animBg="1"/>
      <p:bldP spid="21" grpId="0" animBg="1"/>
      <p:bldP spid="22" grpId="0" animBg="1"/>
      <p:bldP spid="23" grpId="0" animBg="1"/>
      <p:bldP spid="27" grpId="0" animBg="1"/>
      <p:bldP spid="29" grpId="0" animBg="1"/>
      <p:bldP spid="59" grpId="0"/>
      <p:bldP spid="60" grpId="0"/>
      <p:bldP spid="63" grpId="0"/>
      <p:bldP spid="64" grpId="0"/>
      <p:bldP spid="76" grpId="0"/>
      <p:bldP spid="25" grpId="0"/>
      <p:bldP spid="26" grpId="0"/>
      <p:bldP spid="2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3AB2-367A-D14A-8FDD-A9BCCDB15360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3" name="Picture 2" descr="usgs_luc7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96" y="0"/>
            <a:ext cx="8914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sgsRun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102514"/>
            <a:ext cx="6134100" cy="665297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3AB2-367A-D14A-8FDD-A9BCCDB15360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93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133" y="355599"/>
            <a:ext cx="10972800" cy="6096001"/>
          </a:xfrm>
        </p:spPr>
        <p:txBody>
          <a:bodyPr/>
          <a:lstStyle/>
          <a:p>
            <a:pPr marL="0" indent="0">
              <a:buNone/>
            </a:pPr>
            <a:r>
              <a:rPr lang="en-US" sz="4000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There are several parts to the puzzle:</a:t>
            </a:r>
          </a:p>
          <a:p>
            <a:pPr marL="0" indent="0">
              <a:buNone/>
            </a:pPr>
            <a:endParaRPr lang="en-US" sz="2000" b="0" dirty="0" smtClean="0"/>
          </a:p>
          <a:p>
            <a:pPr>
              <a:buFont typeface="Arial"/>
              <a:buChar char="•"/>
            </a:pPr>
            <a:r>
              <a:rPr lang="en-US" b="0" dirty="0" smtClean="0"/>
              <a:t>A causative event </a:t>
            </a:r>
            <a:r>
              <a:rPr lang="en-US" b="0" dirty="0" smtClean="0">
                <a:solidFill>
                  <a:srgbClr val="0000FF"/>
                </a:solidFill>
              </a:rPr>
              <a:t>(earthquake) </a:t>
            </a:r>
            <a:r>
              <a:rPr lang="en-US" b="0" dirty="0" smtClean="0"/>
              <a:t>to create ground motion.</a:t>
            </a:r>
          </a:p>
          <a:p>
            <a:pPr>
              <a:buFont typeface="Arial"/>
              <a:buChar char="•"/>
            </a:pPr>
            <a:r>
              <a:rPr lang="en-US" b="0" dirty="0" smtClean="0"/>
              <a:t>A structure to shake </a:t>
            </a:r>
            <a:r>
              <a:rPr lang="en-US" b="0" dirty="0" smtClean="0">
                <a:solidFill>
                  <a:srgbClr val="0000FF"/>
                </a:solidFill>
              </a:rPr>
              <a:t>(bridge)</a:t>
            </a:r>
            <a:r>
              <a:rPr lang="en-US" b="0" dirty="0" smtClean="0"/>
              <a:t>.</a:t>
            </a:r>
          </a:p>
          <a:p>
            <a:pPr>
              <a:buFont typeface="Arial"/>
              <a:buChar char="•"/>
            </a:pPr>
            <a:r>
              <a:rPr lang="en-US" b="0" dirty="0" smtClean="0"/>
              <a:t>A physical connection between the two </a:t>
            </a:r>
            <a:r>
              <a:rPr lang="en-US" b="0" dirty="0" smtClean="0">
                <a:solidFill>
                  <a:srgbClr val="0000FF"/>
                </a:solidFill>
              </a:rPr>
              <a:t>(earth).</a:t>
            </a:r>
          </a:p>
          <a:p>
            <a:pPr>
              <a:buFont typeface="Arial"/>
              <a:buChar char="•"/>
            </a:pPr>
            <a:r>
              <a:rPr lang="en-US" b="0" dirty="0" smtClean="0"/>
              <a:t>A </a:t>
            </a:r>
            <a:r>
              <a:rPr lang="en-US" b="0" dirty="0"/>
              <a:t>body of science upon which to base engineering practice </a:t>
            </a:r>
            <a:r>
              <a:rPr lang="en-US" b="0" dirty="0">
                <a:solidFill>
                  <a:srgbClr val="0000FF"/>
                </a:solidFill>
              </a:rPr>
              <a:t>(seismology, earthquake engineering)</a:t>
            </a:r>
          </a:p>
          <a:p>
            <a:pPr>
              <a:buFont typeface="Arial"/>
              <a:buChar char="•"/>
            </a:pPr>
            <a:r>
              <a:rPr lang="en-US" b="0" dirty="0" smtClean="0"/>
              <a:t>Codification </a:t>
            </a:r>
            <a:r>
              <a:rPr lang="en-US" b="0" dirty="0"/>
              <a:t>of appropriate engineering practice </a:t>
            </a:r>
            <a:r>
              <a:rPr lang="en-US" b="0" dirty="0">
                <a:solidFill>
                  <a:srgbClr val="0000FF"/>
                </a:solidFill>
              </a:rPr>
              <a:t>(AASHTO LRFD, ODOT BDM etc)</a:t>
            </a:r>
          </a:p>
          <a:p>
            <a:pPr>
              <a:buFont typeface="Arial"/>
              <a:buChar char="•"/>
            </a:pPr>
            <a:endParaRPr lang="en-US" b="0" dirty="0" smtClean="0"/>
          </a:p>
        </p:txBody>
      </p:sp>
    </p:spTree>
    <p:extLst>
      <p:ext uri="{BB962C8B-B14F-4D97-AF65-F5344CB8AC3E}">
        <p14:creationId xmlns:p14="http://schemas.microsoft.com/office/powerpoint/2010/main" val="170229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sgsRun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555" y="100584"/>
            <a:ext cx="6052891" cy="665683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3AB2-367A-D14A-8FDD-A9BCCDB15360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75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5355" y="6256869"/>
            <a:ext cx="2182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99"/>
                </a:solidFill>
                <a:latin typeface="Calibri"/>
                <a:cs typeface="Calibri"/>
              </a:rPr>
              <a:t>Lucas Bridge 75-0167</a:t>
            </a:r>
            <a:endParaRPr lang="en-US" b="1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81971"/>
              </p:ext>
            </p:extLst>
          </p:nvPr>
        </p:nvGraphicFramePr>
        <p:xfrm>
          <a:off x="9069571" y="321740"/>
          <a:ext cx="1767762" cy="6215490"/>
        </p:xfrm>
        <a:graphic>
          <a:graphicData uri="http://schemas.openxmlformats.org/drawingml/2006/table">
            <a:tbl>
              <a:tblPr/>
              <a:tblGrid>
                <a:gridCol w="489296"/>
                <a:gridCol w="626533"/>
                <a:gridCol w="651933"/>
              </a:tblGrid>
              <a:tr h="16313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Depth</a:t>
                      </a:r>
                    </a:p>
                  </a:txBody>
                  <a:tcPr marL="9063" marR="9063" marT="9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err="1">
                          <a:effectLst/>
                          <a:latin typeface="Calibri"/>
                        </a:rPr>
                        <a:t>s</a:t>
                      </a:r>
                      <a:r>
                        <a:rPr lang="en-US" sz="1300" b="1" i="0" u="none" strike="noStrike" baseline="-25000" dirty="0" err="1">
                          <a:effectLst/>
                          <a:latin typeface="Calibri"/>
                        </a:rPr>
                        <a:t>u</a:t>
                      </a:r>
                      <a:endParaRPr lang="en-US" sz="1300" b="1" i="0" u="none" strike="noStrike" dirty="0">
                        <a:effectLst/>
                        <a:latin typeface="Calibri"/>
                      </a:endParaRPr>
                    </a:p>
                  </a:txBody>
                  <a:tcPr marL="9063" marR="9063" marT="9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04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300" b="1" i="0" u="none" strike="noStrike" dirty="0">
                          <a:effectLst/>
                          <a:latin typeface="Calibri"/>
                        </a:rPr>
                        <a:t>B-093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300" b="1" i="0" u="none" strike="noStrike" dirty="0">
                          <a:effectLst/>
                          <a:latin typeface="Calibri"/>
                        </a:rPr>
                        <a:t>B-040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150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>
                          <a:effectLst/>
                          <a:latin typeface="Calibri"/>
                        </a:rPr>
                        <a:t>3.75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50442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 dirty="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>
                          <a:effectLst/>
                          <a:latin typeface="Calibri"/>
                        </a:rPr>
                        <a:t>3.5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>
                          <a:effectLst/>
                          <a:latin typeface="Calibri"/>
                        </a:rPr>
                        <a:t>4.5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50442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 dirty="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>
                          <a:effectLst/>
                          <a:latin typeface="Calibri"/>
                        </a:rPr>
                        <a:t>3.2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>
                          <a:effectLst/>
                          <a:latin typeface="Calibri"/>
                        </a:rPr>
                        <a:t>4.5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50442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0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50442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>
                          <a:effectLst/>
                          <a:latin typeface="Calibri"/>
                        </a:rPr>
                        <a:t>2.5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50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</a:tr>
              <a:tr h="150442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 dirty="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>
                          <a:effectLst/>
                          <a:latin typeface="Calibri"/>
                        </a:rPr>
                        <a:t>3.9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 dirty="0"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</a:tr>
              <a:tr h="150442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>
                          <a:effectLst/>
                          <a:latin typeface="Calibri"/>
                        </a:rPr>
                        <a:t>3.4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 dirty="0"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</a:tr>
              <a:tr h="150442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>
                          <a:effectLst/>
                          <a:latin typeface="Calibri"/>
                        </a:rPr>
                        <a:t>3.8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 dirty="0"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</a:tr>
              <a:tr h="150442"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1" i="0" u="none" strike="noStrike"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 dirty="0">
                          <a:effectLst/>
                          <a:latin typeface="Calibri"/>
                        </a:rPr>
                        <a:t>1.3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</a:tr>
              <a:tr h="150442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</a:tr>
              <a:tr h="150442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 dirty="0"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 dirty="0"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</a:tr>
              <a:tr h="150442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 dirty="0">
                          <a:effectLst/>
                          <a:latin typeface="Calibri"/>
                        </a:rPr>
                        <a:t>0.62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0" i="0" u="none" strike="noStrike" dirty="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</a:tr>
              <a:tr h="150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 dirty="0"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 dirty="0">
                          <a:effectLst/>
                          <a:latin typeface="Calibri"/>
                        </a:rPr>
                        <a:t>1.1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</a:tr>
              <a:tr h="150442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300" b="0" i="0" u="none" strike="noStrike" dirty="0">
                          <a:effectLst/>
                          <a:latin typeface="Calibri"/>
                        </a:rPr>
                        <a:t>0.87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</a:tr>
              <a:tr h="150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 dirty="0">
                          <a:effectLst/>
                          <a:latin typeface="Calibri"/>
                        </a:rPr>
                        <a:t>1.2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 dirty="0">
                          <a:effectLst/>
                          <a:latin typeface="Calibri"/>
                        </a:rPr>
                        <a:t>1.3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</a:tr>
              <a:tr h="150442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 dirty="0">
                          <a:effectLst/>
                          <a:latin typeface="Calibri"/>
                        </a:rPr>
                        <a:t>1.7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0" i="0" u="none" strike="noStrike" dirty="0"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</a:tr>
              <a:tr h="150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 dirty="0">
                          <a:effectLst/>
                          <a:latin typeface="Calibri"/>
                        </a:rPr>
                        <a:t>1.7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>
                          <a:effectLst/>
                          <a:latin typeface="Calibri"/>
                        </a:rPr>
                        <a:t>2.6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50442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>
                          <a:effectLst/>
                          <a:latin typeface="Calibri"/>
                        </a:rPr>
                        <a:t>2.3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>
                          <a:effectLst/>
                          <a:latin typeface="Calibri"/>
                        </a:rPr>
                        <a:t>2.2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50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>
                          <a:effectLst/>
                          <a:latin typeface="Calibri"/>
                        </a:rPr>
                        <a:t>2.6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>
                          <a:effectLst/>
                          <a:latin typeface="Calibri"/>
                        </a:rPr>
                        <a:t>2.8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50442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>
                          <a:effectLst/>
                          <a:latin typeface="Calibri"/>
                        </a:rPr>
                        <a:t>2.3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 dirty="0">
                          <a:effectLst/>
                          <a:latin typeface="Calibri"/>
                        </a:rPr>
                        <a:t>1.25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</a:tr>
              <a:tr h="150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 dirty="0"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 dirty="0">
                          <a:effectLst/>
                          <a:latin typeface="Calibri"/>
                        </a:rPr>
                        <a:t>1.1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</a:tr>
              <a:tr h="150442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 dirty="0"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 dirty="0"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</a:tr>
              <a:tr h="150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 dirty="0">
                          <a:effectLst/>
                          <a:latin typeface="Calibri"/>
                        </a:rPr>
                        <a:t>0.82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 dirty="0">
                          <a:effectLst/>
                          <a:latin typeface="Calibri"/>
                        </a:rPr>
                        <a:t>4.5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50442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 dirty="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>
                          <a:effectLst/>
                          <a:latin typeface="Calibri"/>
                        </a:rPr>
                        <a:t>4.5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>
                          <a:effectLst/>
                          <a:latin typeface="Calibri"/>
                        </a:rPr>
                        <a:t>4.5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50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90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>
                          <a:effectLst/>
                          <a:latin typeface="Calibri"/>
                        </a:rPr>
                        <a:t>4.5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 dirty="0">
                          <a:effectLst/>
                          <a:latin typeface="Calibri"/>
                        </a:rPr>
                        <a:t>4.5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50442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 dirty="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>
                          <a:effectLst/>
                          <a:latin typeface="Calibri"/>
                        </a:rPr>
                        <a:t>4.5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 dirty="0">
                          <a:effectLst/>
                          <a:latin typeface="Calibri"/>
                        </a:rPr>
                        <a:t>4.5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50442"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1" i="0" u="none" strike="noStrike" dirty="0"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b="0" i="0" u="none" strike="noStrike">
                          <a:effectLst/>
                          <a:latin typeface="Calibri"/>
                        </a:rPr>
                        <a:t>4.5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0" i="0" u="none" strike="noStrike" dirty="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 descr="B40_B93_S_frA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730" y="169164"/>
            <a:ext cx="6542617" cy="651967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3AB2-367A-D14A-8FDD-A9BCCDB15360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5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7030" y="6163732"/>
            <a:ext cx="2182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99"/>
                </a:solidFill>
                <a:latin typeface="Calibri"/>
                <a:cs typeface="Calibri"/>
              </a:rPr>
              <a:t>Lucas Bridge 75-0167</a:t>
            </a:r>
            <a:endParaRPr lang="en-US" b="1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72787"/>
              </p:ext>
            </p:extLst>
          </p:nvPr>
        </p:nvGraphicFramePr>
        <p:xfrm>
          <a:off x="2946401" y="1767840"/>
          <a:ext cx="5778500" cy="3507740"/>
        </p:xfrm>
        <a:graphic>
          <a:graphicData uri="http://schemas.openxmlformats.org/drawingml/2006/table">
            <a:tbl>
              <a:tblPr/>
              <a:tblGrid>
                <a:gridCol w="1075266"/>
                <a:gridCol w="1016001"/>
                <a:gridCol w="1058333"/>
                <a:gridCol w="876300"/>
                <a:gridCol w="876300"/>
                <a:gridCol w="876300"/>
              </a:tblGrid>
              <a:tr h="228600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Calibri"/>
                        </a:rPr>
                        <a:t>Summary by Layer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3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effectLst/>
                          <a:latin typeface="+mj-lt"/>
                        </a:rPr>
                        <a:t>i</a:t>
                      </a:r>
                      <a:endParaRPr lang="en-US" sz="1600" b="1" i="0" u="none" strike="noStrike" dirty="0">
                        <a:effectLst/>
                        <a:latin typeface="+mj-lt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effectLst/>
                          <a:latin typeface="+mj-lt"/>
                        </a:rPr>
                        <a:t>su</a:t>
                      </a:r>
                      <a:r>
                        <a:rPr lang="en-US" sz="1600" b="1" i="0" u="none" strike="noStrike" baseline="-25000" dirty="0" smtClean="0">
                          <a:effectLst/>
                          <a:latin typeface="+mj-lt"/>
                        </a:rPr>
                        <a:t>i</a:t>
                      </a:r>
                      <a:endParaRPr lang="en-US" sz="1600" b="1" i="0" u="none" strike="noStrike" baseline="-25000" dirty="0">
                        <a:effectLst/>
                        <a:latin typeface="+mj-lt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+mj-lt"/>
                        </a:rPr>
                        <a:t>from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+mj-lt"/>
                        </a:rPr>
                        <a:t>to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+mj-lt"/>
                        </a:rPr>
                        <a:t>d</a:t>
                      </a:r>
                      <a:r>
                        <a:rPr lang="en-US" sz="1600" b="1" i="0" u="none" strike="noStrike" baseline="-25000" dirty="0">
                          <a:effectLst/>
                          <a:latin typeface="+mj-lt"/>
                        </a:rPr>
                        <a:t>i</a:t>
                      </a:r>
                      <a:endParaRPr lang="en-US" sz="1600" b="1" i="0" u="none" strike="noStrike" dirty="0">
                        <a:effectLst/>
                        <a:latin typeface="+mj-lt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+mj-lt"/>
                        </a:rPr>
                        <a:t>d</a:t>
                      </a:r>
                      <a:r>
                        <a:rPr lang="en-US" sz="1600" b="1" i="0" u="none" strike="noStrike" baseline="-25000" dirty="0">
                          <a:effectLst/>
                          <a:latin typeface="+mj-lt"/>
                        </a:rPr>
                        <a:t>i</a:t>
                      </a:r>
                      <a:r>
                        <a:rPr lang="en-US" sz="1600" b="1" i="0" u="none" strike="noStrike" dirty="0">
                          <a:effectLst/>
                          <a:latin typeface="+mj-lt"/>
                        </a:rPr>
                        <a:t>/</a:t>
                      </a:r>
                      <a:r>
                        <a:rPr lang="en-US" sz="1600" b="1" i="0" u="none" strike="noStrike" dirty="0" smtClean="0">
                          <a:effectLst/>
                          <a:latin typeface="+mj-lt"/>
                        </a:rPr>
                        <a:t>su</a:t>
                      </a:r>
                      <a:r>
                        <a:rPr lang="en-US" sz="1600" b="1" i="0" u="none" strike="noStrike" baseline="-25000" dirty="0" smtClean="0">
                          <a:effectLst/>
                          <a:latin typeface="+mj-lt"/>
                        </a:rPr>
                        <a:t>i</a:t>
                      </a:r>
                      <a:endParaRPr lang="en-US" sz="1600" b="1" i="0" u="none" strike="noStrike" baseline="-25000" dirty="0">
                        <a:effectLst/>
                        <a:latin typeface="+mj-lt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effectLst/>
                          <a:latin typeface="+mj-lt"/>
                        </a:rPr>
                        <a:t>3.6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+mj-lt"/>
                        </a:rPr>
                        <a:t>15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+mj-lt"/>
                        </a:rPr>
                        <a:t>15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effectLst/>
                          <a:latin typeface="+mj-lt"/>
                        </a:rPr>
                        <a:t>4.17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effectLst/>
                          <a:latin typeface="+mj-lt"/>
                        </a:rPr>
                        <a:t>0.62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+mj-lt"/>
                        </a:rPr>
                        <a:t>15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+mj-lt"/>
                        </a:rPr>
                        <a:t>40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>
                          <a:effectLst/>
                          <a:latin typeface="+mj-lt"/>
                        </a:rPr>
                        <a:t>25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effectLst/>
                          <a:latin typeface="+mj-lt"/>
                        </a:rPr>
                        <a:t>40.32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0DE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effectLst/>
                          <a:latin typeface="+mj-lt"/>
                        </a:rPr>
                        <a:t>1.43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+mj-lt"/>
                        </a:rPr>
                        <a:t>40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+mj-lt"/>
                        </a:rPr>
                        <a:t>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 dirty="0">
                          <a:effectLst/>
                          <a:latin typeface="+mj-lt"/>
                        </a:rPr>
                        <a:t>6.99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effectLst/>
                          <a:latin typeface="+mj-lt"/>
                        </a:rPr>
                        <a:t>2.47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+mj-lt"/>
                        </a:rPr>
                        <a:t>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+mj-lt"/>
                        </a:rPr>
                        <a:t>65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+mj-lt"/>
                        </a:rPr>
                        <a:t>15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effectLst/>
                          <a:latin typeface="+mj-lt"/>
                        </a:rPr>
                        <a:t>6.07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effectLst/>
                          <a:latin typeface="+mj-lt"/>
                        </a:rPr>
                        <a:t>0.74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+mj-lt"/>
                        </a:rPr>
                        <a:t>65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+mj-lt"/>
                        </a:rPr>
                        <a:t>80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+mj-lt"/>
                        </a:rPr>
                        <a:t>15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 dirty="0">
                          <a:effectLst/>
                          <a:latin typeface="+mj-lt"/>
                        </a:rPr>
                        <a:t>20.27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0DE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effectLst/>
                          <a:latin typeface="+mj-lt"/>
                        </a:rPr>
                        <a:t>4.5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+mj-lt"/>
                        </a:rPr>
                        <a:t>80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 dirty="0">
                          <a:effectLst/>
                          <a:latin typeface="+mj-lt"/>
                        </a:rPr>
                        <a:t>20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effectLst/>
                          <a:latin typeface="+mj-lt"/>
                        </a:rPr>
                        <a:t>4.44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 dirty="0"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effectLst/>
                          <a:latin typeface="+mj-lt"/>
                        </a:rPr>
                        <a:t>Σ</a:t>
                      </a:r>
                      <a:r>
                        <a:rPr lang="en-US" sz="1600" b="0" i="0" u="none" strike="noStrike" dirty="0">
                          <a:effectLst/>
                          <a:latin typeface="+mj-lt"/>
                        </a:rPr>
                        <a:t> d</a:t>
                      </a:r>
                      <a:r>
                        <a:rPr lang="en-US" sz="1600" b="0" i="0" u="none" strike="noStrike" baseline="-25000" dirty="0">
                          <a:effectLst/>
                          <a:latin typeface="+mj-lt"/>
                        </a:rPr>
                        <a:t>i</a:t>
                      </a:r>
                      <a:r>
                        <a:rPr lang="en-US" sz="1600" b="0" i="0" u="none" strike="noStrike" dirty="0">
                          <a:effectLst/>
                          <a:latin typeface="+mj-lt"/>
                        </a:rPr>
                        <a:t>/</a:t>
                      </a:r>
                      <a:r>
                        <a:rPr lang="en-US" sz="1600" b="0" i="0" u="none" strike="noStrike" dirty="0" err="1" smtClean="0">
                          <a:effectLst/>
                          <a:latin typeface="+mj-lt"/>
                        </a:rPr>
                        <a:t>su</a:t>
                      </a:r>
                      <a:r>
                        <a:rPr lang="en-US" sz="1600" b="0" i="0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n-US" sz="1600" b="0" i="0" u="none" strike="noStrike" baseline="-25000" dirty="0" err="1" smtClean="0">
                          <a:effectLst/>
                          <a:latin typeface="+mj-lt"/>
                        </a:rPr>
                        <a:t>i</a:t>
                      </a:r>
                      <a:endParaRPr lang="en-US" sz="1600" b="0" i="0" u="none" strike="noStrike" baseline="-25000" dirty="0">
                        <a:effectLst/>
                        <a:latin typeface="+mj-lt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 dirty="0">
                          <a:effectLst/>
                          <a:latin typeface="+mj-lt"/>
                        </a:rPr>
                        <a:t>82.27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0" i="0" u="none" strike="noStrike">
                          <a:effectLst/>
                          <a:latin typeface="+mj-lt"/>
                        </a:rPr>
                        <a:t>Σ d</a:t>
                      </a:r>
                      <a:r>
                        <a:rPr lang="el-GR" sz="1600" b="0" i="0" u="none" strike="noStrike" baseline="-25000">
                          <a:effectLst/>
                          <a:latin typeface="+mj-lt"/>
                        </a:rPr>
                        <a:t>i</a:t>
                      </a:r>
                      <a:endParaRPr lang="el-GR" sz="1600" b="0" i="0" u="none" strike="noStrike"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+mj-lt"/>
                        </a:rPr>
                        <a:t>Class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8166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effectLst/>
                          <a:latin typeface="+mj-lt"/>
                        </a:rPr>
                        <a:t>Σ</a:t>
                      </a:r>
                      <a:r>
                        <a:rPr lang="en-US" sz="1600" b="0" i="0" u="none" strike="noStrike" dirty="0">
                          <a:effectLst/>
                          <a:latin typeface="+mj-lt"/>
                        </a:rPr>
                        <a:t> d</a:t>
                      </a:r>
                      <a:r>
                        <a:rPr lang="en-US" sz="1600" b="0" i="0" u="none" strike="noStrike" baseline="-25000" dirty="0">
                          <a:effectLst/>
                          <a:latin typeface="+mj-lt"/>
                        </a:rPr>
                        <a:t>i</a:t>
                      </a:r>
                      <a:r>
                        <a:rPr lang="en-US" sz="1600" b="0" i="0" u="none" strike="noStrike" dirty="0">
                          <a:effectLst/>
                          <a:latin typeface="+mj-lt"/>
                        </a:rPr>
                        <a:t>/</a:t>
                      </a:r>
                      <a:r>
                        <a:rPr lang="en-US" sz="1600" b="0" i="0" u="none" strike="noStrike" dirty="0" err="1">
                          <a:effectLst/>
                          <a:latin typeface="+mj-lt"/>
                        </a:rPr>
                        <a:t>Σd</a:t>
                      </a:r>
                      <a:r>
                        <a:rPr lang="en-US" sz="1600" b="0" i="0" u="none" strike="noStrike" baseline="-25000" dirty="0" err="1">
                          <a:effectLst/>
                          <a:latin typeface="+mj-lt"/>
                        </a:rPr>
                        <a:t>i</a:t>
                      </a:r>
                      <a:r>
                        <a:rPr lang="en-US" sz="1600" b="0" i="0" u="none" strike="noStrike" dirty="0" smtClean="0">
                          <a:effectLst/>
                          <a:latin typeface="+mj-lt"/>
                        </a:rPr>
                        <a:t>/su</a:t>
                      </a:r>
                      <a:r>
                        <a:rPr lang="en-US" sz="1600" b="0" i="0" u="none" strike="noStrike" baseline="-25000" dirty="0" smtClean="0">
                          <a:effectLst/>
                          <a:latin typeface="+mj-lt"/>
                        </a:rPr>
                        <a:t>i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+mj-lt"/>
                        </a:rPr>
                        <a:t>Ave </a:t>
                      </a:r>
                      <a:r>
                        <a:rPr lang="en-US" sz="1600" b="0" i="0" u="none" strike="noStrike" dirty="0" err="1" smtClean="0">
                          <a:effectLst/>
                          <a:latin typeface="+mj-lt"/>
                        </a:rPr>
                        <a:t>su</a:t>
                      </a:r>
                      <a:r>
                        <a:rPr lang="en-US" sz="1600" b="0" i="0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n-US" sz="1600" b="0" i="0" u="none" strike="noStrike" baseline="-25000" dirty="0" err="1" smtClean="0">
                          <a:effectLst/>
                          <a:latin typeface="+mj-lt"/>
                        </a:rPr>
                        <a:t>i</a:t>
                      </a:r>
                      <a:endParaRPr lang="en-US" sz="1600" b="0" i="0" u="none" strike="noStrike" baseline="-25000" dirty="0">
                        <a:effectLst/>
                        <a:latin typeface="+mj-lt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effectLst/>
                          <a:latin typeface="+mj-lt"/>
                        </a:rPr>
                        <a:t>1.22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+mj-lt"/>
                        </a:rPr>
                        <a:t>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3AB2-367A-D14A-8FDD-A9BCCDB15360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66345" y="5554140"/>
            <a:ext cx="5059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Note:  For Cohesive soils, S</a:t>
            </a:r>
            <a:r>
              <a:rPr lang="en-US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u</a:t>
            </a:r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 is more reliable than N.</a:t>
            </a:r>
            <a:endParaRPr lang="en-US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617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946226"/>
              </p:ext>
            </p:extLst>
          </p:nvPr>
        </p:nvGraphicFramePr>
        <p:xfrm>
          <a:off x="9137480" y="348142"/>
          <a:ext cx="1621764" cy="6178650"/>
        </p:xfrm>
        <a:graphic>
          <a:graphicData uri="http://schemas.openxmlformats.org/drawingml/2006/table">
            <a:tbl>
              <a:tblPr/>
              <a:tblGrid>
                <a:gridCol w="540588"/>
                <a:gridCol w="540588"/>
                <a:gridCol w="540588"/>
              </a:tblGrid>
              <a:tr h="14102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Depth</a:t>
                      </a:r>
                    </a:p>
                  </a:txBody>
                  <a:tcPr marL="7835" marR="7835" marT="7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N</a:t>
                      </a:r>
                      <a:r>
                        <a:rPr lang="en-US" sz="1300" b="1" i="0" u="none" strike="noStrike" baseline="-25000" dirty="0">
                          <a:effectLst/>
                          <a:latin typeface="Calibri"/>
                        </a:rPr>
                        <a:t>60</a:t>
                      </a:r>
                      <a:endParaRPr lang="en-US" sz="1300" b="1" i="0" u="none" strike="noStrike" dirty="0">
                        <a:effectLst/>
                        <a:latin typeface="Calibri"/>
                      </a:endParaRPr>
                    </a:p>
                  </a:txBody>
                  <a:tcPr marL="7835" marR="7835" marT="7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10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300" b="1" i="0" u="none" strike="noStrike" dirty="0">
                          <a:effectLst/>
                          <a:latin typeface="Calibri"/>
                        </a:rPr>
                        <a:t>B-093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300" b="1" i="0" u="none" strike="noStrike" dirty="0">
                          <a:effectLst/>
                          <a:latin typeface="Calibri"/>
                        </a:rPr>
                        <a:t>B-040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</a:tr>
              <a:tr h="141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b="1" i="0" u="none" strike="noStrike" dirty="0"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300" b="1" i="0" u="none" strike="noStrike"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41023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 dirty="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41023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 dirty="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41023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1" i="0" u="none" strike="noStrike" dirty="0"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41023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</a:tr>
              <a:tr h="141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</a:tr>
              <a:tr h="141023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</a:tr>
              <a:tr h="141023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</a:tr>
              <a:tr h="141023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1" i="0" u="none" strike="noStrike" dirty="0"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</a:tr>
              <a:tr h="141023"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1" i="0" u="none" strike="noStrike"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1" i="0" u="none" strike="noStrike"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</a:tr>
              <a:tr h="141023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</a:tr>
              <a:tr h="141023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</a:tr>
              <a:tr h="141023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</a:tr>
              <a:tr h="141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</a:tr>
              <a:tr h="141023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</a:tr>
              <a:tr h="141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1" i="0" u="none" strike="noStrike" dirty="0"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41023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1" i="0" u="none" strike="noStrike"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300" b="1" i="0" u="none" strike="noStrike"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41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1" i="0" u="none" strike="noStrike" dirty="0"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1" i="0" u="none" strike="noStrike" dirty="0"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</a:tr>
              <a:tr h="141023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1" i="0" u="none" strike="noStrike" dirty="0"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1" i="0" u="none" strike="noStrike" dirty="0"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</a:tr>
              <a:tr h="141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1" i="0" u="none" strike="noStrike" dirty="0"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</a:tr>
              <a:tr h="141023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 dirty="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1" i="0" u="none" strike="noStrike" dirty="0"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</a:tr>
              <a:tr h="141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1" i="0" u="none" strike="noStrike"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</a:tr>
              <a:tr h="141023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000"/>
                    </a:solidFill>
                  </a:tcPr>
                </a:tc>
              </a:tr>
              <a:tr h="141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635B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635B1"/>
                    </a:solidFill>
                  </a:tcPr>
                </a:tc>
              </a:tr>
              <a:tr h="141023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 dirty="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53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635B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68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635B1"/>
                    </a:solidFill>
                  </a:tcPr>
                </a:tc>
              </a:tr>
              <a:tr h="141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effectLst/>
                          <a:latin typeface="Calibri"/>
                        </a:rPr>
                        <a:t>90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61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635B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85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635B1"/>
                    </a:solidFill>
                  </a:tcPr>
                </a:tc>
              </a:tr>
              <a:tr h="141023"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 dirty="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53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635B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635B1"/>
                    </a:solidFill>
                  </a:tcPr>
                </a:tc>
              </a:tr>
              <a:tr h="141023"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1" i="0" u="none" strike="noStrike" dirty="0"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35B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72</a:t>
                      </a:r>
                    </a:p>
                  </a:txBody>
                  <a:tcPr marL="7835" marR="7835" marT="7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35B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40025" y="6265336"/>
            <a:ext cx="2182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99"/>
                </a:solidFill>
                <a:latin typeface="Calibri"/>
                <a:cs typeface="Calibri"/>
              </a:rPr>
              <a:t>Lucas Bridge 75-0167</a:t>
            </a:r>
            <a:endParaRPr lang="en-US" b="1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B40_B93frA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403" y="170783"/>
            <a:ext cx="6591299" cy="65164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4258" y="321725"/>
            <a:ext cx="1854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99"/>
                </a:solidFill>
                <a:latin typeface="Calibri"/>
                <a:cs typeface="Calibri"/>
              </a:rPr>
              <a:t>EXAMPLE 1</a:t>
            </a:r>
          </a:p>
          <a:p>
            <a:r>
              <a:rPr lang="en-US" b="1" dirty="0" smtClean="0">
                <a:solidFill>
                  <a:srgbClr val="333399"/>
                </a:solidFill>
                <a:latin typeface="Calibri"/>
                <a:cs typeface="Calibri"/>
              </a:rPr>
              <a:t>Site Classification</a:t>
            </a:r>
            <a:endParaRPr lang="en-US" b="1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3AB2-367A-D14A-8FDD-A9BCCDB15360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82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7030" y="6163732"/>
            <a:ext cx="2182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99"/>
                </a:solidFill>
                <a:latin typeface="Calibri"/>
                <a:cs typeface="Calibri"/>
              </a:rPr>
              <a:t>Lucas Bridge 75-0167</a:t>
            </a:r>
            <a:endParaRPr lang="en-US" b="1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154244"/>
              </p:ext>
            </p:extLst>
          </p:nvPr>
        </p:nvGraphicFramePr>
        <p:xfrm>
          <a:off x="2980267" y="1788848"/>
          <a:ext cx="5558367" cy="3322320"/>
        </p:xfrm>
        <a:graphic>
          <a:graphicData uri="http://schemas.openxmlformats.org/drawingml/2006/table">
            <a:tbl>
              <a:tblPr/>
              <a:tblGrid>
                <a:gridCol w="855133"/>
                <a:gridCol w="982133"/>
                <a:gridCol w="1092201"/>
                <a:gridCol w="876300"/>
                <a:gridCol w="876300"/>
                <a:gridCol w="876300"/>
              </a:tblGrid>
              <a:tr h="228600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Calibri"/>
                        </a:rPr>
                        <a:t>Summary by Layer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effectLst/>
                          <a:latin typeface="Calibri"/>
                        </a:rPr>
                        <a:t>i</a:t>
                      </a:r>
                      <a:endParaRPr lang="en-US" sz="1600" b="1" i="0" u="none" strike="noStrike" dirty="0"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Calibri"/>
                        </a:rPr>
                        <a:t>N</a:t>
                      </a:r>
                      <a:r>
                        <a:rPr lang="en-US" sz="1600" b="1" i="0" u="none" strike="noStrike" baseline="-25000">
                          <a:effectLst/>
                          <a:latin typeface="Calibri"/>
                        </a:rPr>
                        <a:t>i</a:t>
                      </a:r>
                      <a:endParaRPr lang="en-US" sz="1600" b="1" i="0" u="none" strike="noStrike"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Calibri"/>
                        </a:rPr>
                        <a:t>from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Calibri"/>
                        </a:rPr>
                        <a:t>to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Calibri"/>
                        </a:rPr>
                        <a:t>d</a:t>
                      </a:r>
                      <a:r>
                        <a:rPr lang="en-US" sz="1600" b="1" i="0" u="none" strike="noStrike" baseline="-25000">
                          <a:effectLst/>
                          <a:latin typeface="Calibri"/>
                        </a:rPr>
                        <a:t>i</a:t>
                      </a:r>
                      <a:endParaRPr lang="en-US" sz="1600" b="1" i="0" u="none" strike="noStrike"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Calibri"/>
                        </a:rPr>
                        <a:t>d</a:t>
                      </a:r>
                      <a:r>
                        <a:rPr lang="en-US" sz="1600" b="1" i="0" u="none" strike="noStrike" baseline="-25000">
                          <a:effectLst/>
                          <a:latin typeface="Calibri"/>
                        </a:rPr>
                        <a:t>i</a:t>
                      </a:r>
                      <a:r>
                        <a:rPr lang="en-US" sz="1600" b="1" i="0" u="none" strike="noStrike">
                          <a:effectLst/>
                          <a:latin typeface="Calibri"/>
                        </a:rPr>
                        <a:t>/N</a:t>
                      </a:r>
                      <a:r>
                        <a:rPr lang="en-US" sz="1600" b="1" i="0" u="none" strike="noStrike" baseline="-25000">
                          <a:effectLst/>
                          <a:latin typeface="Calibri"/>
                        </a:rPr>
                        <a:t>i</a:t>
                      </a:r>
                      <a:endParaRPr lang="en-US" sz="1600" b="1" i="0" u="none" strike="noStrike"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effectLst/>
                          <a:latin typeface="Calibri"/>
                        </a:rPr>
                        <a:t>1.00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 dirty="0"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 dirty="0">
                          <a:effectLst/>
                          <a:latin typeface="Calibri"/>
                        </a:rPr>
                        <a:t>4.17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 dirty="0"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0" i="0" u="none" strike="noStrike"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 dirty="0"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"/>
                        </a:rPr>
                        <a:t>75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effectLst/>
                          <a:latin typeface="Calibri"/>
                        </a:rPr>
                        <a:t>1.14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00DE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"/>
                        </a:rPr>
                        <a:t>75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 dirty="0">
                          <a:effectLst/>
                          <a:latin typeface="Calibri"/>
                        </a:rPr>
                        <a:t>2.50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>
                          <a:effectLst/>
                          <a:latin typeface="Calibri"/>
                        </a:rPr>
                        <a:t>62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 dirty="0"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 dirty="0"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effectLst/>
                          <a:latin typeface="Calibri"/>
                        </a:rPr>
                        <a:t>0.32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3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 dirty="0"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 dirty="0"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 dirty="0"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 dirty="0">
                          <a:effectLst/>
                          <a:latin typeface="Calibri"/>
                        </a:rPr>
                        <a:t>Σ d</a:t>
                      </a:r>
                      <a:r>
                        <a:rPr lang="mr-IN" sz="1600" b="0" i="0" u="none" strike="noStrike" baseline="-25000" dirty="0">
                          <a:effectLst/>
                          <a:latin typeface="Calibri"/>
                        </a:rPr>
                        <a:t>i</a:t>
                      </a:r>
                      <a:r>
                        <a:rPr lang="mr-IN" sz="1600" b="0" i="0" u="none" strike="noStrike" dirty="0">
                          <a:effectLst/>
                          <a:latin typeface="Calibri"/>
                        </a:rPr>
                        <a:t>/N</a:t>
                      </a:r>
                      <a:r>
                        <a:rPr lang="mr-IN" sz="1600" b="0" i="0" u="none" strike="noStrike" baseline="-25000" dirty="0">
                          <a:effectLst/>
                          <a:latin typeface="Calibri"/>
                        </a:rPr>
                        <a:t>i</a:t>
                      </a:r>
                      <a:endParaRPr lang="mr-IN" sz="1600" b="0" i="0" u="none" strike="noStrike" dirty="0"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effectLst/>
                          <a:latin typeface="Calibri"/>
                        </a:rPr>
                        <a:t>9.89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0" i="0" u="none" strike="noStrike">
                          <a:effectLst/>
                          <a:latin typeface="Calibri"/>
                        </a:rPr>
                        <a:t>Σ d</a:t>
                      </a:r>
                      <a:r>
                        <a:rPr lang="el-GR" sz="1600" b="0" i="0" u="none" strike="noStrike" baseline="-25000">
                          <a:effectLst/>
                          <a:latin typeface="Calibri"/>
                        </a:rPr>
                        <a:t>i</a:t>
                      </a:r>
                      <a:endParaRPr lang="el-GR" sz="1600" b="0" i="0" u="none" strike="noStrike"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"/>
                        </a:rPr>
                        <a:t>Class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 dirty="0">
                          <a:effectLst/>
                          <a:latin typeface="Calibri"/>
                        </a:rPr>
                        <a:t>Σ d</a:t>
                      </a:r>
                      <a:r>
                        <a:rPr lang="mr-IN" sz="1600" b="0" i="0" u="none" strike="noStrike" baseline="-25000" dirty="0">
                          <a:effectLst/>
                          <a:latin typeface="Calibri"/>
                        </a:rPr>
                        <a:t>i</a:t>
                      </a:r>
                      <a:r>
                        <a:rPr lang="mr-IN" sz="1600" b="0" i="0" u="none" strike="noStrike" dirty="0">
                          <a:effectLst/>
                          <a:latin typeface="Calibri"/>
                        </a:rPr>
                        <a:t>/</a:t>
                      </a:r>
                      <a:r>
                        <a:rPr lang="mr-IN" sz="1600" b="0" i="0" u="none" strike="noStrike" dirty="0" smtClean="0">
                          <a:effectLst/>
                          <a:latin typeface="Calibri"/>
                        </a:rPr>
                        <a:t>Σd</a:t>
                      </a:r>
                      <a:r>
                        <a:rPr lang="mr-IN" sz="1600" b="0" i="0" u="none" strike="noStrike" baseline="-25000" dirty="0" smtClean="0">
                          <a:effectLst/>
                          <a:latin typeface="Calibri"/>
                        </a:rPr>
                        <a:t>i</a:t>
                      </a:r>
                      <a:r>
                        <a:rPr lang="mr-IN" sz="1600" b="0" i="0" u="none" strike="noStrike" dirty="0" smtClean="0">
                          <a:effectLst/>
                          <a:latin typeface="Calibri"/>
                        </a:rPr>
                        <a:t>/</a:t>
                      </a:r>
                      <a:r>
                        <a:rPr lang="en-US" sz="1600" b="0" i="0" u="none" strike="noStrike" dirty="0" smtClean="0">
                          <a:effectLst/>
                          <a:latin typeface="Calibri"/>
                        </a:rPr>
                        <a:t>N</a:t>
                      </a:r>
                      <a:r>
                        <a:rPr lang="en-US" sz="1600" b="0" i="0" u="none" strike="noStrike" baseline="-25000" dirty="0" smtClean="0">
                          <a:effectLst/>
                          <a:latin typeface="Calibri"/>
                        </a:rPr>
                        <a:t>i </a:t>
                      </a:r>
                      <a:r>
                        <a:rPr lang="en-US" sz="1600" b="0" i="0" u="none" strike="noStrike" dirty="0" smtClean="0">
                          <a:effectLst/>
                          <a:latin typeface="Calibri"/>
                        </a:rPr>
                        <a:t>Ave</a:t>
                      </a:r>
                      <a:r>
                        <a:rPr lang="en-US" sz="1600" b="0" i="0" u="none" strike="noStrike" baseline="0" dirty="0" smtClean="0">
                          <a:effectLst/>
                          <a:latin typeface="Calibri"/>
                        </a:rPr>
                        <a:t> </a:t>
                      </a:r>
                      <a:r>
                        <a:rPr lang="mr-IN" sz="1600" b="0" i="0" u="none" strike="noStrike" dirty="0" smtClean="0">
                          <a:effectLst/>
                          <a:latin typeface="Calibri"/>
                        </a:rPr>
                        <a:t>N</a:t>
                      </a:r>
                      <a:r>
                        <a:rPr lang="mr-IN" sz="1600" b="0" i="0" u="none" strike="noStrike" baseline="-25000" dirty="0" smtClean="0">
                          <a:effectLst/>
                          <a:latin typeface="Calibri"/>
                        </a:rPr>
                        <a:t>i</a:t>
                      </a:r>
                      <a:endParaRPr lang="mr-IN" sz="1600" b="0" i="0" u="none" strike="noStrike" dirty="0"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3AB2-367A-D14A-8FDD-A9BCCDB15360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50561" y="5384800"/>
            <a:ext cx="6690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Note:  N</a:t>
            </a:r>
            <a:r>
              <a:rPr lang="en-US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i</a:t>
            </a:r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 should be based on the </a:t>
            </a:r>
            <a:r>
              <a:rPr lang="en-US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N60</a:t>
            </a:r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 not raw N values (BDM S.10.3.1).</a:t>
            </a:r>
            <a:endParaRPr lang="en-US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894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3AB2-367A-D14A-8FDD-A9BCCDB15360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3" name="Picture 2" descr="DE_spectrum_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39" y="355600"/>
            <a:ext cx="8054021" cy="60173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7029" y="5655732"/>
            <a:ext cx="2770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99"/>
                </a:solidFill>
                <a:latin typeface="Calibri"/>
                <a:cs typeface="Calibri"/>
              </a:rPr>
              <a:t>Lucas Bridge 75-0167</a:t>
            </a:r>
          </a:p>
          <a:p>
            <a:r>
              <a:rPr lang="en-US" b="1" dirty="0" smtClean="0">
                <a:solidFill>
                  <a:srgbClr val="333399"/>
                </a:solidFill>
                <a:latin typeface="Calibri"/>
                <a:cs typeface="Calibri"/>
              </a:rPr>
              <a:t>Design Response Spectrum</a:t>
            </a:r>
            <a:endParaRPr lang="en-US" b="1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16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3AB2-367A-D14A-8FDD-A9BCCDB15360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7030" y="6163732"/>
            <a:ext cx="2276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99"/>
                </a:solidFill>
                <a:latin typeface="Calibri"/>
                <a:cs typeface="Calibri"/>
              </a:rPr>
              <a:t>Fairfield County, Ohio</a:t>
            </a:r>
            <a:endParaRPr lang="en-US" b="1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FAI-22-23.8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86" y="1184148"/>
            <a:ext cx="10612028" cy="44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7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7030" y="6163732"/>
            <a:ext cx="2276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99"/>
                </a:solidFill>
                <a:latin typeface="Calibri"/>
                <a:cs typeface="Calibri"/>
              </a:rPr>
              <a:t>Fairfield County, Ohio</a:t>
            </a:r>
            <a:endParaRPr lang="en-US" b="1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8402" y="710730"/>
            <a:ext cx="855935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Calibri"/>
                <a:cs typeface="Calibri"/>
              </a:rPr>
              <a:t>Forward Abutment </a:t>
            </a:r>
            <a:r>
              <a:rPr lang="mr-IN" sz="3200" dirty="0" smtClean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lang="en-US" sz="3200" dirty="0" smtClean="0">
                <a:solidFill>
                  <a:srgbClr val="FFFFFF"/>
                </a:solidFill>
                <a:latin typeface="Calibri"/>
                <a:cs typeface="Calibri"/>
              </a:rPr>
              <a:t> Rock (Sandstone)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Calibri"/>
                <a:cs typeface="Calibri"/>
              </a:rPr>
              <a:t>                                      2600 &lt; V</a:t>
            </a:r>
            <a:r>
              <a:rPr lang="en-US" sz="3200" baseline="-25000" dirty="0" smtClean="0">
                <a:solidFill>
                  <a:srgbClr val="FFFFFF"/>
                </a:solidFill>
                <a:latin typeface="Calibri"/>
                <a:cs typeface="Calibri"/>
              </a:rPr>
              <a:t>s </a:t>
            </a:r>
            <a:r>
              <a:rPr lang="en-US" sz="3200" dirty="0" smtClean="0">
                <a:solidFill>
                  <a:srgbClr val="FFFFFF"/>
                </a:solidFill>
                <a:latin typeface="Calibri"/>
                <a:cs typeface="Calibri"/>
              </a:rPr>
              <a:t>&lt; 5900 ft/s </a:t>
            </a:r>
            <a:r>
              <a:rPr lang="mr-IN" sz="3200" dirty="0" smtClean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lang="en-US" sz="3200" dirty="0" smtClean="0">
                <a:solidFill>
                  <a:srgbClr val="FFFFFF"/>
                </a:solidFill>
                <a:latin typeface="Calibri"/>
                <a:cs typeface="Calibri"/>
              </a:rPr>
              <a:t> B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Calibri"/>
                <a:cs typeface="Calibri"/>
              </a:rPr>
              <a:t>Rear Abutment </a:t>
            </a:r>
            <a:r>
              <a:rPr lang="mr-IN" sz="3200" dirty="0" smtClean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lang="en-US" sz="3200" dirty="0" smtClean="0">
                <a:solidFill>
                  <a:srgbClr val="FFFFFF"/>
                </a:solidFill>
                <a:latin typeface="Calibri"/>
                <a:cs typeface="Calibri"/>
              </a:rPr>
              <a:t> 50 ft embankment + overburden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Calibri"/>
                <a:cs typeface="Calibri"/>
              </a:rPr>
              <a:t>                                50 ft rock (sandstone)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087157"/>
              </p:ext>
            </p:extLst>
          </p:nvPr>
        </p:nvGraphicFramePr>
        <p:xfrm>
          <a:off x="1972733" y="3285048"/>
          <a:ext cx="8128002" cy="2621280"/>
        </p:xfrm>
        <a:graphic>
          <a:graphicData uri="http://schemas.openxmlformats.org/drawingml/2006/table">
            <a:tbl>
              <a:tblPr firstRow="1" bandRow="1">
                <a:effectLst/>
                <a:tableStyleId>{18603FDC-E32A-4AB5-989C-0864C3EAD2B8}</a:tableStyleId>
              </a:tblPr>
              <a:tblGrid>
                <a:gridCol w="1354667"/>
                <a:gridCol w="1354667"/>
                <a:gridCol w="1354667"/>
                <a:gridCol w="1354667"/>
                <a:gridCol w="1354667"/>
                <a:gridCol w="135466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i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Calibri"/>
                          <a:cs typeface="Calibri"/>
                        </a:rPr>
                        <a:t>V</a:t>
                      </a:r>
                      <a:r>
                        <a:rPr lang="en-US" baseline="-25000" dirty="0" err="1" smtClean="0">
                          <a:latin typeface="Calibri"/>
                          <a:cs typeface="Calibri"/>
                        </a:rPr>
                        <a:t>si</a:t>
                      </a:r>
                      <a:endParaRPr lang="en-US" baseline="-25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from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Calibri"/>
                          <a:cs typeface="Calibri"/>
                        </a:rPr>
                        <a:t>to</a:t>
                      </a:r>
                      <a:endParaRPr lang="en-US" baseline="-25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d</a:t>
                      </a:r>
                      <a:r>
                        <a:rPr lang="en-US" baseline="-25000" dirty="0" smtClean="0">
                          <a:latin typeface="Calibri"/>
                          <a:cs typeface="Calibri"/>
                        </a:rPr>
                        <a:t>i</a:t>
                      </a:r>
                      <a:endParaRPr lang="en-US" baseline="-25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Calibri"/>
                          <a:cs typeface="Calibri"/>
                        </a:rPr>
                        <a:t>D</a:t>
                      </a:r>
                      <a:r>
                        <a:rPr lang="en-US" baseline="-25000" dirty="0" smtClean="0">
                          <a:latin typeface="Calibri"/>
                          <a:cs typeface="Calibri"/>
                        </a:rPr>
                        <a:t>i</a:t>
                      </a:r>
                      <a:r>
                        <a:rPr lang="en-US" baseline="0" dirty="0" smtClean="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baseline="0" dirty="0" err="1" smtClean="0">
                          <a:latin typeface="Calibri"/>
                          <a:cs typeface="Calibri"/>
                        </a:rPr>
                        <a:t>V</a:t>
                      </a:r>
                      <a:r>
                        <a:rPr lang="en-US" baseline="-25000" dirty="0" err="1" smtClean="0">
                          <a:latin typeface="Calibri"/>
                          <a:cs typeface="Calibri"/>
                        </a:rPr>
                        <a:t>si</a:t>
                      </a:r>
                      <a:endParaRPr lang="en-US" baseline="-25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1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500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0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50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50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0.1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2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2500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50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100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50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0.02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latin typeface="Calibri"/>
                          <a:cs typeface="Calibri"/>
                        </a:rPr>
                        <a:t>Σ</a:t>
                      </a:r>
                      <a:r>
                        <a:rPr lang="en-US" dirty="0" smtClean="0">
                          <a:latin typeface="Calibri"/>
                          <a:cs typeface="Calibri"/>
                        </a:rPr>
                        <a:t>d</a:t>
                      </a:r>
                      <a:r>
                        <a:rPr lang="en-US" baseline="-25000" dirty="0" smtClean="0">
                          <a:latin typeface="Calibri"/>
                          <a:cs typeface="Calibri"/>
                        </a:rPr>
                        <a:t>i</a:t>
                      </a:r>
                      <a:r>
                        <a:rPr lang="en-US" dirty="0" smtClean="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dirty="0" err="1" smtClean="0">
                          <a:latin typeface="Calibri"/>
                          <a:cs typeface="Calibri"/>
                        </a:rPr>
                        <a:t>V</a:t>
                      </a:r>
                      <a:r>
                        <a:rPr lang="en-US" baseline="-25000" dirty="0" err="1" smtClean="0">
                          <a:latin typeface="Calibri"/>
                          <a:cs typeface="Calibri"/>
                        </a:rPr>
                        <a:t>si</a:t>
                      </a:r>
                      <a:endParaRPr lang="en-US" baseline="-25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0.12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latin typeface="Calibri"/>
                          <a:cs typeface="Calibri"/>
                        </a:rPr>
                        <a:t>Σ</a:t>
                      </a:r>
                      <a:r>
                        <a:rPr lang="en-US" dirty="0" smtClean="0">
                          <a:latin typeface="Calibri"/>
                          <a:cs typeface="Calibri"/>
                        </a:rPr>
                        <a:t>d</a:t>
                      </a:r>
                      <a:r>
                        <a:rPr lang="en-US" baseline="-25000" dirty="0" smtClean="0">
                          <a:latin typeface="Calibri"/>
                          <a:cs typeface="Calibri"/>
                        </a:rPr>
                        <a:t>i</a:t>
                      </a:r>
                      <a:endParaRPr lang="en-US" baseline="-25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100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Class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6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latin typeface="Calibri"/>
                          <a:cs typeface="Calibri"/>
                        </a:rPr>
                        <a:t>Σ</a:t>
                      </a:r>
                      <a:r>
                        <a:rPr lang="en-US" dirty="0" smtClean="0">
                          <a:latin typeface="Calibri"/>
                          <a:cs typeface="Calibri"/>
                        </a:rPr>
                        <a:t>d</a:t>
                      </a:r>
                      <a:r>
                        <a:rPr lang="en-US" baseline="-25000" dirty="0" smtClean="0">
                          <a:latin typeface="Calibri"/>
                          <a:cs typeface="Calibri"/>
                        </a:rPr>
                        <a:t>i</a:t>
                      </a:r>
                      <a:r>
                        <a:rPr lang="en-US" dirty="0" smtClean="0">
                          <a:latin typeface="Calibri"/>
                          <a:cs typeface="Calibri"/>
                        </a:rPr>
                        <a:t>/</a:t>
                      </a:r>
                      <a:r>
                        <a:rPr lang="el-GR" dirty="0" smtClean="0">
                          <a:latin typeface="Calibri"/>
                          <a:cs typeface="Calibri"/>
                        </a:rPr>
                        <a:t>Σ</a:t>
                      </a:r>
                      <a:r>
                        <a:rPr lang="en-US" dirty="0" smtClean="0">
                          <a:latin typeface="Calibri"/>
                          <a:cs typeface="Calibri"/>
                        </a:rPr>
                        <a:t>d</a:t>
                      </a:r>
                      <a:r>
                        <a:rPr lang="en-US" baseline="-25000" dirty="0" smtClean="0">
                          <a:latin typeface="Calibri"/>
                          <a:cs typeface="Calibri"/>
                        </a:rPr>
                        <a:t>i</a:t>
                      </a:r>
                      <a:r>
                        <a:rPr lang="en-US" dirty="0" smtClean="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dirty="0" err="1" smtClean="0">
                          <a:latin typeface="Calibri"/>
                          <a:cs typeface="Calibri"/>
                        </a:rPr>
                        <a:t>V</a:t>
                      </a:r>
                      <a:r>
                        <a:rPr lang="en-US" baseline="-25000" dirty="0" err="1" smtClean="0">
                          <a:latin typeface="Calibri"/>
                          <a:cs typeface="Calibri"/>
                        </a:rPr>
                        <a:t>si</a:t>
                      </a:r>
                      <a:endParaRPr lang="en-US" baseline="-25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69"/>
                    </a:soli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6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0099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Ave</a:t>
                      </a:r>
                      <a:r>
                        <a:rPr lang="en-US" baseline="0" dirty="0" smtClean="0">
                          <a:latin typeface="Calibri"/>
                          <a:cs typeface="Calibri"/>
                        </a:rPr>
                        <a:t> V</a:t>
                      </a:r>
                      <a:r>
                        <a:rPr lang="en-US" baseline="-25000" dirty="0" smtClean="0">
                          <a:latin typeface="Calibri"/>
                          <a:cs typeface="Calibri"/>
                        </a:rPr>
                        <a:t>s</a:t>
                      </a:r>
                      <a:endParaRPr lang="en-US" baseline="-25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833 ft/s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D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6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317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3AB2-367A-D14A-8FDD-A9BCCDB15360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4" name="Picture 3" descr="usgs_FAI22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143" y="100584"/>
            <a:ext cx="6099715" cy="665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7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3AB2-367A-D14A-8FDD-A9BCCDB15360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3" name="Picture 2" descr="usgs_FAI22_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562" y="100584"/>
            <a:ext cx="6118877" cy="665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2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Seismic Hazard</a:t>
            </a:r>
            <a:endParaRPr lang="en-US" b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dirty="0" smtClean="0"/>
              <a:t>How do we define or describe a seismic hazard?</a:t>
            </a:r>
          </a:p>
          <a:p>
            <a:pPr marL="0" indent="0">
              <a:buNone/>
            </a:pPr>
            <a:endParaRPr lang="en-US" b="0" dirty="0" smtClean="0"/>
          </a:p>
          <a:p>
            <a:pPr marL="0" indent="0">
              <a:buNone/>
            </a:pPr>
            <a:r>
              <a:rPr lang="en-US" b="0" dirty="0" smtClean="0">
                <a:solidFill>
                  <a:srgbClr val="0000FF"/>
                </a:solidFill>
              </a:rPr>
              <a:t>Earthquake magnitude?</a:t>
            </a:r>
          </a:p>
          <a:p>
            <a:pPr marL="0" indent="0">
              <a:buNone/>
            </a:pPr>
            <a:endParaRPr lang="en-US" b="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b="0" dirty="0" smtClean="0"/>
              <a:t>Earthquakes are always classified on a </a:t>
            </a:r>
            <a:r>
              <a:rPr lang="en-US" b="0" dirty="0" err="1" smtClean="0"/>
              <a:t>logarithimic</a:t>
            </a:r>
            <a:r>
              <a:rPr lang="en-US" b="0" dirty="0" smtClean="0"/>
              <a:t> scale,  usually 1 </a:t>
            </a:r>
            <a:r>
              <a:rPr lang="mr-IN" b="0" dirty="0" smtClean="0"/>
              <a:t>–</a:t>
            </a:r>
            <a:r>
              <a:rPr lang="en-US" b="0" dirty="0" smtClean="0"/>
              <a:t> 10, </a:t>
            </a:r>
            <a:r>
              <a:rPr lang="en-US" b="0" dirty="0"/>
              <a:t>so that 7.0 is </a:t>
            </a:r>
            <a:r>
              <a:rPr lang="en-US" b="0" dirty="0" smtClean="0"/>
              <a:t>100 </a:t>
            </a:r>
            <a:r>
              <a:rPr lang="en-US" b="0" dirty="0"/>
              <a:t>times stronger than 5.0 and 8.0 is </a:t>
            </a:r>
            <a:r>
              <a:rPr lang="en-US" b="0" dirty="0" smtClean="0"/>
              <a:t>1000 </a:t>
            </a:r>
            <a:r>
              <a:rPr lang="en-US" b="0" dirty="0"/>
              <a:t>times stronger than </a:t>
            </a:r>
            <a:r>
              <a:rPr lang="en-US" b="0" dirty="0" smtClean="0"/>
              <a:t>5.0</a:t>
            </a:r>
            <a:endParaRPr lang="en-US" b="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53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3AB2-367A-D14A-8FDD-A9BCCDB15360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4" name="Picture 3" descr="usgs_WesternHills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206" y="100584"/>
            <a:ext cx="6075588" cy="665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3AB2-367A-D14A-8FDD-A9BCCDB15360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3" name="Picture 2" descr="usgs_WesternHills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397" y="100584"/>
            <a:ext cx="6143206" cy="665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3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7030" y="6163732"/>
            <a:ext cx="2805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99"/>
                </a:solidFill>
                <a:latin typeface="Calibri"/>
                <a:cs typeface="Calibri"/>
              </a:rPr>
              <a:t>HAM-Western Hills Viaduct</a:t>
            </a:r>
            <a:endParaRPr lang="en-US" b="1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9471" y="635456"/>
            <a:ext cx="669305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Calibri"/>
                <a:cs typeface="Calibri"/>
              </a:rPr>
              <a:t>Mill Creek Crossing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Calibri"/>
                <a:cs typeface="Calibri"/>
              </a:rPr>
              <a:t>Abutment </a:t>
            </a:r>
            <a:r>
              <a:rPr lang="mr-IN" sz="3200" dirty="0" smtClean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lang="en-US" sz="3200" dirty="0" smtClean="0">
                <a:solidFill>
                  <a:srgbClr val="FFFFFF"/>
                </a:solidFill>
                <a:latin typeface="Calibri"/>
                <a:cs typeface="Calibri"/>
              </a:rPr>
              <a:t> Rock (Shale)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Calibri"/>
                <a:cs typeface="Calibri"/>
              </a:rPr>
              <a:t>                                      V</a:t>
            </a:r>
            <a:r>
              <a:rPr lang="en-US" sz="3200" baseline="-25000" dirty="0" smtClean="0">
                <a:solidFill>
                  <a:srgbClr val="FFFFFF"/>
                </a:solidFill>
                <a:latin typeface="Calibri"/>
                <a:cs typeface="Calibri"/>
              </a:rPr>
              <a:t>s </a:t>
            </a:r>
            <a:r>
              <a:rPr lang="en-US" sz="3200" dirty="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lang="en-US" sz="3200" dirty="0" smtClean="0">
                <a:solidFill>
                  <a:srgbClr val="FFFFFF"/>
                </a:solidFill>
                <a:latin typeface="Calibri"/>
                <a:cs typeface="Calibri"/>
              </a:rPr>
              <a:t> 1700 ft/s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Calibri"/>
                <a:cs typeface="Calibri"/>
              </a:rPr>
              <a:t>                                      Soil Class C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n-US" sz="3200" dirty="0" smtClean="0">
                <a:solidFill>
                  <a:srgbClr val="FFFFFF"/>
                </a:solidFill>
                <a:latin typeface="Calibri"/>
                <a:cs typeface="Calibri"/>
              </a:rPr>
              <a:t>Piers </a:t>
            </a:r>
            <a:r>
              <a:rPr lang="mr-IN" sz="3200" dirty="0" smtClean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lang="en-US" sz="3200" dirty="0" smtClean="0">
                <a:solidFill>
                  <a:srgbClr val="FFFFFF"/>
                </a:solidFill>
                <a:latin typeface="Calibri"/>
                <a:cs typeface="Calibri"/>
              </a:rPr>
              <a:t> soft clay </a:t>
            </a:r>
            <a:r>
              <a:rPr lang="mr-IN" sz="3200" dirty="0" smtClean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lang="en-US" sz="3200" dirty="0" smtClean="0">
                <a:solidFill>
                  <a:srgbClr val="FFFFFF"/>
                </a:solidFill>
                <a:latin typeface="Calibri"/>
                <a:cs typeface="Calibri"/>
              </a:rPr>
              <a:t> Soil Class E (AASHTO)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Calibri"/>
                <a:cs typeface="Calibri"/>
              </a:rPr>
              <a:t>                                Soil Class D (ODOT)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834930"/>
              </p:ext>
            </p:extLst>
          </p:nvPr>
        </p:nvGraphicFramePr>
        <p:xfrm>
          <a:off x="2032001" y="3784599"/>
          <a:ext cx="8127999" cy="158496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2709333"/>
                <a:gridCol w="2709333"/>
                <a:gridCol w="270933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Soil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Class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S</a:t>
                      </a:r>
                      <a:r>
                        <a:rPr lang="en-US" sz="2000" baseline="-25000" dirty="0" smtClean="0">
                          <a:latin typeface="Calibri"/>
                          <a:cs typeface="Calibri"/>
                        </a:rPr>
                        <a:t>D1</a:t>
                      </a:r>
                      <a:endParaRPr lang="en-US" sz="2000" baseline="-250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C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0.080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(&lt;0.1)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D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0.113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(&gt;0.1) (SPZ 1-BDM)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E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0.165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(SPZ 2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mr-IN" sz="2000" baseline="0" dirty="0" smtClean="0">
                          <a:latin typeface="Calibri"/>
                          <a:cs typeface="Calibri"/>
                        </a:rPr>
                        <a:t>–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AASHTO)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945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291695"/>
          </a:xfrm>
        </p:spPr>
        <p:txBody>
          <a:bodyPr anchor="ctr"/>
          <a:lstStyle/>
          <a:p>
            <a:r>
              <a:rPr lang="en-US" sz="3600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What information should be provided by the Geotechnical </a:t>
            </a:r>
            <a:r>
              <a:rPr lang="en-US" sz="3600" b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</a:t>
            </a:r>
            <a:r>
              <a:rPr lang="en-US" sz="3600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ngineer?</a:t>
            </a:r>
            <a:endParaRPr lang="en-US" sz="3600" b="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In an ideal world</a:t>
            </a:r>
            <a:r>
              <a:rPr lang="mr-IN" sz="2800" dirty="0" smtClean="0"/>
              <a:t>……</a:t>
            </a:r>
            <a:r>
              <a:rPr lang="en-US" sz="2800" dirty="0" smtClean="0"/>
              <a:t>..</a:t>
            </a:r>
          </a:p>
          <a:p>
            <a:pPr marL="0" indent="0">
              <a:buNone/>
            </a:pPr>
            <a:r>
              <a:rPr lang="en-US" sz="2800" dirty="0" smtClean="0"/>
              <a:t>The Geotechnical Designer is responsible for providing geotechnical/seismic parameters to the Structural Engineers for their use in structural design.  Specific elements include: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Design ground motion parameters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Site Response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Input for evaluation of soil-structure interaction (foundation response to seismic loading), earthquake induced earth pressures on retaining walls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Assessment of the impacts of geologic hazards on the structures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6776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1" y="457201"/>
            <a:ext cx="5613400" cy="897466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/>
              <a:t>Distance to </a:t>
            </a:r>
            <a:r>
              <a:rPr lang="en-US" sz="4400" dirty="0" smtClean="0"/>
              <a:t>Epicenter</a:t>
            </a:r>
          </a:p>
          <a:p>
            <a:pPr marL="0" indent="0" algn="ctr">
              <a:buNone/>
            </a:pPr>
            <a:endParaRPr lang="en-US" b="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4000" dirty="0"/>
          </a:p>
          <a:p>
            <a:endParaRPr lang="en-US" sz="1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10266" y="5969000"/>
            <a:ext cx="86853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(500 miles is better for your structure than 5 miles)</a:t>
            </a:r>
            <a:endParaRPr lang="en-US" sz="3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118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Site Conditions</a:t>
            </a:r>
            <a:endParaRPr lang="en-US" b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63700"/>
            <a:ext cx="10972800" cy="3543300"/>
          </a:xfrm>
        </p:spPr>
        <p:txBody>
          <a:bodyPr/>
          <a:lstStyle/>
          <a:p>
            <a:pPr marL="0" indent="0">
              <a:buNone/>
            </a:pPr>
            <a:endParaRPr lang="en-US" sz="3600" b="0" dirty="0" smtClean="0"/>
          </a:p>
          <a:p>
            <a:pPr marL="0" indent="0">
              <a:buNone/>
            </a:pPr>
            <a:r>
              <a:rPr lang="en-US" sz="3600" b="0" dirty="0" smtClean="0"/>
              <a:t>Can have a significant local effect by amplifying ground motion.</a:t>
            </a:r>
            <a:endParaRPr lang="en-US" b="0" dirty="0"/>
          </a:p>
          <a:p>
            <a:pPr marL="0" indent="0" algn="ctr">
              <a:buNone/>
            </a:pPr>
            <a:r>
              <a:rPr lang="en-US" sz="4400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Frequency of Occurrence</a:t>
            </a:r>
          </a:p>
          <a:p>
            <a:pPr marL="0" indent="0" algn="ctr">
              <a:buNone/>
            </a:pPr>
            <a:endParaRPr lang="en-US" b="0" dirty="0"/>
          </a:p>
          <a:p>
            <a:pPr marL="0" indent="0" algn="ctr">
              <a:buNone/>
            </a:pPr>
            <a:r>
              <a:rPr lang="en-US" sz="3600" b="0" dirty="0" smtClean="0"/>
              <a:t>-Infrequent is best!</a:t>
            </a:r>
          </a:p>
        </p:txBody>
      </p:sp>
    </p:spTree>
    <p:extLst>
      <p:ext uri="{BB962C8B-B14F-4D97-AF65-F5344CB8AC3E}">
        <p14:creationId xmlns:p14="http://schemas.microsoft.com/office/powerpoint/2010/main" val="63845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04319"/>
            <a:ext cx="10972800" cy="1249362"/>
          </a:xfrm>
          <a:solidFill>
            <a:srgbClr val="009969"/>
          </a:solidFill>
        </p:spPr>
        <p:txBody>
          <a:bodyPr/>
          <a:lstStyle/>
          <a:p>
            <a:r>
              <a:rPr lang="en-US" sz="4000" b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To understand the physical connections, we start by relating earthquake magnitude to ground motion.</a:t>
            </a:r>
            <a:endParaRPr lang="en-US" sz="4000" b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216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DOT Master - Business Card Look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DOT PowerPoint Templates 2015-All-Wide.potx" id="{6C7B56E8-FB91-464B-B5D2-249FD1B6BA5C}" vid="{254F0589-961C-423B-900E-FA7FEA1152C3}"/>
    </a:ext>
  </a:extLst>
</a:theme>
</file>

<file path=ppt/theme/theme2.xml><?xml version="1.0" encoding="utf-8"?>
<a:theme xmlns:a="http://schemas.openxmlformats.org/drawingml/2006/main" name="ODOT Master - Old School Zepher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chemeClr val="bg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DOT PowerPoint Templates 2015-All-Wide.potx" id="{6C7B56E8-FB91-464B-B5D2-249FD1B6BA5C}" vid="{5919EEE2-B5B3-4ADB-909B-E8B58534D401}"/>
    </a:ext>
  </a:extLst>
</a:theme>
</file>

<file path=ppt/theme/theme3.xml><?xml version="1.0" encoding="utf-8"?>
<a:theme xmlns:a="http://schemas.openxmlformats.org/drawingml/2006/main" name="ODOT Master - Letterhead Styl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pperplateArial">
      <a:majorFont>
        <a:latin typeface="Copperplate Gothic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DOT PowerPoint Templates 2015-All-Wide.potx" id="{6C7B56E8-FB91-464B-B5D2-249FD1B6BA5C}" vid="{CF5B6CDD-4D4B-4558-8278-C359AD2B8A4C}"/>
    </a:ext>
  </a:extLst>
</a:theme>
</file>

<file path=ppt/theme/theme4.xml><?xml version="1.0" encoding="utf-8"?>
<a:theme xmlns:a="http://schemas.openxmlformats.org/drawingml/2006/main" name="ODOT Master - New Look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eorgiaArial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DOT PowerPoint Templates 2015-All-Wide.potx" id="{6C7B56E8-FB91-464B-B5D2-249FD1B6BA5C}" vid="{6778CCF8-371A-4D1D-AB1B-9C6C033500B2}"/>
    </a:ext>
  </a:extLst>
</a:theme>
</file>

<file path=ppt/theme/theme5.xml><?xml version="1.0" encoding="utf-8"?>
<a:theme xmlns:a="http://schemas.openxmlformats.org/drawingml/2006/main" name="White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5CC6A1A93C5B4C8CEC5EBCC20591CC" ma:contentTypeVersion="2" ma:contentTypeDescription="Create a new document." ma:contentTypeScope="" ma:versionID="463cf62d06173f3b1bca093777b9624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0a04f41f57281dba513c6718935211d2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3BC61EB-F99C-416A-973D-C48194527162}"/>
</file>

<file path=customXml/itemProps2.xml><?xml version="1.0" encoding="utf-8"?>
<ds:datastoreItem xmlns:ds="http://schemas.openxmlformats.org/officeDocument/2006/customXml" ds:itemID="{D371A24D-9E73-430B-8759-67D73FA18809}"/>
</file>

<file path=customXml/itemProps3.xml><?xml version="1.0" encoding="utf-8"?>
<ds:datastoreItem xmlns:ds="http://schemas.openxmlformats.org/officeDocument/2006/customXml" ds:itemID="{FF74D340-8406-4DD4-A627-F9B13BC4C15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21885</TotalTime>
  <Words>2755</Words>
  <Application>Microsoft Office PowerPoint</Application>
  <PresentationFormat>Widescreen</PresentationFormat>
  <Paragraphs>1009</Paragraphs>
  <Slides>63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63</vt:i4>
      </vt:variant>
    </vt:vector>
  </HeadingPairs>
  <TitlesOfParts>
    <vt:vector size="78" baseType="lpstr">
      <vt:lpstr>Arial</vt:lpstr>
      <vt:lpstr>Arial Black</vt:lpstr>
      <vt:lpstr>Calibri</vt:lpstr>
      <vt:lpstr>Copperplate Gothic Bold</vt:lpstr>
      <vt:lpstr>Copperplate Gothic Light</vt:lpstr>
      <vt:lpstr>CopprplGoth Bd BT</vt:lpstr>
      <vt:lpstr>Courier New</vt:lpstr>
      <vt:lpstr>Georgia</vt:lpstr>
      <vt:lpstr>Mangal</vt:lpstr>
      <vt:lpstr>Times New Roman</vt:lpstr>
      <vt:lpstr>ODOT Master - Business Card Look</vt:lpstr>
      <vt:lpstr>ODOT Master - Old School Zepher</vt:lpstr>
      <vt:lpstr>ODOT Master - Letterhead Style</vt:lpstr>
      <vt:lpstr>ODOT Master - New Look</vt:lpstr>
      <vt:lpstr>WhiteBackground</vt:lpstr>
      <vt:lpstr>Determining Seismic Hazard</vt:lpstr>
      <vt:lpstr>What’s this all about?</vt:lpstr>
      <vt:lpstr>How do we do that?</vt:lpstr>
      <vt:lpstr>PowerPoint Presentation</vt:lpstr>
      <vt:lpstr>PowerPoint Presentation</vt:lpstr>
      <vt:lpstr>Seismic Hazard</vt:lpstr>
      <vt:lpstr>PowerPoint Presentation</vt:lpstr>
      <vt:lpstr>Site Conditions</vt:lpstr>
      <vt:lpstr>To understand the physical connections, we start by relating earthquake magnitude to ground motion.</vt:lpstr>
      <vt:lpstr>PowerPoint Presentation</vt:lpstr>
      <vt:lpstr>PowerPoint Presentation</vt:lpstr>
      <vt:lpstr>PowerPoint Presentation</vt:lpstr>
      <vt:lpstr>Code Reference Documents Considered by USGS: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Spectral Acceleration – What is it?</vt:lpstr>
      <vt:lpstr>Construction of the Raw Design Spectrum</vt:lpstr>
      <vt:lpstr>Site Classification – Why is it important?</vt:lpstr>
      <vt:lpstr>Site Class Definitions</vt:lpstr>
      <vt:lpstr>Site Class Definitions (consider upper 100 ft)</vt:lpstr>
      <vt:lpstr>PowerPoint Presentation</vt:lpstr>
      <vt:lpstr>Site Class Definitions</vt:lpstr>
      <vt:lpstr>Site Class Definitions</vt:lpstr>
      <vt:lpstr>Site Class Definitions</vt:lpstr>
      <vt:lpstr>Site Class Definitions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does it work?</vt:lpstr>
      <vt:lpstr>PowerPoint Presentation</vt:lpstr>
      <vt:lpstr>Construction of Design Response Spectrum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information should be provided by the Geotechnical Engineer?</vt:lpstr>
    </vt:vector>
  </TitlesOfParts>
  <Company>Ohio Dept. of Transportation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Seismic Update - Seismic Hazard</dc:title>
  <dc:creator>Andrew Eline</dc:creator>
  <cp:keywords/>
  <cp:lastModifiedBy>Broadwater, Jeff</cp:lastModifiedBy>
  <cp:revision>439</cp:revision>
  <cp:lastPrinted>2016-12-13T13:00:59Z</cp:lastPrinted>
  <dcterms:created xsi:type="dcterms:W3CDTF">2015-03-12T21:45:05Z</dcterms:created>
  <dcterms:modified xsi:type="dcterms:W3CDTF">2016-12-13T21:43:26Z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0x010100885CC6A1A93C5B4C8CEC5EBCC20591CC</vt:lpwstr>
  </property>
  <property fmtid="{D5CDD505-2E9C-101B-9397-08002B2CF9AE}" pid="3" name="Thumb">
    <vt:lpwstr>http://portal.dot.state.oh.us/Divisions/Communications/images1/PowerPoint.gifODOT Powerpoint Template as of February 3, 2009</vt:lpwstr>
  </property>
  <property fmtid="{D5CDD505-2E9C-101B-9397-08002B2CF9AE}" pid="4" name="Order">
    <vt:r8>3700</vt:r8>
  </property>
  <property fmtid="{D5CDD505-2E9C-101B-9397-08002B2CF9AE}" pid="5" name="PublishingRollupImage">
    <vt:lpwstr>&lt;img alt="PowerPoint" border="0" src="/Divisions/Communications/images1/PowerPoint.gif" style="border&amp;#58;0px solid;" /&gt;</vt:lpwstr>
  </property>
  <property fmtid="{D5CDD505-2E9C-101B-9397-08002B2CF9AE}" pid="6" name="Images">
    <vt:lpwstr>Documents</vt:lpwstr>
  </property>
  <property fmtid="{D5CDD505-2E9C-101B-9397-08002B2CF9AE}" pid="7" name="vti_description">
    <vt:lpwstr/>
  </property>
</Properties>
</file>