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6.xml" ContentType="application/vnd.openxmlformats-officedocument.presentationml.slide+xml"/>
  <Override PartName="/ppt/slides/slide22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charts/colors1.xml" ContentType="application/vnd.ms-office.chartcolorstyle+xml"/>
  <Override PartName="/ppt/charts/style1.xml" ContentType="application/vnd.ms-office.chartstyle+xml"/>
  <Override PartName="/ppt/theme/theme3.xml" ContentType="application/vnd.openxmlformats-officedocument.theme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iagrams/layout1.xml" ContentType="application/vnd.openxmlformats-officedocument.drawingml.diagramLayout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8"/>
  </p:notesMasterIdLst>
  <p:handoutMasterIdLst>
    <p:handoutMasterId r:id="rId29"/>
  </p:handoutMasterIdLst>
  <p:sldIdLst>
    <p:sldId id="256" r:id="rId2"/>
    <p:sldId id="264" r:id="rId3"/>
    <p:sldId id="265" r:id="rId4"/>
    <p:sldId id="26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310" r:id="rId15"/>
    <p:sldId id="298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5050"/>
    <a:srgbClr val="0080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8498" autoAdjust="0"/>
  </p:normalViewPr>
  <p:slideViewPr>
    <p:cSldViewPr>
      <p:cViewPr varScale="1">
        <p:scale>
          <a:sx n="74" d="100"/>
          <a:sy n="74" d="100"/>
        </p:scale>
        <p:origin x="96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1164" y="-84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Funding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-0.19395247469066368"/>
                  <c:y val="-0.2843359337027315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tx1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defRPr>
                    </a:pPr>
                    <a:fld id="{CCFDC88B-B3E5-4B5D-B172-DCBB49CD275C}" type="CATEGORYNAME">
                      <a:rPr lang="en-US" smtClean="0"/>
                      <a:pPr>
                        <a:defRPr sz="180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pPr>
                      <a:t>[CATEGORY NAME]</a:t>
                    </a:fld>
                    <a:endParaRPr lang="en-US" baseline="0" smtClean="0"/>
                  </a:p>
                  <a:p>
                    <a:pPr>
                      <a:defRPr sz="1800">
                        <a:solidFill>
                          <a:schemeClr val="tx1"/>
                        </a:solidFill>
                        <a:latin typeface="Arial Black" panose="020B0A04020102020204" pitchFamily="34" charset="0"/>
                      </a:defRPr>
                    </a:pPr>
                    <a:fld id="{46CDC611-6645-4FC6-B9B3-1023389F9722}" type="VALUE">
                      <a:rPr lang="en-US" baseline="0" smtClean="0"/>
                      <a:pPr>
                        <a:defRPr sz="180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pPr>
                      <a:t>[VALUE]</a:t>
                    </a:fld>
                    <a:endParaRPr lang="en-US" baseline="0" smtClean="0"/>
                  </a:p>
                  <a:p>
                    <a:pPr>
                      <a:defRPr sz="1800">
                        <a:solidFill>
                          <a:schemeClr val="tx1"/>
                        </a:solidFill>
                        <a:latin typeface="Arial Black" panose="020B0A04020102020204" pitchFamily="34" charset="0"/>
                      </a:defRPr>
                    </a:pPr>
                    <a:fld id="{878516D9-07A6-4E74-A30F-9A67AC8DCC7A}" type="PERCENTAGE">
                      <a:rPr lang="en-US" baseline="0" smtClean="0"/>
                      <a:pPr>
                        <a:defRPr sz="180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82142857142857"/>
                      <c:h val="0.34419753086419747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tx1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defRPr>
                    </a:pPr>
                    <a:fld id="{E7753C9E-602B-4E1E-A4B3-5DEA959CB32E}" type="CATEGORYNAME">
                      <a:rPr lang="en-US" sz="1800" smtClean="0">
                        <a:latin typeface="Arial Black" panose="020B0A04020102020204" pitchFamily="34" charset="0"/>
                      </a:rPr>
                      <a:pPr>
                        <a:defRPr sz="180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pPr>
                      <a:t>[CATEGORY NAME]</a:t>
                    </a:fld>
                    <a:endParaRPr lang="en-US" sz="1800" baseline="0" dirty="0" smtClean="0">
                      <a:latin typeface="Arial Black" panose="020B0A04020102020204" pitchFamily="34" charset="0"/>
                    </a:endParaRPr>
                  </a:p>
                  <a:p>
                    <a:pPr>
                      <a:defRPr sz="1800">
                        <a:solidFill>
                          <a:schemeClr val="tx1"/>
                        </a:solidFill>
                        <a:latin typeface="Arial Black" panose="020B0A04020102020204" pitchFamily="34" charset="0"/>
                      </a:defRPr>
                    </a:pPr>
                    <a:fld id="{831D59B2-C922-4717-A97C-7B933B51F00D}" type="VALUE">
                      <a:rPr lang="en-US" sz="1800" baseline="0" smtClean="0">
                        <a:latin typeface="Arial Black" panose="020B0A04020102020204" pitchFamily="34" charset="0"/>
                      </a:rPr>
                      <a:pPr>
                        <a:defRPr sz="180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pPr>
                      <a:t>[VALUE]</a:t>
                    </a:fld>
                    <a:endParaRPr lang="en-US" sz="1800" baseline="0" dirty="0" smtClean="0">
                      <a:latin typeface="Arial Black" panose="020B0A04020102020204" pitchFamily="34" charset="0"/>
                    </a:endParaRPr>
                  </a:p>
                  <a:p>
                    <a:pPr>
                      <a:defRPr sz="1800">
                        <a:solidFill>
                          <a:schemeClr val="tx1"/>
                        </a:solidFill>
                        <a:latin typeface="Arial Black" panose="020B0A04020102020204" pitchFamily="34" charset="0"/>
                      </a:defRPr>
                    </a:pPr>
                    <a:fld id="{A2DAC8F3-B811-4664-BE67-156154D0D0E4}" type="PERCENTAGE">
                      <a:rPr lang="en-US" sz="1800" baseline="0" smtClean="0">
                        <a:latin typeface="Arial Black" panose="020B0A04020102020204" pitchFamily="34" charset="0"/>
                      </a:rPr>
                      <a:pPr>
                        <a:defRPr sz="180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76984126984121"/>
                      <c:h val="0.26919753086419751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ORIL</c:v>
                </c:pt>
                <c:pt idx="1">
                  <c:v>ODOT</c:v>
                </c:pt>
              </c:strCache>
            </c:strRef>
          </c:cat>
          <c:val>
            <c:numRef>
              <c:f>Sheet1!$B$2:$B$3</c:f>
              <c:numCache>
                <c:formatCode>"$"#,##0</c:formatCode>
                <c:ptCount val="2"/>
                <c:pt idx="0">
                  <c:v>1904861</c:v>
                </c:pt>
                <c:pt idx="1">
                  <c:v>240000</c:v>
                </c:pt>
              </c:numCache>
            </c:numRef>
          </c:val>
        </c:ser>
        <c:dLbls>
          <c:dLblPos val="inEnd"/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177960-7E8E-4628-A3B3-1B53B9CC9524}" type="doc">
      <dgm:prSet loTypeId="urn:microsoft.com/office/officeart/2005/8/layout/cycle4#1" loCatId="relationship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E3007665-1B2F-423D-A8F9-32D160D29C8C}">
      <dgm:prSet phldrT="[Text]" custT="1"/>
      <dgm:spPr/>
      <dgm:t>
        <a:bodyPr/>
        <a:lstStyle/>
        <a:p>
          <a:r>
            <a:rPr lang="en-US" sz="1400" b="1" dirty="0"/>
            <a:t>ORIL Board</a:t>
          </a:r>
        </a:p>
      </dgm:t>
    </dgm:pt>
    <dgm:pt modelId="{C6D46E17-5A67-4AAA-9ABD-54BB8B13D8BC}" type="parTrans" cxnId="{35117C13-5F93-4BED-B5DB-BF51AEB12427}">
      <dgm:prSet/>
      <dgm:spPr/>
      <dgm:t>
        <a:bodyPr/>
        <a:lstStyle/>
        <a:p>
          <a:endParaRPr lang="en-US"/>
        </a:p>
      </dgm:t>
    </dgm:pt>
    <dgm:pt modelId="{2EB40CD6-E3E8-441C-991D-FFCDE6F0F49E}" type="sibTrans" cxnId="{35117C13-5F93-4BED-B5DB-BF51AEB12427}">
      <dgm:prSet/>
      <dgm:spPr/>
      <dgm:t>
        <a:bodyPr/>
        <a:lstStyle/>
        <a:p>
          <a:endParaRPr lang="en-US"/>
        </a:p>
      </dgm:t>
    </dgm:pt>
    <dgm:pt modelId="{E6250002-CB28-493B-A912-ADBC8121FE2A}">
      <dgm:prSet phldrT="[Text]"/>
      <dgm:spPr/>
      <dgm:t>
        <a:bodyPr/>
        <a:lstStyle/>
        <a:p>
          <a:r>
            <a:rPr lang="en-US"/>
            <a:t>Oversees Program</a:t>
          </a:r>
        </a:p>
      </dgm:t>
    </dgm:pt>
    <dgm:pt modelId="{634288CA-34C7-416B-8B0A-C116162CDFBA}" type="parTrans" cxnId="{C0CA9728-4158-4C4C-9174-A6A66EEE1B84}">
      <dgm:prSet/>
      <dgm:spPr/>
      <dgm:t>
        <a:bodyPr/>
        <a:lstStyle/>
        <a:p>
          <a:endParaRPr lang="en-US"/>
        </a:p>
      </dgm:t>
    </dgm:pt>
    <dgm:pt modelId="{9820CD4C-4729-49B5-98E9-27BC1A092591}" type="sibTrans" cxnId="{C0CA9728-4158-4C4C-9174-A6A66EEE1B84}">
      <dgm:prSet/>
      <dgm:spPr/>
      <dgm:t>
        <a:bodyPr/>
        <a:lstStyle/>
        <a:p>
          <a:endParaRPr lang="en-US"/>
        </a:p>
      </dgm:t>
    </dgm:pt>
    <dgm:pt modelId="{D72F5550-E102-4EA0-A985-90262BC58DFF}">
      <dgm:prSet phldrT="[Text]" custT="1"/>
      <dgm:spPr/>
      <dgm:t>
        <a:bodyPr/>
        <a:lstStyle/>
        <a:p>
          <a:pPr algn="ctr"/>
          <a:r>
            <a:rPr lang="en-US" sz="1400" b="1" dirty="0"/>
            <a:t>ODOT Research Section</a:t>
          </a:r>
        </a:p>
      </dgm:t>
    </dgm:pt>
    <dgm:pt modelId="{349F1566-2F6C-4A45-B144-CFD1D7257E52}" type="parTrans" cxnId="{F86999B9-D2E2-4012-A1B8-F683E9BDF0D0}">
      <dgm:prSet/>
      <dgm:spPr/>
      <dgm:t>
        <a:bodyPr/>
        <a:lstStyle/>
        <a:p>
          <a:endParaRPr lang="en-US"/>
        </a:p>
      </dgm:t>
    </dgm:pt>
    <dgm:pt modelId="{B5D4D593-96BE-4405-974D-55D510DF5D9C}" type="sibTrans" cxnId="{F86999B9-D2E2-4012-A1B8-F683E9BDF0D0}">
      <dgm:prSet/>
      <dgm:spPr/>
      <dgm:t>
        <a:bodyPr/>
        <a:lstStyle/>
        <a:p>
          <a:endParaRPr lang="en-US"/>
        </a:p>
      </dgm:t>
    </dgm:pt>
    <dgm:pt modelId="{CF1FD4A6-6CD8-4F05-8C59-B6D5630AC901}">
      <dgm:prSet phldrT="[Text]"/>
      <dgm:spPr/>
      <dgm:t>
        <a:bodyPr/>
        <a:lstStyle/>
        <a:p>
          <a:r>
            <a:rPr lang="en-US"/>
            <a:t>Manages Adminstrative Tasks</a:t>
          </a:r>
        </a:p>
      </dgm:t>
    </dgm:pt>
    <dgm:pt modelId="{B24D5280-43AD-4F92-A3D1-0A71BDDD203A}" type="parTrans" cxnId="{AF87A7FF-63CB-4DA8-AB11-6909D9BE510B}">
      <dgm:prSet/>
      <dgm:spPr/>
      <dgm:t>
        <a:bodyPr/>
        <a:lstStyle/>
        <a:p>
          <a:endParaRPr lang="en-US"/>
        </a:p>
      </dgm:t>
    </dgm:pt>
    <dgm:pt modelId="{2E023C33-A008-4BA6-97C8-68357BB1D958}" type="sibTrans" cxnId="{AF87A7FF-63CB-4DA8-AB11-6909D9BE510B}">
      <dgm:prSet/>
      <dgm:spPr/>
      <dgm:t>
        <a:bodyPr/>
        <a:lstStyle/>
        <a:p>
          <a:endParaRPr lang="en-US"/>
        </a:p>
      </dgm:t>
    </dgm:pt>
    <dgm:pt modelId="{BD8B9B57-4391-407E-A824-272E79110911}">
      <dgm:prSet phldrT="[Text]" custT="1"/>
      <dgm:spPr/>
      <dgm:t>
        <a:bodyPr/>
        <a:lstStyle/>
        <a:p>
          <a:r>
            <a:rPr lang="en-US" sz="1400" b="1" dirty="0"/>
            <a:t>TACs</a:t>
          </a:r>
        </a:p>
      </dgm:t>
    </dgm:pt>
    <dgm:pt modelId="{15CC1CEB-4E5C-4CAA-8568-6A711D5E2670}" type="parTrans" cxnId="{8CF61AB5-0270-403C-ABD4-77A3C86E2207}">
      <dgm:prSet/>
      <dgm:spPr/>
      <dgm:t>
        <a:bodyPr/>
        <a:lstStyle/>
        <a:p>
          <a:endParaRPr lang="en-US"/>
        </a:p>
      </dgm:t>
    </dgm:pt>
    <dgm:pt modelId="{2953C527-3353-4E25-97CC-78D6DE3A972F}" type="sibTrans" cxnId="{8CF61AB5-0270-403C-ABD4-77A3C86E2207}">
      <dgm:prSet/>
      <dgm:spPr/>
      <dgm:t>
        <a:bodyPr/>
        <a:lstStyle/>
        <a:p>
          <a:endParaRPr lang="en-US"/>
        </a:p>
      </dgm:t>
    </dgm:pt>
    <dgm:pt modelId="{2EDDAF77-4990-43AE-86D0-4A6CD07E3C04}">
      <dgm:prSet phldrT="[Text]"/>
      <dgm:spPr/>
      <dgm:t>
        <a:bodyPr/>
        <a:lstStyle/>
        <a:p>
          <a:r>
            <a:rPr lang="en-US"/>
            <a:t>Oversees Technical Direction</a:t>
          </a:r>
        </a:p>
      </dgm:t>
    </dgm:pt>
    <dgm:pt modelId="{9A0243D8-8082-4DF8-8A9B-5E9D389D05D0}" type="parTrans" cxnId="{ED96B23B-984B-4863-8343-F49CA603E052}">
      <dgm:prSet/>
      <dgm:spPr/>
      <dgm:t>
        <a:bodyPr/>
        <a:lstStyle/>
        <a:p>
          <a:endParaRPr lang="en-US"/>
        </a:p>
      </dgm:t>
    </dgm:pt>
    <dgm:pt modelId="{4E714663-EDD9-4FD6-840E-6AAB409FA7FD}" type="sibTrans" cxnId="{ED96B23B-984B-4863-8343-F49CA603E052}">
      <dgm:prSet/>
      <dgm:spPr/>
      <dgm:t>
        <a:bodyPr/>
        <a:lstStyle/>
        <a:p>
          <a:endParaRPr lang="en-US"/>
        </a:p>
      </dgm:t>
    </dgm:pt>
    <dgm:pt modelId="{557CC406-A4A9-472C-B562-F78160C609FE}">
      <dgm:prSet phldrT="[Text]" custT="1"/>
      <dgm:spPr/>
      <dgm:t>
        <a:bodyPr/>
        <a:lstStyle/>
        <a:p>
          <a:pPr algn="l"/>
          <a:r>
            <a:rPr lang="en-US" sz="1400" b="1" dirty="0" smtClean="0"/>
            <a:t>Researchers</a:t>
          </a:r>
          <a:endParaRPr lang="en-US" sz="1400" b="1" dirty="0"/>
        </a:p>
      </dgm:t>
    </dgm:pt>
    <dgm:pt modelId="{D2AAC0CF-F31F-49D1-89DE-DD365F0B506B}" type="parTrans" cxnId="{9F9F2081-6554-4E3F-A6C7-E5AEE30070DD}">
      <dgm:prSet/>
      <dgm:spPr/>
      <dgm:t>
        <a:bodyPr/>
        <a:lstStyle/>
        <a:p>
          <a:endParaRPr lang="en-US"/>
        </a:p>
      </dgm:t>
    </dgm:pt>
    <dgm:pt modelId="{C9427830-C244-4056-B264-A0EC05EB63E4}" type="sibTrans" cxnId="{9F9F2081-6554-4E3F-A6C7-E5AEE30070DD}">
      <dgm:prSet/>
      <dgm:spPr/>
      <dgm:t>
        <a:bodyPr/>
        <a:lstStyle/>
        <a:p>
          <a:endParaRPr lang="en-US"/>
        </a:p>
      </dgm:t>
    </dgm:pt>
    <dgm:pt modelId="{AE22D097-F105-4C52-B91F-5D38A161BB6F}">
      <dgm:prSet phldrT="[Text]"/>
      <dgm:spPr/>
      <dgm:t>
        <a:bodyPr/>
        <a:lstStyle/>
        <a:p>
          <a:r>
            <a:rPr lang="en-US"/>
            <a:t>Executes Scope of Work</a:t>
          </a:r>
        </a:p>
      </dgm:t>
    </dgm:pt>
    <dgm:pt modelId="{BA4F6307-5600-44D5-A461-3C34A8DAD688}" type="parTrans" cxnId="{D10D458E-5D81-47D3-8471-203EDEB45144}">
      <dgm:prSet/>
      <dgm:spPr/>
      <dgm:t>
        <a:bodyPr/>
        <a:lstStyle/>
        <a:p>
          <a:endParaRPr lang="en-US"/>
        </a:p>
      </dgm:t>
    </dgm:pt>
    <dgm:pt modelId="{A37F16D7-47DE-406D-B15A-E3AEBF83A667}" type="sibTrans" cxnId="{D10D458E-5D81-47D3-8471-203EDEB45144}">
      <dgm:prSet/>
      <dgm:spPr/>
      <dgm:t>
        <a:bodyPr/>
        <a:lstStyle/>
        <a:p>
          <a:endParaRPr lang="en-US"/>
        </a:p>
      </dgm:t>
    </dgm:pt>
    <dgm:pt modelId="{5A12712E-1D27-4EFD-A4A4-3FE7513217D8}" type="pres">
      <dgm:prSet presAssocID="{AC177960-7E8E-4628-A3B3-1B53B9CC9524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D5441A6-62DB-4E76-9A61-3F9238769F18}" type="pres">
      <dgm:prSet presAssocID="{AC177960-7E8E-4628-A3B3-1B53B9CC9524}" presName="children" presStyleCnt="0"/>
      <dgm:spPr/>
      <dgm:t>
        <a:bodyPr/>
        <a:lstStyle/>
        <a:p>
          <a:endParaRPr lang="en-US"/>
        </a:p>
      </dgm:t>
    </dgm:pt>
    <dgm:pt modelId="{74746615-3301-440F-803B-45CF5287AB62}" type="pres">
      <dgm:prSet presAssocID="{AC177960-7E8E-4628-A3B3-1B53B9CC9524}" presName="child1group" presStyleCnt="0"/>
      <dgm:spPr/>
      <dgm:t>
        <a:bodyPr/>
        <a:lstStyle/>
        <a:p>
          <a:endParaRPr lang="en-US"/>
        </a:p>
      </dgm:t>
    </dgm:pt>
    <dgm:pt modelId="{A170C834-71FC-4154-8605-D6A7EA2F5FF5}" type="pres">
      <dgm:prSet presAssocID="{AC177960-7E8E-4628-A3B3-1B53B9CC9524}" presName="child1" presStyleLbl="bgAcc1" presStyleIdx="0" presStyleCnt="4"/>
      <dgm:spPr/>
      <dgm:t>
        <a:bodyPr/>
        <a:lstStyle/>
        <a:p>
          <a:endParaRPr lang="en-US"/>
        </a:p>
      </dgm:t>
    </dgm:pt>
    <dgm:pt modelId="{99257601-3CEB-401C-8745-A0032249B2A0}" type="pres">
      <dgm:prSet presAssocID="{AC177960-7E8E-4628-A3B3-1B53B9CC9524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14E832-0A46-49CA-87B8-584FCCA4C1F3}" type="pres">
      <dgm:prSet presAssocID="{AC177960-7E8E-4628-A3B3-1B53B9CC9524}" presName="child2group" presStyleCnt="0"/>
      <dgm:spPr/>
      <dgm:t>
        <a:bodyPr/>
        <a:lstStyle/>
        <a:p>
          <a:endParaRPr lang="en-US"/>
        </a:p>
      </dgm:t>
    </dgm:pt>
    <dgm:pt modelId="{43B0BC21-86AD-4759-8F7E-28397D66226B}" type="pres">
      <dgm:prSet presAssocID="{AC177960-7E8E-4628-A3B3-1B53B9CC9524}" presName="child2" presStyleLbl="bgAcc1" presStyleIdx="1" presStyleCnt="4"/>
      <dgm:spPr/>
      <dgm:t>
        <a:bodyPr/>
        <a:lstStyle/>
        <a:p>
          <a:endParaRPr lang="en-US"/>
        </a:p>
      </dgm:t>
    </dgm:pt>
    <dgm:pt modelId="{097E044C-8463-48E3-8A5B-AEB03048B632}" type="pres">
      <dgm:prSet presAssocID="{AC177960-7E8E-4628-A3B3-1B53B9CC9524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812DF7-087E-4286-9090-8FB6A1F2E88D}" type="pres">
      <dgm:prSet presAssocID="{AC177960-7E8E-4628-A3B3-1B53B9CC9524}" presName="child3group" presStyleCnt="0"/>
      <dgm:spPr/>
      <dgm:t>
        <a:bodyPr/>
        <a:lstStyle/>
        <a:p>
          <a:endParaRPr lang="en-US"/>
        </a:p>
      </dgm:t>
    </dgm:pt>
    <dgm:pt modelId="{79319AF1-6F9D-4768-91FE-744A7B236085}" type="pres">
      <dgm:prSet presAssocID="{AC177960-7E8E-4628-A3B3-1B53B9CC9524}" presName="child3" presStyleLbl="bgAcc1" presStyleIdx="2" presStyleCnt="4"/>
      <dgm:spPr/>
      <dgm:t>
        <a:bodyPr/>
        <a:lstStyle/>
        <a:p>
          <a:endParaRPr lang="en-US"/>
        </a:p>
      </dgm:t>
    </dgm:pt>
    <dgm:pt modelId="{0C230471-07E4-45A5-A7B2-71FF33F7C4CF}" type="pres">
      <dgm:prSet presAssocID="{AC177960-7E8E-4628-A3B3-1B53B9CC9524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CF760C-DBFE-4283-B72A-EF368CA2ECE5}" type="pres">
      <dgm:prSet presAssocID="{AC177960-7E8E-4628-A3B3-1B53B9CC9524}" presName="child4group" presStyleCnt="0"/>
      <dgm:spPr/>
      <dgm:t>
        <a:bodyPr/>
        <a:lstStyle/>
        <a:p>
          <a:endParaRPr lang="en-US"/>
        </a:p>
      </dgm:t>
    </dgm:pt>
    <dgm:pt modelId="{41BC45C9-9F67-4651-A868-2EC2B3C120E9}" type="pres">
      <dgm:prSet presAssocID="{AC177960-7E8E-4628-A3B3-1B53B9CC9524}" presName="child4" presStyleLbl="bgAcc1" presStyleIdx="3" presStyleCnt="4"/>
      <dgm:spPr/>
      <dgm:t>
        <a:bodyPr/>
        <a:lstStyle/>
        <a:p>
          <a:endParaRPr lang="en-US"/>
        </a:p>
      </dgm:t>
    </dgm:pt>
    <dgm:pt modelId="{C3CEA121-EAD1-4DFF-A173-398A610552F3}" type="pres">
      <dgm:prSet presAssocID="{AC177960-7E8E-4628-A3B3-1B53B9CC9524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A6D0B5-6AB8-4200-8406-9B77C8AA8ED7}" type="pres">
      <dgm:prSet presAssocID="{AC177960-7E8E-4628-A3B3-1B53B9CC9524}" presName="childPlaceholder" presStyleCnt="0"/>
      <dgm:spPr/>
      <dgm:t>
        <a:bodyPr/>
        <a:lstStyle/>
        <a:p>
          <a:endParaRPr lang="en-US"/>
        </a:p>
      </dgm:t>
    </dgm:pt>
    <dgm:pt modelId="{709F7B5C-8EC7-48FA-8138-FC52B333E740}" type="pres">
      <dgm:prSet presAssocID="{AC177960-7E8E-4628-A3B3-1B53B9CC9524}" presName="circle" presStyleCnt="0"/>
      <dgm:spPr/>
      <dgm:t>
        <a:bodyPr/>
        <a:lstStyle/>
        <a:p>
          <a:endParaRPr lang="en-US"/>
        </a:p>
      </dgm:t>
    </dgm:pt>
    <dgm:pt modelId="{F28677DF-DE8E-476A-9F02-BEF908465B43}" type="pres">
      <dgm:prSet presAssocID="{AC177960-7E8E-4628-A3B3-1B53B9CC9524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0B17A4-F905-497F-8F69-DC2DD27D5015}" type="pres">
      <dgm:prSet presAssocID="{AC177960-7E8E-4628-A3B3-1B53B9CC9524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ABCD19-FD59-4BF4-8C6D-8C3C45F3908C}" type="pres">
      <dgm:prSet presAssocID="{AC177960-7E8E-4628-A3B3-1B53B9CC9524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B7774E-884E-4CCB-8888-8C4966D5B9B9}" type="pres">
      <dgm:prSet presAssocID="{AC177960-7E8E-4628-A3B3-1B53B9CC9524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04E2BA-752B-4EED-B036-ED454DD9F4C6}" type="pres">
      <dgm:prSet presAssocID="{AC177960-7E8E-4628-A3B3-1B53B9CC9524}" presName="quadrantPlaceholder" presStyleCnt="0"/>
      <dgm:spPr/>
      <dgm:t>
        <a:bodyPr/>
        <a:lstStyle/>
        <a:p>
          <a:endParaRPr lang="en-US"/>
        </a:p>
      </dgm:t>
    </dgm:pt>
    <dgm:pt modelId="{0499316C-6044-4E25-B12C-3BFDB09403BC}" type="pres">
      <dgm:prSet presAssocID="{AC177960-7E8E-4628-A3B3-1B53B9CC9524}" presName="center1" presStyleLbl="fgShp" presStyleIdx="0" presStyleCnt="2"/>
      <dgm:spPr/>
      <dgm:t>
        <a:bodyPr/>
        <a:lstStyle/>
        <a:p>
          <a:endParaRPr lang="en-US"/>
        </a:p>
      </dgm:t>
    </dgm:pt>
    <dgm:pt modelId="{C7C2AFA0-AB8C-42FD-9423-F2BF155CBE68}" type="pres">
      <dgm:prSet presAssocID="{AC177960-7E8E-4628-A3B3-1B53B9CC9524}" presName="center2" presStyleLbl="fgShp" presStyleIdx="1" presStyleCnt="2"/>
      <dgm:spPr/>
      <dgm:t>
        <a:bodyPr/>
        <a:lstStyle/>
        <a:p>
          <a:endParaRPr lang="en-US"/>
        </a:p>
      </dgm:t>
    </dgm:pt>
  </dgm:ptLst>
  <dgm:cxnLst>
    <dgm:cxn modelId="{C8EACE02-E6E8-4E5A-827D-9641EEC9642D}" type="presOf" srcId="{E6250002-CB28-493B-A912-ADBC8121FE2A}" destId="{A170C834-71FC-4154-8605-D6A7EA2F5FF5}" srcOrd="0" destOrd="0" presId="urn:microsoft.com/office/officeart/2005/8/layout/cycle4#1"/>
    <dgm:cxn modelId="{0C011D98-0751-40BB-B121-F83C832C3A55}" type="presOf" srcId="{BD8B9B57-4391-407E-A824-272E79110911}" destId="{BCABCD19-FD59-4BF4-8C6D-8C3C45F3908C}" srcOrd="0" destOrd="0" presId="urn:microsoft.com/office/officeart/2005/8/layout/cycle4#1"/>
    <dgm:cxn modelId="{C15134D2-7A87-46A0-AEF5-171D13159DF0}" type="presOf" srcId="{2EDDAF77-4990-43AE-86D0-4A6CD07E3C04}" destId="{79319AF1-6F9D-4768-91FE-744A7B236085}" srcOrd="0" destOrd="0" presId="urn:microsoft.com/office/officeart/2005/8/layout/cycle4#1"/>
    <dgm:cxn modelId="{A2E2F74B-0F5A-4C19-9C12-EAC7F69D43BF}" type="presOf" srcId="{557CC406-A4A9-472C-B562-F78160C609FE}" destId="{D0B7774E-884E-4CCB-8888-8C4966D5B9B9}" srcOrd="0" destOrd="0" presId="urn:microsoft.com/office/officeart/2005/8/layout/cycle4#1"/>
    <dgm:cxn modelId="{AF87A7FF-63CB-4DA8-AB11-6909D9BE510B}" srcId="{D72F5550-E102-4EA0-A985-90262BC58DFF}" destId="{CF1FD4A6-6CD8-4F05-8C59-B6D5630AC901}" srcOrd="0" destOrd="0" parTransId="{B24D5280-43AD-4F92-A3D1-0A71BDDD203A}" sibTransId="{2E023C33-A008-4BA6-97C8-68357BB1D958}"/>
    <dgm:cxn modelId="{CF421A54-B861-4BD4-A231-7EFDE462C9AE}" type="presOf" srcId="{2EDDAF77-4990-43AE-86D0-4A6CD07E3C04}" destId="{0C230471-07E4-45A5-A7B2-71FF33F7C4CF}" srcOrd="1" destOrd="0" presId="urn:microsoft.com/office/officeart/2005/8/layout/cycle4#1"/>
    <dgm:cxn modelId="{35117C13-5F93-4BED-B5DB-BF51AEB12427}" srcId="{AC177960-7E8E-4628-A3B3-1B53B9CC9524}" destId="{E3007665-1B2F-423D-A8F9-32D160D29C8C}" srcOrd="0" destOrd="0" parTransId="{C6D46E17-5A67-4AAA-9ABD-54BB8B13D8BC}" sibTransId="{2EB40CD6-E3E8-441C-991D-FFCDE6F0F49E}"/>
    <dgm:cxn modelId="{D10D458E-5D81-47D3-8471-203EDEB45144}" srcId="{557CC406-A4A9-472C-B562-F78160C609FE}" destId="{AE22D097-F105-4C52-B91F-5D38A161BB6F}" srcOrd="0" destOrd="0" parTransId="{BA4F6307-5600-44D5-A461-3C34A8DAD688}" sibTransId="{A37F16D7-47DE-406D-B15A-E3AEBF83A667}"/>
    <dgm:cxn modelId="{C34B9A7E-E9A3-4395-8A03-6C6573A94B94}" type="presOf" srcId="{AE22D097-F105-4C52-B91F-5D38A161BB6F}" destId="{C3CEA121-EAD1-4DFF-A173-398A610552F3}" srcOrd="1" destOrd="0" presId="urn:microsoft.com/office/officeart/2005/8/layout/cycle4#1"/>
    <dgm:cxn modelId="{5741B484-7A79-40BD-AB04-A9FF71C23094}" type="presOf" srcId="{CF1FD4A6-6CD8-4F05-8C59-B6D5630AC901}" destId="{43B0BC21-86AD-4759-8F7E-28397D66226B}" srcOrd="0" destOrd="0" presId="urn:microsoft.com/office/officeart/2005/8/layout/cycle4#1"/>
    <dgm:cxn modelId="{A76CCA55-75BC-4DFE-858C-F9C227C78559}" type="presOf" srcId="{AC177960-7E8E-4628-A3B3-1B53B9CC9524}" destId="{5A12712E-1D27-4EFD-A4A4-3FE7513217D8}" srcOrd="0" destOrd="0" presId="urn:microsoft.com/office/officeart/2005/8/layout/cycle4#1"/>
    <dgm:cxn modelId="{9AE68C8F-9117-463F-AABF-66BCF382F98D}" type="presOf" srcId="{CF1FD4A6-6CD8-4F05-8C59-B6D5630AC901}" destId="{097E044C-8463-48E3-8A5B-AEB03048B632}" srcOrd="1" destOrd="0" presId="urn:microsoft.com/office/officeart/2005/8/layout/cycle4#1"/>
    <dgm:cxn modelId="{42A0A3C5-6BD2-4CFF-8228-1AB80322FA12}" type="presOf" srcId="{AE22D097-F105-4C52-B91F-5D38A161BB6F}" destId="{41BC45C9-9F67-4651-A868-2EC2B3C120E9}" srcOrd="0" destOrd="0" presId="urn:microsoft.com/office/officeart/2005/8/layout/cycle4#1"/>
    <dgm:cxn modelId="{D2D7F255-3C60-479C-9050-331A0B3CE8E1}" type="presOf" srcId="{D72F5550-E102-4EA0-A985-90262BC58DFF}" destId="{C10B17A4-F905-497F-8F69-DC2DD27D5015}" srcOrd="0" destOrd="0" presId="urn:microsoft.com/office/officeart/2005/8/layout/cycle4#1"/>
    <dgm:cxn modelId="{A7738A96-FF3C-43BF-8DAB-0E8E01743053}" type="presOf" srcId="{E6250002-CB28-493B-A912-ADBC8121FE2A}" destId="{99257601-3CEB-401C-8745-A0032249B2A0}" srcOrd="1" destOrd="0" presId="urn:microsoft.com/office/officeart/2005/8/layout/cycle4#1"/>
    <dgm:cxn modelId="{9F9F2081-6554-4E3F-A6C7-E5AEE30070DD}" srcId="{AC177960-7E8E-4628-A3B3-1B53B9CC9524}" destId="{557CC406-A4A9-472C-B562-F78160C609FE}" srcOrd="3" destOrd="0" parTransId="{D2AAC0CF-F31F-49D1-89DE-DD365F0B506B}" sibTransId="{C9427830-C244-4056-B264-A0EC05EB63E4}"/>
    <dgm:cxn modelId="{F86999B9-D2E2-4012-A1B8-F683E9BDF0D0}" srcId="{AC177960-7E8E-4628-A3B3-1B53B9CC9524}" destId="{D72F5550-E102-4EA0-A985-90262BC58DFF}" srcOrd="1" destOrd="0" parTransId="{349F1566-2F6C-4A45-B144-CFD1D7257E52}" sibTransId="{B5D4D593-96BE-4405-974D-55D510DF5D9C}"/>
    <dgm:cxn modelId="{8CF61AB5-0270-403C-ABD4-77A3C86E2207}" srcId="{AC177960-7E8E-4628-A3B3-1B53B9CC9524}" destId="{BD8B9B57-4391-407E-A824-272E79110911}" srcOrd="2" destOrd="0" parTransId="{15CC1CEB-4E5C-4CAA-8568-6A711D5E2670}" sibTransId="{2953C527-3353-4E25-97CC-78D6DE3A972F}"/>
    <dgm:cxn modelId="{324FBEC7-FBAF-4FEE-A989-F767FD79AEDF}" type="presOf" srcId="{E3007665-1B2F-423D-A8F9-32D160D29C8C}" destId="{F28677DF-DE8E-476A-9F02-BEF908465B43}" srcOrd="0" destOrd="0" presId="urn:microsoft.com/office/officeart/2005/8/layout/cycle4#1"/>
    <dgm:cxn modelId="{ED96B23B-984B-4863-8343-F49CA603E052}" srcId="{BD8B9B57-4391-407E-A824-272E79110911}" destId="{2EDDAF77-4990-43AE-86D0-4A6CD07E3C04}" srcOrd="0" destOrd="0" parTransId="{9A0243D8-8082-4DF8-8A9B-5E9D389D05D0}" sibTransId="{4E714663-EDD9-4FD6-840E-6AAB409FA7FD}"/>
    <dgm:cxn modelId="{C0CA9728-4158-4C4C-9174-A6A66EEE1B84}" srcId="{E3007665-1B2F-423D-A8F9-32D160D29C8C}" destId="{E6250002-CB28-493B-A912-ADBC8121FE2A}" srcOrd="0" destOrd="0" parTransId="{634288CA-34C7-416B-8B0A-C116162CDFBA}" sibTransId="{9820CD4C-4729-49B5-98E9-27BC1A092591}"/>
    <dgm:cxn modelId="{70E5F88D-420D-4E1D-83B8-AECA53C62793}" type="presParOf" srcId="{5A12712E-1D27-4EFD-A4A4-3FE7513217D8}" destId="{0D5441A6-62DB-4E76-9A61-3F9238769F18}" srcOrd="0" destOrd="0" presId="urn:microsoft.com/office/officeart/2005/8/layout/cycle4#1"/>
    <dgm:cxn modelId="{D6F04069-6B95-41BF-967D-B3D91EEA09AC}" type="presParOf" srcId="{0D5441A6-62DB-4E76-9A61-3F9238769F18}" destId="{74746615-3301-440F-803B-45CF5287AB62}" srcOrd="0" destOrd="0" presId="urn:microsoft.com/office/officeart/2005/8/layout/cycle4#1"/>
    <dgm:cxn modelId="{D8EB5D0D-211E-402E-9471-EFCC2F1DE36B}" type="presParOf" srcId="{74746615-3301-440F-803B-45CF5287AB62}" destId="{A170C834-71FC-4154-8605-D6A7EA2F5FF5}" srcOrd="0" destOrd="0" presId="urn:microsoft.com/office/officeart/2005/8/layout/cycle4#1"/>
    <dgm:cxn modelId="{C6019D89-3245-42B3-9F27-1C3C67893678}" type="presParOf" srcId="{74746615-3301-440F-803B-45CF5287AB62}" destId="{99257601-3CEB-401C-8745-A0032249B2A0}" srcOrd="1" destOrd="0" presId="urn:microsoft.com/office/officeart/2005/8/layout/cycle4#1"/>
    <dgm:cxn modelId="{17D8B7AA-ADE8-4553-9680-BA729990B2E8}" type="presParOf" srcId="{0D5441A6-62DB-4E76-9A61-3F9238769F18}" destId="{8A14E832-0A46-49CA-87B8-584FCCA4C1F3}" srcOrd="1" destOrd="0" presId="urn:microsoft.com/office/officeart/2005/8/layout/cycle4#1"/>
    <dgm:cxn modelId="{2CED9D88-031D-4DCB-8FA0-9E892A7A8AA6}" type="presParOf" srcId="{8A14E832-0A46-49CA-87B8-584FCCA4C1F3}" destId="{43B0BC21-86AD-4759-8F7E-28397D66226B}" srcOrd="0" destOrd="0" presId="urn:microsoft.com/office/officeart/2005/8/layout/cycle4#1"/>
    <dgm:cxn modelId="{F3B7D8E3-7984-4AC0-8963-15AF8D70356E}" type="presParOf" srcId="{8A14E832-0A46-49CA-87B8-584FCCA4C1F3}" destId="{097E044C-8463-48E3-8A5B-AEB03048B632}" srcOrd="1" destOrd="0" presId="urn:microsoft.com/office/officeart/2005/8/layout/cycle4#1"/>
    <dgm:cxn modelId="{7BB4DFAE-D737-4035-98F5-5C1A560E48C1}" type="presParOf" srcId="{0D5441A6-62DB-4E76-9A61-3F9238769F18}" destId="{65812DF7-087E-4286-9090-8FB6A1F2E88D}" srcOrd="2" destOrd="0" presId="urn:microsoft.com/office/officeart/2005/8/layout/cycle4#1"/>
    <dgm:cxn modelId="{F61624D3-D2B0-4268-ACCD-F6B02C70A964}" type="presParOf" srcId="{65812DF7-087E-4286-9090-8FB6A1F2E88D}" destId="{79319AF1-6F9D-4768-91FE-744A7B236085}" srcOrd="0" destOrd="0" presId="urn:microsoft.com/office/officeart/2005/8/layout/cycle4#1"/>
    <dgm:cxn modelId="{B77AB9EE-77FD-491E-9C13-F2FDE898595D}" type="presParOf" srcId="{65812DF7-087E-4286-9090-8FB6A1F2E88D}" destId="{0C230471-07E4-45A5-A7B2-71FF33F7C4CF}" srcOrd="1" destOrd="0" presId="urn:microsoft.com/office/officeart/2005/8/layout/cycle4#1"/>
    <dgm:cxn modelId="{E08F3AD7-F8DC-4AAE-A0DF-BB04F23FB6DD}" type="presParOf" srcId="{0D5441A6-62DB-4E76-9A61-3F9238769F18}" destId="{94CF760C-DBFE-4283-B72A-EF368CA2ECE5}" srcOrd="3" destOrd="0" presId="urn:microsoft.com/office/officeart/2005/8/layout/cycle4#1"/>
    <dgm:cxn modelId="{2F6275D6-EB05-4C80-AD2D-0BAE9C4C8C98}" type="presParOf" srcId="{94CF760C-DBFE-4283-B72A-EF368CA2ECE5}" destId="{41BC45C9-9F67-4651-A868-2EC2B3C120E9}" srcOrd="0" destOrd="0" presId="urn:microsoft.com/office/officeart/2005/8/layout/cycle4#1"/>
    <dgm:cxn modelId="{14350D0E-1123-4346-9F17-2326AF7365B5}" type="presParOf" srcId="{94CF760C-DBFE-4283-B72A-EF368CA2ECE5}" destId="{C3CEA121-EAD1-4DFF-A173-398A610552F3}" srcOrd="1" destOrd="0" presId="urn:microsoft.com/office/officeart/2005/8/layout/cycle4#1"/>
    <dgm:cxn modelId="{9230B335-FB20-4847-8DDF-E0B65217AF47}" type="presParOf" srcId="{0D5441A6-62DB-4E76-9A61-3F9238769F18}" destId="{14A6D0B5-6AB8-4200-8406-9B77C8AA8ED7}" srcOrd="4" destOrd="0" presId="urn:microsoft.com/office/officeart/2005/8/layout/cycle4#1"/>
    <dgm:cxn modelId="{EC4B65C4-CF14-4E58-88CB-CB9F03D1EFFB}" type="presParOf" srcId="{5A12712E-1D27-4EFD-A4A4-3FE7513217D8}" destId="{709F7B5C-8EC7-48FA-8138-FC52B333E740}" srcOrd="1" destOrd="0" presId="urn:microsoft.com/office/officeart/2005/8/layout/cycle4#1"/>
    <dgm:cxn modelId="{4814B847-B257-4DB7-ABD8-DC8D5DEAE6C5}" type="presParOf" srcId="{709F7B5C-8EC7-48FA-8138-FC52B333E740}" destId="{F28677DF-DE8E-476A-9F02-BEF908465B43}" srcOrd="0" destOrd="0" presId="urn:microsoft.com/office/officeart/2005/8/layout/cycle4#1"/>
    <dgm:cxn modelId="{6F3C1D76-76B6-4CAB-9768-61D98C41D73B}" type="presParOf" srcId="{709F7B5C-8EC7-48FA-8138-FC52B333E740}" destId="{C10B17A4-F905-497F-8F69-DC2DD27D5015}" srcOrd="1" destOrd="0" presId="urn:microsoft.com/office/officeart/2005/8/layout/cycle4#1"/>
    <dgm:cxn modelId="{A6454EF0-F0A1-4E3D-836D-99593A1AE7E4}" type="presParOf" srcId="{709F7B5C-8EC7-48FA-8138-FC52B333E740}" destId="{BCABCD19-FD59-4BF4-8C6D-8C3C45F3908C}" srcOrd="2" destOrd="0" presId="urn:microsoft.com/office/officeart/2005/8/layout/cycle4#1"/>
    <dgm:cxn modelId="{81BF8E93-4DD8-466B-9600-CF8505088D85}" type="presParOf" srcId="{709F7B5C-8EC7-48FA-8138-FC52B333E740}" destId="{D0B7774E-884E-4CCB-8888-8C4966D5B9B9}" srcOrd="3" destOrd="0" presId="urn:microsoft.com/office/officeart/2005/8/layout/cycle4#1"/>
    <dgm:cxn modelId="{B073E5E0-C4BC-4DC8-A289-BAE09AD30264}" type="presParOf" srcId="{709F7B5C-8EC7-48FA-8138-FC52B333E740}" destId="{F704E2BA-752B-4EED-B036-ED454DD9F4C6}" srcOrd="4" destOrd="0" presId="urn:microsoft.com/office/officeart/2005/8/layout/cycle4#1"/>
    <dgm:cxn modelId="{4BDA656D-B46F-4123-89F3-0C7F58798BD7}" type="presParOf" srcId="{5A12712E-1D27-4EFD-A4A4-3FE7513217D8}" destId="{0499316C-6044-4E25-B12C-3BFDB09403BC}" srcOrd="2" destOrd="0" presId="urn:microsoft.com/office/officeart/2005/8/layout/cycle4#1"/>
    <dgm:cxn modelId="{6F958148-E11F-4AF1-A0C6-BBAAD2DE3DD4}" type="presParOf" srcId="{5A12712E-1D27-4EFD-A4A4-3FE7513217D8}" destId="{C7C2AFA0-AB8C-42FD-9423-F2BF155CBE68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319AF1-6F9D-4768-91FE-744A7B236085}">
      <dsp:nvSpPr>
        <dsp:cNvPr id="0" name=""/>
        <dsp:cNvSpPr/>
      </dsp:nvSpPr>
      <dsp:spPr>
        <a:xfrm>
          <a:off x="3880408" y="2798063"/>
          <a:ext cx="2032711" cy="13167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/>
            <a:t>Oversees Technical Direction</a:t>
          </a:r>
        </a:p>
      </dsp:txBody>
      <dsp:txXfrm>
        <a:off x="4519146" y="3156172"/>
        <a:ext cx="1365049" cy="929704"/>
      </dsp:txXfrm>
    </dsp:sp>
    <dsp:sp modelId="{41BC45C9-9F67-4651-A868-2EC2B3C120E9}">
      <dsp:nvSpPr>
        <dsp:cNvPr id="0" name=""/>
        <dsp:cNvSpPr/>
      </dsp:nvSpPr>
      <dsp:spPr>
        <a:xfrm>
          <a:off x="563879" y="2798063"/>
          <a:ext cx="2032711" cy="13167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/>
            <a:t>Executes Scope of Work</a:t>
          </a:r>
        </a:p>
      </dsp:txBody>
      <dsp:txXfrm>
        <a:off x="592803" y="3156172"/>
        <a:ext cx="1365049" cy="929704"/>
      </dsp:txXfrm>
    </dsp:sp>
    <dsp:sp modelId="{43B0BC21-86AD-4759-8F7E-28397D66226B}">
      <dsp:nvSpPr>
        <dsp:cNvPr id="0" name=""/>
        <dsp:cNvSpPr/>
      </dsp:nvSpPr>
      <dsp:spPr>
        <a:xfrm>
          <a:off x="3880408" y="0"/>
          <a:ext cx="2032711" cy="13167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/>
            <a:t>Manages Adminstrative Tasks</a:t>
          </a:r>
        </a:p>
      </dsp:txBody>
      <dsp:txXfrm>
        <a:off x="4519146" y="28924"/>
        <a:ext cx="1365049" cy="929704"/>
      </dsp:txXfrm>
    </dsp:sp>
    <dsp:sp modelId="{A170C834-71FC-4154-8605-D6A7EA2F5FF5}">
      <dsp:nvSpPr>
        <dsp:cNvPr id="0" name=""/>
        <dsp:cNvSpPr/>
      </dsp:nvSpPr>
      <dsp:spPr>
        <a:xfrm>
          <a:off x="563879" y="0"/>
          <a:ext cx="2032711" cy="13167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/>
            <a:t>Oversees Program</a:t>
          </a:r>
        </a:p>
      </dsp:txBody>
      <dsp:txXfrm>
        <a:off x="592803" y="28924"/>
        <a:ext cx="1365049" cy="929704"/>
      </dsp:txXfrm>
    </dsp:sp>
    <dsp:sp modelId="{F28677DF-DE8E-476A-9F02-BEF908465B43}">
      <dsp:nvSpPr>
        <dsp:cNvPr id="0" name=""/>
        <dsp:cNvSpPr/>
      </dsp:nvSpPr>
      <dsp:spPr>
        <a:xfrm>
          <a:off x="1415643" y="234543"/>
          <a:ext cx="1781708" cy="1781708"/>
        </a:xfrm>
        <a:prstGeom prst="pieWedg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/>
            <a:t>ORIL Board</a:t>
          </a:r>
        </a:p>
      </dsp:txBody>
      <dsp:txXfrm>
        <a:off x="1937493" y="756393"/>
        <a:ext cx="1259858" cy="1259858"/>
      </dsp:txXfrm>
    </dsp:sp>
    <dsp:sp modelId="{C10B17A4-F905-497F-8F69-DC2DD27D5015}">
      <dsp:nvSpPr>
        <dsp:cNvPr id="0" name=""/>
        <dsp:cNvSpPr/>
      </dsp:nvSpPr>
      <dsp:spPr>
        <a:xfrm rot="5400000">
          <a:off x="3279648" y="234543"/>
          <a:ext cx="1781708" cy="1781708"/>
        </a:xfrm>
        <a:prstGeom prst="pieWedg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/>
            <a:t>ODOT Research Section</a:t>
          </a:r>
        </a:p>
      </dsp:txBody>
      <dsp:txXfrm rot="-5400000">
        <a:off x="3279648" y="756393"/>
        <a:ext cx="1259858" cy="1259858"/>
      </dsp:txXfrm>
    </dsp:sp>
    <dsp:sp modelId="{BCABCD19-FD59-4BF4-8C6D-8C3C45F3908C}">
      <dsp:nvSpPr>
        <dsp:cNvPr id="0" name=""/>
        <dsp:cNvSpPr/>
      </dsp:nvSpPr>
      <dsp:spPr>
        <a:xfrm rot="10800000">
          <a:off x="3279648" y="2098548"/>
          <a:ext cx="1781708" cy="1781708"/>
        </a:xfrm>
        <a:prstGeom prst="pieWedg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/>
            <a:t>TACs</a:t>
          </a:r>
        </a:p>
      </dsp:txBody>
      <dsp:txXfrm rot="10800000">
        <a:off x="3279648" y="2098548"/>
        <a:ext cx="1259858" cy="1259858"/>
      </dsp:txXfrm>
    </dsp:sp>
    <dsp:sp modelId="{D0B7774E-884E-4CCB-8888-8C4966D5B9B9}">
      <dsp:nvSpPr>
        <dsp:cNvPr id="0" name=""/>
        <dsp:cNvSpPr/>
      </dsp:nvSpPr>
      <dsp:spPr>
        <a:xfrm rot="16200000">
          <a:off x="1415643" y="2098548"/>
          <a:ext cx="1781708" cy="1781708"/>
        </a:xfrm>
        <a:prstGeom prst="pieWedg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Researchers</a:t>
          </a:r>
          <a:endParaRPr lang="en-US" sz="1400" b="1" kern="1200" dirty="0"/>
        </a:p>
      </dsp:txBody>
      <dsp:txXfrm rot="5400000">
        <a:off x="1937493" y="2098548"/>
        <a:ext cx="1259858" cy="1259858"/>
      </dsp:txXfrm>
    </dsp:sp>
    <dsp:sp modelId="{0499316C-6044-4E25-B12C-3BFDB09403BC}">
      <dsp:nvSpPr>
        <dsp:cNvPr id="0" name=""/>
        <dsp:cNvSpPr/>
      </dsp:nvSpPr>
      <dsp:spPr>
        <a:xfrm>
          <a:off x="2930918" y="1687068"/>
          <a:ext cx="615162" cy="534924"/>
        </a:xfrm>
        <a:prstGeom prst="circularArrow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C2AFA0-AB8C-42FD-9423-F2BF155CBE68}">
      <dsp:nvSpPr>
        <dsp:cNvPr id="0" name=""/>
        <dsp:cNvSpPr/>
      </dsp:nvSpPr>
      <dsp:spPr>
        <a:xfrm rot="10800000">
          <a:off x="2930918" y="1892808"/>
          <a:ext cx="615162" cy="534924"/>
        </a:xfrm>
        <a:prstGeom prst="circularArrow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029" y="1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829824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029" y="8829824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D81740-2543-44BB-B5DC-57FA0ED87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27637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029" y="1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421" y="4416511"/>
            <a:ext cx="5485158" cy="418322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8829824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029" y="8829824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EF2F3-6C3F-4AA0-A1BD-C23C24B46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065880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4EF2F3-6C3F-4AA0-A1BD-C23C24B466D7}" type="slidenum">
              <a:rPr lang="en-US" smtClean="0"/>
              <a:t>1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55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BMPs: EPA requires them – ODOT L&amp;D Vol2 manual lists them – not always applicable to local system (ROW issues, residences, business, etc.) – lot of info out there but hard to digest and sort through – developing a tool to assist locals in narrowing down the options to BMPs that are most appropriate to specific projects – developed an Excel based tool to assist in the selection process of BMPs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EF2F3-6C3F-4AA0-A1BD-C23C24B466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02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4EF2F3-6C3F-4AA0-A1BD-C23C24B466D7}" type="slidenum">
              <a:rPr lang="en-US" smtClean="0"/>
              <a:t>14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ORIL Idea Session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031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ORIL Idea Session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EF2F3-6C3F-4AA0-A1BD-C23C24B466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261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Ideas being submitted must relate to at least one of these focus areas.</a:t>
            </a:r>
          </a:p>
          <a:p>
            <a:endParaRPr lang="en-US" dirty="0" smtClean="0"/>
          </a:p>
          <a:p>
            <a:r>
              <a:rPr lang="en-US" dirty="0" smtClean="0"/>
              <a:t>Can relate to more than one.</a:t>
            </a:r>
          </a:p>
          <a:p>
            <a:endParaRPr lang="en-US" dirty="0" smtClean="0"/>
          </a:p>
          <a:p>
            <a:r>
              <a:rPr lang="en-US" dirty="0" smtClean="0"/>
              <a:t>Don’t have to relate to all at once.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ORIL Idea Session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EF2F3-6C3F-4AA0-A1BD-C23C24B466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991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4EF2F3-6C3F-4AA0-A1BD-C23C24B466D7}" type="slidenum">
              <a:rPr lang="en-US" smtClean="0"/>
              <a:t>17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ORIL Idea Session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4319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ORIL Idea Session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EF2F3-6C3F-4AA0-A1BD-C23C24B466D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5523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Click #2 – what is the benefit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C6FEA-9E31-4906-ADF3-590CDE960E0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670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Click #2 – </a:t>
            </a:r>
            <a:r>
              <a:rPr lang="en-US" i="1" baseline="0" dirty="0" smtClean="0"/>
              <a:t>duration and funding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C6FEA-9E31-4906-ADF3-590CDE960E0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969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is how the projects come to be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100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i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&lt;click 2xs – each bullet is a separate click&gt;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100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Idea submitted by locals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ORIL board selects ideas for project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Request for Proposals are developed and solicitation issued to research community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Transportation researchers develop and submit proposals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Proposals are reviewed by TACs and the Board selects researchers to conduct the projects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Contract is negotiated then work begins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 smtClean="0"/>
              <a:t>So how does</a:t>
            </a:r>
            <a:r>
              <a:rPr lang="en-US" sz="1100" baseline="0" dirty="0" smtClean="0"/>
              <a:t> the Board select it’s ideas – how is my idea going to be judged?</a:t>
            </a:r>
          </a:p>
          <a:p>
            <a:endParaRPr lang="en-US" sz="1100" baseline="0" dirty="0" smtClean="0"/>
          </a:p>
          <a:p>
            <a:r>
              <a:rPr lang="en-US" sz="1100" baseline="0" dirty="0" smtClean="0"/>
              <a:t>During selection process board strives to have a balanced portfolio</a:t>
            </a:r>
            <a:endParaRPr lang="en-US" sz="11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41440-A982-4BBB-A02A-A1E133446A4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36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u="sng" dirty="0" smtClean="0"/>
              <a:t>Alignment</a:t>
            </a:r>
            <a:endParaRPr lang="en-US" sz="1100" u="none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u="none" dirty="0" smtClean="0"/>
              <a:t>Is it responsive to ORIL strategic plan?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u="none" dirty="0" smtClean="0"/>
              <a:t>What is the overall value of this research to ORIL’s mission and strategic direction?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u="none" dirty="0" smtClean="0"/>
              <a:t>Is it in the best interest of Ohio’s locals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u="none" dirty="0" smtClean="0"/>
              <a:t>What is the urgency?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u="none" dirty="0" smtClean="0"/>
          </a:p>
          <a:p>
            <a:pPr marL="0" indent="0">
              <a:buFont typeface="Arial" pitchFamily="34" charset="0"/>
              <a:buNone/>
            </a:pPr>
            <a:r>
              <a:rPr lang="en-US" sz="1100" u="sng" dirty="0" smtClean="0"/>
              <a:t>Benefit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u="none" dirty="0" smtClean="0"/>
              <a:t>How beneficial will this idea be to Ohio’s locals if funded?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u="none" dirty="0" smtClean="0"/>
              <a:t>What kind of benefit will it produce</a:t>
            </a:r>
            <a:r>
              <a:rPr lang="en-US" sz="1100" u="none" baseline="0" dirty="0" smtClean="0"/>
              <a:t> – tangible/intangible – state-of-the-art / state-of-the-practice?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u="none" baseline="0" dirty="0" smtClean="0"/>
          </a:p>
          <a:p>
            <a:pPr marL="0" indent="0">
              <a:buFont typeface="Arial" pitchFamily="34" charset="0"/>
              <a:buNone/>
            </a:pPr>
            <a:r>
              <a:rPr lang="en-US" sz="1100" u="sng" baseline="0" dirty="0" smtClean="0"/>
              <a:t>Application</a:t>
            </a:r>
            <a:endParaRPr lang="en-US" sz="1100" u="none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u="none" baseline="0" dirty="0" smtClean="0"/>
              <a:t>What are the opportunities for success?     Risk of failure?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u="none" baseline="0" dirty="0" smtClean="0"/>
              <a:t>Likelihood of producing implementable results?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u="none" dirty="0" smtClean="0"/>
              <a:t>Realistically how long will it take to get</a:t>
            </a:r>
            <a:r>
              <a:rPr lang="en-US" sz="1100" u="none" baseline="0" dirty="0" smtClean="0"/>
              <a:t> results?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u="none" dirty="0" smtClean="0"/>
              <a:t>Early payback potential?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u="none" dirty="0" smtClean="0"/>
              <a:t>Champions for implementation?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u="none" dirty="0" smtClean="0"/>
              <a:t>Who will find it relevant?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u="none" dirty="0" smtClean="0"/>
              <a:t>Foreseeable</a:t>
            </a:r>
            <a:r>
              <a:rPr lang="en-US" sz="1100" u="none" baseline="0" dirty="0" smtClean="0"/>
              <a:t> challenges with acceptance/adoption/use of findings?</a:t>
            </a:r>
          </a:p>
          <a:p>
            <a:pPr marL="0" indent="0">
              <a:buFont typeface="Arial" pitchFamily="34" charset="0"/>
              <a:buNone/>
            </a:pPr>
            <a:endParaRPr lang="en-US" sz="1100" u="none" dirty="0" smtClean="0"/>
          </a:p>
          <a:p>
            <a:pPr marL="0" indent="0">
              <a:buFont typeface="Arial" pitchFamily="34" charset="0"/>
              <a:buNone/>
            </a:pPr>
            <a:r>
              <a:rPr lang="en-US" sz="1100" u="sng" dirty="0" smtClean="0"/>
              <a:t>TAC</a:t>
            </a:r>
            <a:endParaRPr lang="en-US" sz="1100" u="none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u="none" dirty="0" smtClean="0"/>
              <a:t>Clear</a:t>
            </a:r>
            <a:r>
              <a:rPr lang="en-US" sz="1100" u="none" baseline="0" dirty="0" smtClean="0"/>
              <a:t> champion identified?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u="none" baseline="0" dirty="0" smtClean="0"/>
              <a:t>Can an adequate TAC be assembled?</a:t>
            </a:r>
          </a:p>
          <a:p>
            <a:pPr marL="0" indent="0">
              <a:buFont typeface="Arial" pitchFamily="34" charset="0"/>
              <a:buNone/>
            </a:pPr>
            <a:endParaRPr lang="en-US" sz="1100" u="none" baseline="0" dirty="0" smtClean="0"/>
          </a:p>
          <a:p>
            <a:pPr marL="0" indent="0">
              <a:buFont typeface="Arial" pitchFamily="34" charset="0"/>
              <a:buNone/>
            </a:pPr>
            <a:r>
              <a:rPr lang="en-US" sz="1100" u="sng" baseline="0" dirty="0" smtClean="0"/>
              <a:t>General Items</a:t>
            </a:r>
            <a:endParaRPr lang="en-US" sz="1100" u="none" baseline="0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US" sz="1100" u="none" baseline="0" dirty="0" smtClean="0"/>
              <a:t>Is problem clearly identified?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100" u="none" baseline="0" dirty="0" smtClean="0"/>
              <a:t>Is goal clear?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100" u="none" baseline="0" dirty="0" smtClean="0"/>
              <a:t>Are specific deliverables identified?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100" u="none" baseline="0" dirty="0" smtClean="0"/>
              <a:t>Is research likely to require assistance and can it be obtained?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100" u="none" baseline="0" dirty="0" smtClean="0"/>
              <a:t>Realistically how much funding will be required to do this work and is it available?</a:t>
            </a:r>
            <a:endParaRPr lang="en-US" sz="1100" u="sng" baseline="0" dirty="0" smtClean="0"/>
          </a:p>
          <a:p>
            <a:pPr marL="171450" indent="-171450">
              <a:buFont typeface="Arial" pitchFamily="34" charset="0"/>
              <a:buChar char="•"/>
            </a:pPr>
            <a:endParaRPr lang="en-US" sz="110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41440-A982-4BBB-A02A-A1E133446A4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23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84% of OH’s center-lane miles resides w/OH’s locals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To</a:t>
            </a:r>
            <a:r>
              <a:rPr lang="en-US" baseline="0" dirty="0" smtClean="0"/>
              <a:t> the t</a:t>
            </a:r>
            <a:r>
              <a:rPr lang="en-US" dirty="0" smtClean="0"/>
              <a:t>raveling public there is no difference</a:t>
            </a:r>
            <a:r>
              <a:rPr lang="en-US" baseline="0" dirty="0" smtClean="0"/>
              <a:t> between a state </a:t>
            </a:r>
            <a:r>
              <a:rPr lang="en-US" baseline="0" dirty="0" err="1" smtClean="0"/>
              <a:t>rt</a:t>
            </a:r>
            <a:r>
              <a:rPr lang="en-US" baseline="0" dirty="0" smtClean="0"/>
              <a:t>, county </a:t>
            </a:r>
            <a:r>
              <a:rPr lang="en-US" baseline="0" dirty="0" err="1" smtClean="0"/>
              <a:t>rd</a:t>
            </a:r>
            <a:r>
              <a:rPr lang="en-US" baseline="0" dirty="0" smtClean="0"/>
              <a:t>, township </a:t>
            </a:r>
            <a:r>
              <a:rPr lang="en-US" baseline="0" dirty="0" err="1" smtClean="0"/>
              <a:t>rd</a:t>
            </a:r>
            <a:r>
              <a:rPr lang="en-US" baseline="0" dirty="0" smtClean="0"/>
              <a:t>, city </a:t>
            </a:r>
            <a:r>
              <a:rPr lang="en-US" baseline="0" dirty="0" err="1" smtClean="0"/>
              <a:t>rd</a:t>
            </a:r>
            <a:r>
              <a:rPr lang="en-US" baseline="0" dirty="0" smtClean="0"/>
              <a:t> – they are all just a way for them to get around and they should be safe, reliable and efficiently maintained. – jurisdiction doesn’t matter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Research is a tool that can be used to make thing better, discover ways to be more efficient &amp; effective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ODOT has been benefiting from research for decades, now it’s the locals turn</a:t>
            </a:r>
          </a:p>
          <a:p>
            <a:pPr marL="171450" indent="-171450">
              <a:buFont typeface="Arial" pitchFamily="34" charset="0"/>
              <a:buChar char="•"/>
            </a:pPr>
            <a:endParaRPr lang="en-US" baseline="0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Program designed to provide practice-read solutions to real-world issues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For the locals designed by the locals</a:t>
            </a:r>
          </a:p>
          <a:p>
            <a:pPr marL="171450" indent="-171450">
              <a:buFont typeface="Arial" pitchFamily="34" charset="0"/>
              <a:buChar char="•"/>
            </a:pPr>
            <a:endParaRPr lang="en-US" baseline="0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Concept of local-focused research has been around for a while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September 2011 Peer Exchange - Iowa (IHRB-1949), Minnesota (LRRB-1959), ODOT Research, Ohio LTAP Center, &amp; CEAO – included focus group with various OH locals – interest was there – concept was pursed further – needed to be a collaborative approach to designing the program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July 2012 – ODOT Research received approval to move forward – reached out local organizations</a:t>
            </a:r>
          </a:p>
          <a:p>
            <a:pPr marL="171450" indent="-171450">
              <a:buFont typeface="Arial" pitchFamily="34" charset="0"/>
              <a:buChar char="•"/>
            </a:pPr>
            <a:endParaRPr lang="en-US" baseline="0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OTA, CEAO, OML FHWA OH Division, LTAP, ODOT Research, &amp; Academia working together to enhance OH’s transportation system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EF2F3-6C3F-4AA0-A1BD-C23C24B466D7}" type="slidenum">
              <a:rPr lang="en-US" smtClean="0"/>
              <a:t>2</a:t>
            </a:fld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289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is how the projects come to be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100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i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&lt;click 2xs – each bullet is a separate click&gt;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100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Idea submitted by locals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ORIL board selects ideas for project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Request for Proposals are developed and solicitation issued to research community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Transportation researchers develop and submit proposals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Proposals are reviewed by TACs and the Board selects researchers to conduct the projects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Contract is negotiated then work begins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41440-A982-4BBB-A02A-A1E133446A4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737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Collaborative effort</a:t>
            </a:r>
          </a:p>
          <a:p>
            <a:endParaRPr lang="en-US" dirty="0" smtClean="0"/>
          </a:p>
          <a:p>
            <a:r>
              <a:rPr lang="en-US" u="sng" dirty="0" smtClean="0"/>
              <a:t>3</a:t>
            </a:r>
            <a:r>
              <a:rPr lang="en-US" u="sng" baseline="0" dirty="0" smtClean="0"/>
              <a:t> steps in Project Execution:</a:t>
            </a:r>
          </a:p>
          <a:p>
            <a:r>
              <a:rPr lang="en-US" baseline="0" dirty="0" smtClean="0"/>
              <a:t>1 – Project Initiation</a:t>
            </a:r>
          </a:p>
          <a:p>
            <a:r>
              <a:rPr lang="en-US" baseline="0" dirty="0" smtClean="0"/>
              <a:t>2 – Project Management</a:t>
            </a:r>
          </a:p>
          <a:p>
            <a:r>
              <a:rPr lang="en-US" baseline="0" dirty="0" smtClean="0"/>
              <a:t>3 – Project Closeout</a:t>
            </a:r>
            <a:endParaRPr lang="en-US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ORIL Idea Session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EF2F3-6C3F-4AA0-A1BD-C23C24B466D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6940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ORIL Idea Session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EF2F3-6C3F-4AA0-A1BD-C23C24B466D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194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</a:t>
            </a:r>
            <a:r>
              <a:rPr lang="en-US" baseline="0" dirty="0" smtClean="0"/>
              <a:t> h</a:t>
            </a:r>
            <a:r>
              <a:rPr lang="en-US" dirty="0" smtClean="0"/>
              <a:t>ow members are picked</a:t>
            </a:r>
          </a:p>
          <a:p>
            <a:endParaRPr lang="en-US" dirty="0" smtClean="0"/>
          </a:p>
          <a:p>
            <a:r>
              <a:rPr lang="en-US" dirty="0" smtClean="0"/>
              <a:t>Term limits –</a:t>
            </a:r>
            <a:r>
              <a:rPr lang="en-US" baseline="0" dirty="0" smtClean="0"/>
              <a:t> 4 years (inaugural board has staggered terms for knowledge retention)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Board</a:t>
            </a:r>
            <a:r>
              <a:rPr lang="en-US" baseline="0" dirty="0" smtClean="0"/>
              <a:t> responsibilities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Develop &amp; oversee the program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Select and recommend projects for funding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Select researchers to conduct projects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Assign Technical Advisory Committees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Review progress of projects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Assess research results and implementation potential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Market the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4EF2F3-6C3F-4AA0-A1BD-C23C24B466D7}" type="slidenum">
              <a:rPr lang="en-US" smtClean="0"/>
              <a:t>3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3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Seed</a:t>
            </a:r>
            <a:r>
              <a:rPr lang="en-US" baseline="0" dirty="0" smtClean="0"/>
              <a:t> money</a:t>
            </a:r>
          </a:p>
          <a:p>
            <a:endParaRPr lang="en-US" baseline="0" dirty="0" smtClean="0"/>
          </a:p>
          <a:p>
            <a:r>
              <a:rPr lang="en-US" baseline="0" dirty="0" smtClean="0"/>
              <a:t>Vision:  ultimate goal is for ORIL to be self-sustaining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SP&amp;R2 funds are 80% federal with a 20% match that is currently being provided by ODOT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EF2F3-6C3F-4AA0-A1BD-C23C24B466D7}" type="slidenum">
              <a:rPr lang="en-US" smtClean="0"/>
              <a:t>4</a:t>
            </a:fld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74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EF2F3-6C3F-4AA0-A1BD-C23C24B466D7}" type="slidenum">
              <a:rPr lang="en-US" smtClean="0"/>
              <a:t>5</a:t>
            </a:fld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23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TL-3:  FHWA approval of guardrail system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that mounts to the steel fascia beam instead of the bridge deck – expected to include a retrofit – would allow for this type of connection on federally funded and credit bridge projects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Waterproofing:  identify better ways to waterproof bridge decks to prevent premature ageing/corrosion brought about by water – includes looking at various grout mixes, key way joint designs, and waterproofing membranes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EF2F3-6C3F-4AA0-A1BD-C23C24B466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80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Low-Water: county and rural are bridges are deficient and in need of replacement- very expensive and only handful of people use the it – not a lot of scientific-based guidance on options – this pooled fund study with Kansas is attempting to develop that guidance</a:t>
            </a: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Steel Culvert: verify and validate the viability of the practice of poring concrete on to invert of steel culverts that has experienced material loss – provide scientific-based guidance on its proper application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EF2F3-6C3F-4AA0-A1BD-C23C24B466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029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Capacity: identify simple, low-cost, reliable method for county engineers to use to evaluate the capacity of concrete slab bridges w/out plans – in-depth synthesis to identify current state-of-practice and if an establish method is available – if not then indicate future steps necessary to develop 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Non-Redundant: analyzing pony trusses in an effort to provide analytical evidence and protocols that allow for the reduction of the # of fracture crucial members requiring special arms-length inspections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EF2F3-6C3F-4AA0-A1BD-C23C24B466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616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EF2F3-6C3F-4AA0-A1BD-C23C24B466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3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075" name="Rectangle 3"/>
            <p:cNvSpPr>
              <a:spLocks noChangeArrowheads="1"/>
            </p:cNvSpPr>
            <p:nvPr/>
          </p:nvSpPr>
          <p:spPr bwMode="auto">
            <a:xfrm>
              <a:off x="1968" y="4224"/>
              <a:ext cx="3792" cy="96"/>
            </a:xfrm>
            <a:prstGeom prst="rect">
              <a:avLst/>
            </a:prstGeom>
            <a:gradFill rotWithShape="0">
              <a:gsLst>
                <a:gs pos="0">
                  <a:srgbClr val="EBD7FF"/>
                </a:gs>
                <a:gs pos="100000">
                  <a:srgbClr val="0099F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n-US" sz="2400">
                <a:latin typeface="굴림" pitchFamily="50" charset="-127"/>
              </a:endParaRPr>
            </a:p>
          </p:txBody>
        </p:sp>
        <p:sp>
          <p:nvSpPr>
            <p:cNvPr id="3076" name="Rectangle 4"/>
            <p:cNvSpPr>
              <a:spLocks noChangeArrowheads="1"/>
            </p:cNvSpPr>
            <p:nvPr/>
          </p:nvSpPr>
          <p:spPr bwMode="auto">
            <a:xfrm>
              <a:off x="5520" y="1248"/>
              <a:ext cx="240" cy="2688"/>
            </a:xfrm>
            <a:prstGeom prst="rect">
              <a:avLst/>
            </a:prstGeom>
            <a:gradFill rotWithShape="0">
              <a:gsLst>
                <a:gs pos="0">
                  <a:srgbClr val="C1E7CE"/>
                </a:gs>
                <a:gs pos="100000">
                  <a:srgbClr val="33996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n-US" sz="2400">
                <a:latin typeface="굴림" pitchFamily="50" charset="-127"/>
              </a:endParaRPr>
            </a:p>
          </p:txBody>
        </p:sp>
        <p:sp>
          <p:nvSpPr>
            <p:cNvPr id="3077" name="Rectangle 5"/>
            <p:cNvSpPr>
              <a:spLocks noChangeArrowheads="1"/>
            </p:cNvSpPr>
            <p:nvPr/>
          </p:nvSpPr>
          <p:spPr bwMode="auto">
            <a:xfrm>
              <a:off x="0" y="3312"/>
              <a:ext cx="288" cy="9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n-US" sz="2400">
                <a:latin typeface="굴림" pitchFamily="50" charset="-127"/>
              </a:endParaRPr>
            </a:p>
          </p:txBody>
        </p:sp>
        <p:sp>
          <p:nvSpPr>
            <p:cNvPr id="3078" name="Rectangle 6"/>
            <p:cNvSpPr>
              <a:spLocks noChangeArrowheads="1"/>
            </p:cNvSpPr>
            <p:nvPr/>
          </p:nvSpPr>
          <p:spPr bwMode="auto">
            <a:xfrm>
              <a:off x="0" y="3408"/>
              <a:ext cx="288" cy="912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n-US" sz="2400">
                <a:latin typeface="굴림" pitchFamily="50" charset="-127"/>
              </a:endParaRPr>
            </a:p>
          </p:txBody>
        </p:sp>
        <p:sp>
          <p:nvSpPr>
            <p:cNvPr id="3079" name="Rectangle 7"/>
            <p:cNvSpPr>
              <a:spLocks noChangeArrowheads="1"/>
            </p:cNvSpPr>
            <p:nvPr/>
          </p:nvSpPr>
          <p:spPr bwMode="auto">
            <a:xfrm>
              <a:off x="5520" y="0"/>
              <a:ext cx="240" cy="12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n-US" sz="2400">
                <a:latin typeface="굴림" pitchFamily="50" charset="-127"/>
              </a:endParaRPr>
            </a:p>
          </p:txBody>
        </p:sp>
        <p:sp>
          <p:nvSpPr>
            <p:cNvPr id="3080" name="Rectangle 8"/>
            <p:cNvSpPr>
              <a:spLocks noChangeArrowheads="1"/>
            </p:cNvSpPr>
            <p:nvPr/>
          </p:nvSpPr>
          <p:spPr bwMode="auto">
            <a:xfrm>
              <a:off x="3600" y="0"/>
              <a:ext cx="1920" cy="192"/>
            </a:xfrm>
            <a:prstGeom prst="rect">
              <a:avLst/>
            </a:prstGeom>
            <a:solidFill>
              <a:srgbClr val="CAC9A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n-US" sz="2400">
                <a:latin typeface="굴림" pitchFamily="50" charset="-127"/>
              </a:endParaRPr>
            </a:p>
          </p:txBody>
        </p:sp>
        <p:sp>
          <p:nvSpPr>
            <p:cNvPr id="3081" name="Rectangle 9"/>
            <p:cNvSpPr>
              <a:spLocks noChangeArrowheads="1"/>
            </p:cNvSpPr>
            <p:nvPr/>
          </p:nvSpPr>
          <p:spPr bwMode="auto">
            <a:xfrm>
              <a:off x="288" y="192"/>
              <a:ext cx="336" cy="480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n-US" sz="2400">
                <a:latin typeface="굴림" pitchFamily="50" charset="-127"/>
              </a:endParaRPr>
            </a:p>
          </p:txBody>
        </p:sp>
        <p:sp>
          <p:nvSpPr>
            <p:cNvPr id="3082" name="Rectangle 10"/>
            <p:cNvSpPr>
              <a:spLocks noChangeArrowheads="1"/>
            </p:cNvSpPr>
            <p:nvPr/>
          </p:nvSpPr>
          <p:spPr bwMode="auto">
            <a:xfrm>
              <a:off x="0" y="672"/>
              <a:ext cx="288" cy="2640"/>
            </a:xfrm>
            <a:prstGeom prst="rect">
              <a:avLst/>
            </a:prstGeom>
            <a:gradFill rotWithShape="0">
              <a:gsLst>
                <a:gs pos="0">
                  <a:srgbClr val="C1AE8F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n-US" sz="2400">
                <a:latin typeface="굴림" pitchFamily="50" charset="-127"/>
              </a:endParaRPr>
            </a:p>
          </p:txBody>
        </p:sp>
        <p:sp>
          <p:nvSpPr>
            <p:cNvPr id="3083" name="Rectangle 11"/>
            <p:cNvSpPr>
              <a:spLocks noChangeArrowheads="1"/>
            </p:cNvSpPr>
            <p:nvPr/>
          </p:nvSpPr>
          <p:spPr bwMode="auto">
            <a:xfrm>
              <a:off x="0" y="192"/>
              <a:ext cx="288" cy="4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n-US" sz="2400">
                <a:latin typeface="굴림" pitchFamily="50" charset="-127"/>
              </a:endParaRPr>
            </a:p>
          </p:txBody>
        </p:sp>
        <p:sp>
          <p:nvSpPr>
            <p:cNvPr id="3084" name="Rectangle 12"/>
            <p:cNvSpPr>
              <a:spLocks noChangeArrowheads="1"/>
            </p:cNvSpPr>
            <p:nvPr/>
          </p:nvSpPr>
          <p:spPr bwMode="auto">
            <a:xfrm>
              <a:off x="0" y="0"/>
              <a:ext cx="624" cy="192"/>
            </a:xfrm>
            <a:prstGeom prst="rect">
              <a:avLst/>
            </a:prstGeom>
            <a:solidFill>
              <a:srgbClr val="99CC00"/>
            </a:solidFill>
            <a:ln w="19050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n-US" sz="2400">
                <a:latin typeface="굴림" pitchFamily="50" charset="-127"/>
              </a:endParaRPr>
            </a:p>
          </p:txBody>
        </p:sp>
        <p:sp>
          <p:nvSpPr>
            <p:cNvPr id="3085" name="Rectangle 13"/>
            <p:cNvSpPr>
              <a:spLocks noChangeArrowheads="1"/>
            </p:cNvSpPr>
            <p:nvPr/>
          </p:nvSpPr>
          <p:spPr bwMode="auto">
            <a:xfrm>
              <a:off x="624" y="0"/>
              <a:ext cx="2976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n-US" sz="2400">
                <a:latin typeface="굴림" pitchFamily="50" charset="-127"/>
              </a:endParaRPr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 flipV="1">
              <a:off x="288" y="192"/>
              <a:ext cx="0" cy="4128"/>
            </a:xfrm>
            <a:prstGeom prst="line">
              <a:avLst/>
            </a:prstGeom>
            <a:noFill/>
            <a:ln w="762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>
              <a:off x="288" y="4224"/>
              <a:ext cx="5472" cy="0"/>
            </a:xfrm>
            <a:prstGeom prst="line">
              <a:avLst/>
            </a:prstGeom>
            <a:noFill/>
            <a:ln w="571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 flipV="1">
              <a:off x="5520" y="0"/>
              <a:ext cx="0" cy="4224"/>
            </a:xfrm>
            <a:prstGeom prst="line">
              <a:avLst/>
            </a:prstGeom>
            <a:noFill/>
            <a:ln w="571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9" name="Line 17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 flipH="1">
              <a:off x="3600" y="288"/>
              <a:ext cx="2160" cy="0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V="1">
              <a:off x="3600" y="0"/>
              <a:ext cx="0" cy="288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>
              <a:off x="5520" y="1248"/>
              <a:ext cx="2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>
              <a:off x="624" y="0"/>
              <a:ext cx="0" cy="672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4" name="Line 22"/>
            <p:cNvSpPr>
              <a:spLocks noChangeShapeType="1"/>
            </p:cNvSpPr>
            <p:nvPr/>
          </p:nvSpPr>
          <p:spPr bwMode="auto">
            <a:xfrm flipH="1">
              <a:off x="0" y="672"/>
              <a:ext cx="624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5" name="Line 23"/>
            <p:cNvSpPr>
              <a:spLocks noChangeShapeType="1"/>
            </p:cNvSpPr>
            <p:nvPr/>
          </p:nvSpPr>
          <p:spPr bwMode="auto">
            <a:xfrm flipV="1">
              <a:off x="1680" y="3936"/>
              <a:ext cx="0" cy="384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6" name="Line 24"/>
            <p:cNvSpPr>
              <a:spLocks noChangeShapeType="1"/>
            </p:cNvSpPr>
            <p:nvPr/>
          </p:nvSpPr>
          <p:spPr bwMode="auto">
            <a:xfrm>
              <a:off x="1680" y="3936"/>
              <a:ext cx="4080" cy="0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7" name="Line 25"/>
            <p:cNvSpPr>
              <a:spLocks noChangeShapeType="1"/>
            </p:cNvSpPr>
            <p:nvPr/>
          </p:nvSpPr>
          <p:spPr bwMode="auto">
            <a:xfrm flipH="1">
              <a:off x="0" y="3312"/>
              <a:ext cx="288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8" name="Line 26"/>
            <p:cNvSpPr>
              <a:spLocks noChangeShapeType="1"/>
            </p:cNvSpPr>
            <p:nvPr/>
          </p:nvSpPr>
          <p:spPr bwMode="auto">
            <a:xfrm flipH="1">
              <a:off x="0" y="3408"/>
              <a:ext cx="288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99" name="Rectangle 27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3100" name="Rectangle 28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Century Gothic" pitchFamily="34" charset="0"/>
              <a:buNone/>
              <a:defRPr sz="28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24600"/>
            <a:ext cx="4191000" cy="323850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 smtClean="0"/>
              <a:t>ORIL Idea Session 2013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63000" y="6324600"/>
            <a:ext cx="381000" cy="304800"/>
          </a:xfrm>
        </p:spPr>
        <p:txBody>
          <a:bodyPr/>
          <a:lstStyle>
            <a:lvl1pPr>
              <a:defRPr b="1"/>
            </a:lvl1pPr>
          </a:lstStyle>
          <a:p>
            <a:fld id="{4B3451A2-39E6-4D61-AFB0-C5DA5280A4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330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24600"/>
            <a:ext cx="4191000" cy="323850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 smtClean="0"/>
              <a:t>ORIL Idea Session 2013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50808" y="6324600"/>
            <a:ext cx="381000" cy="304800"/>
          </a:xfrm>
        </p:spPr>
        <p:txBody>
          <a:bodyPr/>
          <a:lstStyle>
            <a:lvl1pPr>
              <a:defRPr b="1"/>
            </a:lvl1pPr>
          </a:lstStyle>
          <a:p>
            <a:fld id="{4B3451A2-39E6-4D61-AFB0-C5DA5280A4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647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24600"/>
            <a:ext cx="4191000" cy="323850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 smtClean="0"/>
              <a:t>ORIL Idea Session 2013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63000" y="6324600"/>
            <a:ext cx="381000" cy="304800"/>
          </a:xfrm>
        </p:spPr>
        <p:txBody>
          <a:bodyPr/>
          <a:lstStyle>
            <a:lvl1pPr>
              <a:defRPr b="1"/>
            </a:lvl1pPr>
          </a:lstStyle>
          <a:p>
            <a:fld id="{4B3451A2-39E6-4D61-AFB0-C5DA5280A4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936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24600"/>
            <a:ext cx="4191000" cy="323850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 smtClean="0"/>
              <a:t>ORIL Idea Session 2013</a:t>
            </a: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63000" y="6324600"/>
            <a:ext cx="381000" cy="304800"/>
          </a:xfrm>
        </p:spPr>
        <p:txBody>
          <a:bodyPr/>
          <a:lstStyle>
            <a:lvl1pPr>
              <a:defRPr b="1"/>
            </a:lvl1pPr>
          </a:lstStyle>
          <a:p>
            <a:fld id="{4B3451A2-39E6-4D61-AFB0-C5DA5280A4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42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32" name="Rectangle 8"/>
            <p:cNvSpPr>
              <a:spLocks noChangeArrowheads="1"/>
            </p:cNvSpPr>
            <p:nvPr/>
          </p:nvSpPr>
          <p:spPr bwMode="auto">
            <a:xfrm>
              <a:off x="1968" y="4224"/>
              <a:ext cx="3792" cy="96"/>
            </a:xfrm>
            <a:prstGeom prst="rect">
              <a:avLst/>
            </a:prstGeom>
            <a:gradFill rotWithShape="0">
              <a:gsLst>
                <a:gs pos="0">
                  <a:srgbClr val="EBD7FF"/>
                </a:gs>
                <a:gs pos="100000">
                  <a:srgbClr val="0099F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n-US" sz="2400">
                <a:latin typeface="굴림" pitchFamily="50" charset="-127"/>
              </a:endParaRPr>
            </a:p>
          </p:txBody>
        </p:sp>
        <p:sp>
          <p:nvSpPr>
            <p:cNvPr id="1033" name="Rectangle 9"/>
            <p:cNvSpPr>
              <a:spLocks noChangeArrowheads="1"/>
            </p:cNvSpPr>
            <p:nvPr/>
          </p:nvSpPr>
          <p:spPr bwMode="auto">
            <a:xfrm>
              <a:off x="5520" y="1248"/>
              <a:ext cx="240" cy="2688"/>
            </a:xfrm>
            <a:prstGeom prst="rect">
              <a:avLst/>
            </a:prstGeom>
            <a:gradFill rotWithShape="0">
              <a:gsLst>
                <a:gs pos="0">
                  <a:srgbClr val="C1E7CE"/>
                </a:gs>
                <a:gs pos="100000">
                  <a:srgbClr val="33996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n-US" sz="2400">
                <a:latin typeface="굴림" pitchFamily="50" charset="-127"/>
              </a:endParaRPr>
            </a:p>
          </p:txBody>
        </p:sp>
        <p:sp>
          <p:nvSpPr>
            <p:cNvPr id="1034" name="Rectangle 10"/>
            <p:cNvSpPr>
              <a:spLocks noChangeArrowheads="1"/>
            </p:cNvSpPr>
            <p:nvPr/>
          </p:nvSpPr>
          <p:spPr bwMode="auto">
            <a:xfrm>
              <a:off x="0" y="3312"/>
              <a:ext cx="288" cy="9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n-US" sz="2400">
                <a:latin typeface="굴림" pitchFamily="50" charset="-127"/>
              </a:endParaRPr>
            </a:p>
          </p:txBody>
        </p:sp>
        <p:sp>
          <p:nvSpPr>
            <p:cNvPr id="1035" name="Rectangle 11"/>
            <p:cNvSpPr>
              <a:spLocks noChangeArrowheads="1"/>
            </p:cNvSpPr>
            <p:nvPr/>
          </p:nvSpPr>
          <p:spPr bwMode="auto">
            <a:xfrm>
              <a:off x="0" y="3408"/>
              <a:ext cx="288" cy="912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n-US" sz="2400">
                <a:latin typeface="굴림" pitchFamily="50" charset="-127"/>
              </a:endParaRPr>
            </a:p>
          </p:txBody>
        </p:sp>
        <p:sp>
          <p:nvSpPr>
            <p:cNvPr id="1036" name="Rectangle 12"/>
            <p:cNvSpPr>
              <a:spLocks noChangeArrowheads="1"/>
            </p:cNvSpPr>
            <p:nvPr/>
          </p:nvSpPr>
          <p:spPr bwMode="auto">
            <a:xfrm>
              <a:off x="5520" y="0"/>
              <a:ext cx="240" cy="12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n-US" sz="2400">
                <a:latin typeface="굴림" pitchFamily="50" charset="-127"/>
              </a:endParaRPr>
            </a:p>
          </p:txBody>
        </p:sp>
        <p:sp>
          <p:nvSpPr>
            <p:cNvPr id="1037" name="Rectangle 13"/>
            <p:cNvSpPr>
              <a:spLocks noChangeArrowheads="1"/>
            </p:cNvSpPr>
            <p:nvPr/>
          </p:nvSpPr>
          <p:spPr bwMode="auto">
            <a:xfrm>
              <a:off x="3600" y="0"/>
              <a:ext cx="1920" cy="192"/>
            </a:xfrm>
            <a:prstGeom prst="rect">
              <a:avLst/>
            </a:prstGeom>
            <a:solidFill>
              <a:srgbClr val="CAC9A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n-US" sz="2400">
                <a:latin typeface="굴림" pitchFamily="50" charset="-127"/>
              </a:endParaRPr>
            </a:p>
          </p:txBody>
        </p:sp>
        <p:sp>
          <p:nvSpPr>
            <p:cNvPr id="1038" name="Rectangle 14"/>
            <p:cNvSpPr>
              <a:spLocks noChangeArrowheads="1"/>
            </p:cNvSpPr>
            <p:nvPr/>
          </p:nvSpPr>
          <p:spPr bwMode="auto">
            <a:xfrm>
              <a:off x="288" y="192"/>
              <a:ext cx="336" cy="480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n-US" sz="2400">
                <a:latin typeface="굴림" pitchFamily="50" charset="-127"/>
              </a:endParaRPr>
            </a:p>
          </p:txBody>
        </p:sp>
        <p:sp>
          <p:nvSpPr>
            <p:cNvPr id="1039" name="Rectangle 15"/>
            <p:cNvSpPr>
              <a:spLocks noChangeArrowheads="1"/>
            </p:cNvSpPr>
            <p:nvPr/>
          </p:nvSpPr>
          <p:spPr bwMode="auto">
            <a:xfrm>
              <a:off x="0" y="672"/>
              <a:ext cx="288" cy="2640"/>
            </a:xfrm>
            <a:prstGeom prst="rect">
              <a:avLst/>
            </a:prstGeom>
            <a:gradFill rotWithShape="0">
              <a:gsLst>
                <a:gs pos="0">
                  <a:srgbClr val="C1AE8F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n-US" sz="2400">
                <a:latin typeface="굴림" pitchFamily="50" charset="-127"/>
              </a:endParaRPr>
            </a:p>
          </p:txBody>
        </p:sp>
        <p:sp>
          <p:nvSpPr>
            <p:cNvPr id="1040" name="Rectangle 16"/>
            <p:cNvSpPr>
              <a:spLocks noChangeArrowheads="1"/>
            </p:cNvSpPr>
            <p:nvPr/>
          </p:nvSpPr>
          <p:spPr bwMode="auto">
            <a:xfrm>
              <a:off x="0" y="192"/>
              <a:ext cx="288" cy="4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n-US" sz="2400">
                <a:latin typeface="굴림" pitchFamily="50" charset="-127"/>
              </a:endParaRPr>
            </a:p>
          </p:txBody>
        </p:sp>
        <p:sp>
          <p:nvSpPr>
            <p:cNvPr id="1041" name="Rectangle 17"/>
            <p:cNvSpPr>
              <a:spLocks noChangeArrowheads="1"/>
            </p:cNvSpPr>
            <p:nvPr/>
          </p:nvSpPr>
          <p:spPr bwMode="auto">
            <a:xfrm>
              <a:off x="0" y="0"/>
              <a:ext cx="624" cy="192"/>
            </a:xfrm>
            <a:prstGeom prst="rect">
              <a:avLst/>
            </a:prstGeom>
            <a:solidFill>
              <a:srgbClr val="99CC00"/>
            </a:solidFill>
            <a:ln w="19050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n-US" sz="2400">
                <a:latin typeface="굴림" pitchFamily="50" charset="-127"/>
              </a:endParaRPr>
            </a:p>
          </p:txBody>
        </p:sp>
        <p:sp>
          <p:nvSpPr>
            <p:cNvPr id="1042" name="Rectangle 18"/>
            <p:cNvSpPr>
              <a:spLocks noChangeArrowheads="1"/>
            </p:cNvSpPr>
            <p:nvPr/>
          </p:nvSpPr>
          <p:spPr bwMode="auto">
            <a:xfrm>
              <a:off x="624" y="0"/>
              <a:ext cx="2976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n-US" sz="2400">
                <a:latin typeface="굴림" pitchFamily="50" charset="-127"/>
              </a:endParaRPr>
            </a:p>
          </p:txBody>
        </p:sp>
        <p:sp>
          <p:nvSpPr>
            <p:cNvPr id="1043" name="Line 19"/>
            <p:cNvSpPr>
              <a:spLocks noChangeShapeType="1"/>
            </p:cNvSpPr>
            <p:nvPr/>
          </p:nvSpPr>
          <p:spPr bwMode="auto">
            <a:xfrm flipV="1">
              <a:off x="288" y="192"/>
              <a:ext cx="0" cy="4128"/>
            </a:xfrm>
            <a:prstGeom prst="line">
              <a:avLst/>
            </a:prstGeom>
            <a:noFill/>
            <a:ln w="762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" name="Line 20"/>
            <p:cNvSpPr>
              <a:spLocks noChangeShapeType="1"/>
            </p:cNvSpPr>
            <p:nvPr/>
          </p:nvSpPr>
          <p:spPr bwMode="auto">
            <a:xfrm>
              <a:off x="288" y="4224"/>
              <a:ext cx="5472" cy="0"/>
            </a:xfrm>
            <a:prstGeom prst="line">
              <a:avLst/>
            </a:prstGeom>
            <a:noFill/>
            <a:ln w="571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5" name="Line 21"/>
            <p:cNvSpPr>
              <a:spLocks noChangeShapeType="1"/>
            </p:cNvSpPr>
            <p:nvPr/>
          </p:nvSpPr>
          <p:spPr bwMode="auto">
            <a:xfrm flipV="1">
              <a:off x="5520" y="0"/>
              <a:ext cx="0" cy="4224"/>
            </a:xfrm>
            <a:prstGeom prst="line">
              <a:avLst/>
            </a:prstGeom>
            <a:noFill/>
            <a:ln w="571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" name="Line 22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7" name="Line 23"/>
            <p:cNvSpPr>
              <a:spLocks noChangeShapeType="1"/>
            </p:cNvSpPr>
            <p:nvPr/>
          </p:nvSpPr>
          <p:spPr bwMode="auto">
            <a:xfrm flipH="1">
              <a:off x="3600" y="288"/>
              <a:ext cx="2160" cy="0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8" name="Line 24"/>
            <p:cNvSpPr>
              <a:spLocks noChangeShapeType="1"/>
            </p:cNvSpPr>
            <p:nvPr/>
          </p:nvSpPr>
          <p:spPr bwMode="auto">
            <a:xfrm flipV="1">
              <a:off x="3600" y="0"/>
              <a:ext cx="0" cy="288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9" name="Line 25"/>
            <p:cNvSpPr>
              <a:spLocks noChangeShapeType="1"/>
            </p:cNvSpPr>
            <p:nvPr/>
          </p:nvSpPr>
          <p:spPr bwMode="auto">
            <a:xfrm>
              <a:off x="5520" y="1248"/>
              <a:ext cx="2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0" name="Line 26"/>
            <p:cNvSpPr>
              <a:spLocks noChangeShapeType="1"/>
            </p:cNvSpPr>
            <p:nvPr/>
          </p:nvSpPr>
          <p:spPr bwMode="auto">
            <a:xfrm>
              <a:off x="624" y="0"/>
              <a:ext cx="0" cy="672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1" name="Line 27"/>
            <p:cNvSpPr>
              <a:spLocks noChangeShapeType="1"/>
            </p:cNvSpPr>
            <p:nvPr/>
          </p:nvSpPr>
          <p:spPr bwMode="auto">
            <a:xfrm flipH="1">
              <a:off x="0" y="672"/>
              <a:ext cx="624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2" name="Line 28"/>
            <p:cNvSpPr>
              <a:spLocks noChangeShapeType="1"/>
            </p:cNvSpPr>
            <p:nvPr/>
          </p:nvSpPr>
          <p:spPr bwMode="auto">
            <a:xfrm flipV="1">
              <a:off x="1680" y="3936"/>
              <a:ext cx="0" cy="384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3" name="Line 29"/>
            <p:cNvSpPr>
              <a:spLocks noChangeShapeType="1"/>
            </p:cNvSpPr>
            <p:nvPr/>
          </p:nvSpPr>
          <p:spPr bwMode="auto">
            <a:xfrm>
              <a:off x="1680" y="3936"/>
              <a:ext cx="4080" cy="0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4" name="Line 30"/>
            <p:cNvSpPr>
              <a:spLocks noChangeShapeType="1"/>
            </p:cNvSpPr>
            <p:nvPr/>
          </p:nvSpPr>
          <p:spPr bwMode="auto">
            <a:xfrm flipH="1">
              <a:off x="0" y="3312"/>
              <a:ext cx="288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" name="Line 31"/>
            <p:cNvSpPr>
              <a:spLocks noChangeShapeType="1"/>
            </p:cNvSpPr>
            <p:nvPr/>
          </p:nvSpPr>
          <p:spPr bwMode="auto">
            <a:xfrm flipH="1">
              <a:off x="0" y="3408"/>
              <a:ext cx="288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264275"/>
            <a:ext cx="28956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>
                <a:solidFill>
                  <a:schemeClr val="bg2"/>
                </a:solidFill>
              </a:defRPr>
            </a:lvl1pPr>
          </a:lstStyle>
          <a:p>
            <a:pPr algn="l"/>
            <a:r>
              <a:rPr lang="en-US" dirty="0" smtClean="0"/>
              <a:t>ORIL Idea Session 2013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67450"/>
            <a:ext cx="21336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2"/>
                </a:solidFill>
              </a:defRPr>
            </a:lvl1pPr>
          </a:lstStyle>
          <a:p>
            <a:fld id="{4B3451A2-39E6-4D61-AFB0-C5DA5280A4F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Tx/>
        <a:buBlip>
          <a:blip r:embed="rId7"/>
        </a:buBlip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entury Gothic" pitchFamily="34" charset="0"/>
        <a:buChar char="□"/>
        <a:defRPr sz="2000">
          <a:solidFill>
            <a:schemeClr val="bg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entury Gothic" pitchFamily="34" charset="0"/>
        <a:buChar char="□"/>
        <a:defRPr sz="2000">
          <a:solidFill>
            <a:schemeClr val="bg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entury Gothic" pitchFamily="34" charset="0"/>
        <a:buChar char="□"/>
        <a:defRPr sz="2000">
          <a:solidFill>
            <a:schemeClr val="bg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entury Gothic" pitchFamily="34" charset="0"/>
        <a:buChar char="□"/>
        <a:defRPr sz="20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1.png"/><Relationship Id="rId5" Type="http://schemas.openxmlformats.org/officeDocument/2006/relationships/image" Target="../media/image33.emf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t.state.oh.us/groups/oril/IdeaSessions/Pages/Research-Idea-Form.aspx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image" Target="../media/image48.wmf"/><Relationship Id="rId7" Type="http://schemas.openxmlformats.org/officeDocument/2006/relationships/image" Target="../media/image54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wmf"/><Relationship Id="rId5" Type="http://schemas.openxmlformats.org/officeDocument/2006/relationships/image" Target="../media/image52.wmf"/><Relationship Id="rId4" Type="http://schemas.openxmlformats.org/officeDocument/2006/relationships/image" Target="../media/image49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oril.transportation.ohio.gov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ORIL@dot.state.oh.us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6200" y="762000"/>
            <a:ext cx="4495800" cy="1470025"/>
          </a:xfrm>
        </p:spPr>
        <p:txBody>
          <a:bodyPr/>
          <a:lstStyle/>
          <a:p>
            <a:r>
              <a:rPr lang="en-US" b="1" dirty="0" smtClean="0"/>
              <a:t>Ohio’s Research Initiative for Locals (ORIL)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2891980"/>
            <a:ext cx="4495800" cy="1752600"/>
          </a:xfrm>
        </p:spPr>
        <p:txBody>
          <a:bodyPr/>
          <a:lstStyle/>
          <a:p>
            <a:r>
              <a:rPr lang="en-US" b="1" dirty="0" smtClean="0"/>
              <a:t>Research Funding for Locals</a:t>
            </a:r>
          </a:p>
          <a:p>
            <a:endParaRPr lang="en-US" dirty="0" smtClean="0"/>
          </a:p>
          <a:p>
            <a:r>
              <a:rPr lang="en-US" dirty="0" smtClean="0"/>
              <a:t>OTEC 2016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3505200" cy="4533392"/>
          </a:xfrm>
          <a:prstGeom prst="rect">
            <a:avLst/>
          </a:prstGeom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8748562" y="6324600"/>
            <a:ext cx="3810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B3451A2-39E6-4D61-AFB0-C5DA5280A4F2}" type="slidenum">
              <a:rPr lang="en-US" sz="1000" smtClean="0"/>
              <a:pPr algn="r"/>
              <a:t>1</a:t>
            </a:fld>
            <a:endParaRPr lang="en-US" sz="1000" dirty="0"/>
          </a:p>
        </p:txBody>
      </p:sp>
      <p:sp>
        <p:nvSpPr>
          <p:cNvPr id="6" name="Rectangle 5"/>
          <p:cNvSpPr/>
          <p:nvPr/>
        </p:nvSpPr>
        <p:spPr>
          <a:xfrm>
            <a:off x="3224062" y="4761276"/>
            <a:ext cx="55245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Vicky Fout</a:t>
            </a:r>
          </a:p>
          <a:p>
            <a:pPr algn="ctr"/>
            <a:r>
              <a:rPr lang="en-US" sz="2200" dirty="0"/>
              <a:t>ODOT Statewide Planning &amp; </a:t>
            </a:r>
            <a:r>
              <a:rPr lang="en-US" sz="2200" dirty="0" smtClean="0"/>
              <a:t>Research</a:t>
            </a:r>
          </a:p>
          <a:p>
            <a:pPr algn="ctr"/>
            <a:r>
              <a:rPr lang="en-US" sz="2200" dirty="0"/>
              <a:t>Greg Butcher, P.E.</a:t>
            </a:r>
          </a:p>
          <a:p>
            <a:pPr algn="ctr"/>
            <a:r>
              <a:rPr lang="en-US" sz="2200" dirty="0"/>
              <a:t>Violet Township</a:t>
            </a:r>
          </a:p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88789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ORIL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 smtClean="0"/>
              <a:t>Optimizing the Effective Use of</a:t>
            </a:r>
            <a:br>
              <a:rPr lang="en-US" sz="2600" dirty="0" smtClean="0"/>
            </a:br>
            <a:r>
              <a:rPr lang="en-US" sz="2600" dirty="0" smtClean="0"/>
              <a:t>RAP in Local Roadways</a:t>
            </a:r>
            <a:endParaRPr lang="en-US" sz="2600" dirty="0"/>
          </a:p>
          <a:p>
            <a:pPr lvl="1">
              <a:buBlip>
                <a:blip r:embed="rId2"/>
              </a:buBlip>
            </a:pPr>
            <a:r>
              <a:rPr lang="en-US" sz="2200" dirty="0"/>
              <a:t>Completion Date: </a:t>
            </a:r>
            <a:r>
              <a:rPr lang="en-US" sz="2200" dirty="0" smtClean="0"/>
              <a:t>October 2018</a:t>
            </a:r>
            <a:endParaRPr lang="en-US" sz="2200" dirty="0"/>
          </a:p>
          <a:p>
            <a:pPr marL="457200" lvl="1" indent="0">
              <a:buNone/>
            </a:pPr>
            <a:endParaRPr lang="en-US" sz="2200" dirty="0" smtClean="0"/>
          </a:p>
          <a:p>
            <a:pPr marL="457200" lvl="1" indent="0">
              <a:buNone/>
            </a:pPr>
            <a:endParaRPr lang="en-US" sz="2200" dirty="0" smtClean="0"/>
          </a:p>
          <a:p>
            <a:r>
              <a:rPr lang="en-US" sz="2600" dirty="0" smtClean="0"/>
              <a:t>Use of Crushed Recycled Glass in Construction of Local Roadways</a:t>
            </a:r>
          </a:p>
          <a:p>
            <a:pPr lvl="1">
              <a:buBlip>
                <a:blip r:embed="rId2"/>
              </a:buBlip>
            </a:pPr>
            <a:r>
              <a:rPr lang="en-US" sz="2200" dirty="0" smtClean="0"/>
              <a:t>Completion Date: October 2018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451A2-39E6-4D61-AFB0-C5DA5280A4F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1315874"/>
            <a:ext cx="1399128" cy="2177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2956" y="5009975"/>
            <a:ext cx="3457687" cy="112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6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ORIL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 smtClean="0"/>
              <a:t>Best Practices for Chip Sealing</a:t>
            </a:r>
            <a:br>
              <a:rPr lang="en-US" sz="2600" dirty="0" smtClean="0"/>
            </a:br>
            <a:r>
              <a:rPr lang="en-US" sz="2600" dirty="0" smtClean="0"/>
              <a:t>Low-Volume Roads in Ohio</a:t>
            </a:r>
            <a:endParaRPr lang="en-US" sz="2600" dirty="0"/>
          </a:p>
          <a:p>
            <a:pPr lvl="1">
              <a:buBlip>
                <a:blip r:embed="rId2"/>
              </a:buBlip>
            </a:pPr>
            <a:r>
              <a:rPr lang="en-US" sz="2200" dirty="0"/>
              <a:t>Completion Date: </a:t>
            </a:r>
            <a:r>
              <a:rPr lang="en-US" sz="2200" dirty="0" smtClean="0"/>
              <a:t>May 2018</a:t>
            </a:r>
            <a:endParaRPr lang="en-US" sz="2200" dirty="0"/>
          </a:p>
          <a:p>
            <a:pPr marL="457200" lvl="1" indent="0">
              <a:buNone/>
            </a:pPr>
            <a:endParaRPr lang="en-US" sz="2200" dirty="0" smtClean="0"/>
          </a:p>
          <a:p>
            <a:pPr marL="457200" lvl="1" indent="0">
              <a:buNone/>
            </a:pPr>
            <a:endParaRPr lang="en-US" sz="2200" dirty="0" smtClean="0"/>
          </a:p>
          <a:p>
            <a:r>
              <a:rPr lang="en-US" sz="2600" dirty="0" smtClean="0"/>
              <a:t>Investigation of In-Situ Strength of Various Construction/Widening</a:t>
            </a:r>
            <a:br>
              <a:rPr lang="en-US" sz="2600" dirty="0" smtClean="0"/>
            </a:br>
            <a:r>
              <a:rPr lang="en-US" sz="2600" dirty="0" smtClean="0"/>
              <a:t>Methods Utilized on Local</a:t>
            </a:r>
            <a:br>
              <a:rPr lang="en-US" sz="2600" dirty="0" smtClean="0"/>
            </a:br>
            <a:r>
              <a:rPr lang="en-US" sz="2600" dirty="0" smtClean="0"/>
              <a:t>Roadways</a:t>
            </a:r>
          </a:p>
          <a:p>
            <a:pPr lvl="1">
              <a:buBlip>
                <a:blip r:embed="rId2"/>
              </a:buBlip>
            </a:pPr>
            <a:r>
              <a:rPr lang="en-US" sz="2200" dirty="0" smtClean="0"/>
              <a:t>Final Report Available</a:t>
            </a:r>
            <a:br>
              <a:rPr lang="en-US" sz="2200" dirty="0" smtClean="0"/>
            </a:br>
            <a:r>
              <a:rPr lang="en-US" sz="2200" dirty="0" smtClean="0"/>
              <a:t>on ORIL website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451A2-39E6-4D61-AFB0-C5DA5280A4F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2" descr="https://upload.wikimedia.org/wikipedia/commons/1/19/Chipnse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615674"/>
            <a:ext cx="2411930" cy="180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SCF266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559" y="4191000"/>
            <a:ext cx="244277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053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ORIL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 smtClean="0"/>
              <a:t>Storm Water Best Management Practices for Local Roadways</a:t>
            </a:r>
            <a:endParaRPr lang="en-US" sz="2600" dirty="0"/>
          </a:p>
          <a:p>
            <a:pPr lvl="1">
              <a:buBlip>
                <a:blip r:embed="rId3"/>
              </a:buBlip>
            </a:pPr>
            <a:r>
              <a:rPr lang="en-US" sz="2200" dirty="0" smtClean="0"/>
              <a:t>Final Report Available</a:t>
            </a:r>
            <a:br>
              <a:rPr lang="en-US" sz="2200" dirty="0" smtClean="0"/>
            </a:br>
            <a:r>
              <a:rPr lang="en-US" sz="2200" dirty="0" smtClean="0"/>
              <a:t>on ORIL website</a:t>
            </a:r>
            <a:endParaRPr lang="en-US" sz="2200" dirty="0"/>
          </a:p>
          <a:p>
            <a:pPr marL="457200" lvl="1" indent="0">
              <a:buNone/>
            </a:pPr>
            <a:endParaRPr lang="en-US" sz="2200" dirty="0" smtClean="0"/>
          </a:p>
          <a:p>
            <a:pPr marL="457200" lvl="1" indent="0">
              <a:buNone/>
            </a:pPr>
            <a:endParaRPr lang="en-US" sz="2200" dirty="0" smtClean="0"/>
          </a:p>
          <a:p>
            <a:r>
              <a:rPr lang="en-US" sz="2600" dirty="0" smtClean="0"/>
              <a:t>Storm Water BMP Tool</a:t>
            </a:r>
            <a:br>
              <a:rPr lang="en-US" sz="2600" dirty="0" smtClean="0"/>
            </a:br>
            <a:r>
              <a:rPr lang="en-US" sz="2600" dirty="0" smtClean="0"/>
              <a:t>Implementation Testing</a:t>
            </a:r>
          </a:p>
          <a:p>
            <a:pPr lvl="1">
              <a:buBlip>
                <a:blip r:embed="rId3"/>
              </a:buBlip>
            </a:pPr>
            <a:r>
              <a:rPr lang="en-US" sz="2200" dirty="0" smtClean="0"/>
              <a:t>Completion Date:</a:t>
            </a:r>
            <a:br>
              <a:rPr lang="en-US" sz="2200" dirty="0" smtClean="0"/>
            </a:br>
            <a:r>
              <a:rPr lang="en-US" sz="2200" dirty="0" smtClean="0"/>
              <a:t>December 2017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451A2-39E6-4D61-AFB0-C5DA5280A4F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2133600"/>
            <a:ext cx="3326330" cy="155186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86400" y="4200773"/>
            <a:ext cx="2481260" cy="1775665"/>
            <a:chOff x="5772670" y="4133933"/>
            <a:chExt cx="2481260" cy="177566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72670" y="4218863"/>
              <a:ext cx="1060947" cy="105681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55934" y="5370678"/>
              <a:ext cx="2360913" cy="53892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15680" y="4133933"/>
              <a:ext cx="1238250" cy="12287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777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ORIL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 smtClean="0"/>
              <a:t>Assessment of IRP Truck Licensing</a:t>
            </a:r>
            <a:br>
              <a:rPr lang="en-US" sz="2600" dirty="0" smtClean="0"/>
            </a:br>
            <a:r>
              <a:rPr lang="en-US" sz="2600" dirty="0" smtClean="0"/>
              <a:t>for Ohio Counties</a:t>
            </a:r>
            <a:endParaRPr lang="en-US" sz="2600" dirty="0"/>
          </a:p>
          <a:p>
            <a:pPr lvl="1">
              <a:buBlip>
                <a:blip r:embed="rId2"/>
              </a:buBlip>
            </a:pPr>
            <a:r>
              <a:rPr lang="en-US" sz="2200" dirty="0" smtClean="0"/>
              <a:t>Final Report Available</a:t>
            </a:r>
            <a:br>
              <a:rPr lang="en-US" sz="2200" dirty="0" smtClean="0"/>
            </a:br>
            <a:r>
              <a:rPr lang="en-US" sz="2200" dirty="0" smtClean="0"/>
              <a:t>on ORIL website</a:t>
            </a:r>
            <a:endParaRPr lang="en-US" sz="2200" dirty="0"/>
          </a:p>
          <a:p>
            <a:pPr marL="457200" lvl="1" indent="0">
              <a:buNone/>
            </a:pPr>
            <a:endParaRPr lang="en-US" sz="2200" dirty="0" smtClean="0"/>
          </a:p>
          <a:p>
            <a:pPr marL="457200" lvl="1" indent="0">
              <a:buNone/>
            </a:pPr>
            <a:endParaRPr lang="en-US" sz="2200" dirty="0" smtClean="0"/>
          </a:p>
          <a:p>
            <a:r>
              <a:rPr lang="en-US" sz="2600" dirty="0" smtClean="0"/>
              <a:t>Recommendations and Strategies for IRP Truck Licensing Impacts for Ohio Counties</a:t>
            </a:r>
          </a:p>
          <a:p>
            <a:pPr lvl="1">
              <a:buBlip>
                <a:blip r:embed="rId2"/>
              </a:buBlip>
            </a:pPr>
            <a:r>
              <a:rPr lang="en-US" sz="2200" dirty="0" smtClean="0"/>
              <a:t>Completion Date: February 2017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451A2-39E6-4D61-AFB0-C5DA5280A4F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1703546"/>
            <a:ext cx="1475699" cy="217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3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0587" y="1295400"/>
            <a:ext cx="4132213" cy="1470025"/>
          </a:xfrm>
        </p:spPr>
        <p:txBody>
          <a:bodyPr/>
          <a:lstStyle/>
          <a:p>
            <a:r>
              <a:rPr lang="en-US" sz="4800" b="1" dirty="0" smtClean="0"/>
              <a:t>A Local’s Perspective of ORIL</a:t>
            </a:r>
            <a:endParaRPr lang="en-US" sz="4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685800"/>
            <a:ext cx="3652887" cy="4724400"/>
          </a:xfrm>
          <a:prstGeom prst="rect">
            <a:avLst/>
          </a:prstGeom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8748562" y="6324600"/>
            <a:ext cx="3810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B3451A2-39E6-4D61-AFB0-C5DA5280A4F2}" type="slidenum">
              <a:rPr lang="en-US" sz="1000" smtClean="0"/>
              <a:pPr algn="r"/>
              <a:t>14</a:t>
            </a:fld>
            <a:endParaRPr lang="en-US" sz="1000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067994" y="3657600"/>
            <a:ext cx="46482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9pPr>
          </a:lstStyle>
          <a:p>
            <a:r>
              <a:rPr lang="en-US" kern="0" dirty="0" smtClean="0"/>
              <a:t>Greg Butcher, P.E.</a:t>
            </a:r>
          </a:p>
          <a:p>
            <a:r>
              <a:rPr lang="en-US" kern="0" dirty="0" smtClean="0"/>
              <a:t>Violet Township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04510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451A2-39E6-4D61-AFB0-C5DA5280A4F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30" name="Picture 6" descr="Image result for columbus ohio traff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22" y="3826740"/>
            <a:ext cx="4112054" cy="273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8049" y="383054"/>
            <a:ext cx="3986851" cy="25125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2637" y="3956394"/>
            <a:ext cx="3982263" cy="25904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2637" y="2320424"/>
            <a:ext cx="4001313" cy="26675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920" y="405899"/>
            <a:ext cx="4090995" cy="26156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921" y="2208433"/>
            <a:ext cx="4090995" cy="24545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037722">
            <a:off x="311849" y="1573292"/>
            <a:ext cx="4648200" cy="23461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33669">
            <a:off x="4663314" y="1683899"/>
            <a:ext cx="3724857" cy="24832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777" y="450373"/>
            <a:ext cx="4527091" cy="585503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 rot="20441910">
            <a:off x="934629" y="2828836"/>
            <a:ext cx="727474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Submit An Idea!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43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ORIL – Idea Solicitation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Strategic Research Plan 2017-2018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3</a:t>
            </a:r>
            <a:r>
              <a:rPr lang="en-US" dirty="0" smtClean="0"/>
              <a:t> Focus Areas</a:t>
            </a:r>
          </a:p>
          <a:p>
            <a:pPr marL="742950" lvl="2" indent="-342900">
              <a:buBlip>
                <a:blip r:embed="rId3"/>
              </a:buBlip>
            </a:pPr>
            <a:r>
              <a:rPr lang="en-US" sz="2200" kern="1200" dirty="0">
                <a:ea typeface="+mn-ea"/>
                <a:cs typeface="+mn-cs"/>
              </a:rPr>
              <a:t>Safety</a:t>
            </a:r>
          </a:p>
          <a:p>
            <a:pPr marL="742950" lvl="2" indent="-342900">
              <a:buBlip>
                <a:blip r:embed="rId3"/>
              </a:buBlip>
            </a:pPr>
            <a:r>
              <a:rPr lang="en-US" sz="2200" kern="1200" dirty="0">
                <a:ea typeface="+mn-ea"/>
                <a:cs typeface="+mn-cs"/>
              </a:rPr>
              <a:t>Renewal/Infrastructure</a:t>
            </a:r>
          </a:p>
          <a:p>
            <a:pPr marL="742950" lvl="2" indent="-342900">
              <a:buBlip>
                <a:blip r:embed="rId3"/>
              </a:buBlip>
            </a:pPr>
            <a:r>
              <a:rPr lang="en-US" sz="2200" kern="1200" dirty="0">
                <a:ea typeface="+mn-ea"/>
                <a:cs typeface="+mn-cs"/>
              </a:rPr>
              <a:t>Operations &amp; Business Practices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451A2-39E6-4D61-AFB0-C5DA5280A4F2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2330844"/>
            <a:ext cx="1952824" cy="14633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151" y="3526552"/>
            <a:ext cx="2127840" cy="1367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691209"/>
            <a:ext cx="2055952" cy="1367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8105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ORIL – Idea Solicitation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85800"/>
          </a:xfrm>
        </p:spPr>
        <p:txBody>
          <a:bodyPr/>
          <a:lstStyle/>
          <a:p>
            <a:r>
              <a:rPr lang="en-US" dirty="0" smtClean="0"/>
              <a:t>How does the money work?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451A2-39E6-4D61-AFB0-C5DA5280A4F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905000" y="2408237"/>
            <a:ext cx="2971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Tx/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2200" dirty="0" smtClean="0"/>
              <a:t>Used for research expenses only</a:t>
            </a:r>
          </a:p>
          <a:p>
            <a:r>
              <a:rPr lang="en-US" sz="2200" dirty="0" smtClean="0"/>
              <a:t>Contracted research projects</a:t>
            </a:r>
          </a:p>
          <a:p>
            <a:r>
              <a:rPr lang="en-US" sz="2200" dirty="0" smtClean="0"/>
              <a:t>Funds &amp; contracts managed by ODOT</a:t>
            </a:r>
          </a:p>
          <a:p>
            <a:endParaRPr lang="en-US" sz="2200" dirty="0" smtClean="0"/>
          </a:p>
          <a:p>
            <a:endParaRPr lang="en-US" sz="2200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6019800" y="2362200"/>
            <a:ext cx="26670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Tx/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2200" dirty="0" smtClean="0"/>
              <a:t>Not for capital improvements</a:t>
            </a:r>
          </a:p>
          <a:p>
            <a:r>
              <a:rPr lang="en-US" sz="2200" dirty="0" smtClean="0"/>
              <a:t>Not for standard maintenance activities</a:t>
            </a:r>
          </a:p>
          <a:p>
            <a:r>
              <a:rPr lang="en-US" sz="2200" dirty="0" smtClean="0"/>
              <a:t>Not a grant program</a:t>
            </a:r>
          </a:p>
          <a:p>
            <a:endParaRPr lang="en-US" sz="2200" dirty="0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2391508"/>
            <a:ext cx="119062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27031"/>
            <a:ext cx="142875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311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ORIL – Idea Solicitation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FY 2018 Idea Solicitation is OPEN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Submit an Idea:</a:t>
            </a:r>
          </a:p>
          <a:p>
            <a:pPr marL="0" indent="0" algn="ctr">
              <a:buNone/>
            </a:pPr>
            <a:r>
              <a:rPr lang="en-US" sz="1400" dirty="0">
                <a:hlinkClick r:id="rId3"/>
              </a:rPr>
              <a:t>http://www.dot.state.oh.us/groups/oril/IdeaSessions/Pages/Research-Idea-Form.aspx</a:t>
            </a:r>
            <a:endParaRPr lang="en-US" sz="1400" dirty="0"/>
          </a:p>
          <a:p>
            <a:endParaRPr lang="en-US" dirty="0" smtClean="0"/>
          </a:p>
          <a:p>
            <a:r>
              <a:rPr lang="en-US" dirty="0" smtClean="0"/>
              <a:t>Deadline: </a:t>
            </a:r>
            <a:r>
              <a:rPr lang="en-US" sz="3200" b="1" dirty="0" smtClean="0">
                <a:solidFill>
                  <a:srgbClr val="FF0000"/>
                </a:solidFill>
              </a:rPr>
              <a:t>November 4, 2016 @ 3PM</a:t>
            </a:r>
            <a:r>
              <a:rPr lang="en-US" sz="2400" b="1" dirty="0">
                <a:solidFill>
                  <a:srgbClr val="FF0000"/>
                </a:solidFill>
              </a:rPr>
              <a:t/>
            </a:r>
            <a:br>
              <a:rPr lang="en-US" sz="2400" b="1" dirty="0">
                <a:solidFill>
                  <a:srgbClr val="FF0000"/>
                </a:solidFill>
              </a:rPr>
            </a:b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451A2-39E6-4D61-AFB0-C5DA5280A4F2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026" name="Picture 2" descr="C:\Users\vfout\AppData\Local\Microsoft\Windows\Temporary Internet Files\Content.IE5\C9JV2NWS\MM900178141[1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16734"/>
            <a:ext cx="1782060" cy="196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31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ORIL – Idea Solicitation</a:t>
            </a:r>
            <a:r>
              <a:rPr lang="en-US" b="1" dirty="0">
                <a:latin typeface="Franklin Gothic Book" panose="020B0503020102020204" pitchFamily="34" charset="0"/>
              </a:rPr>
              <a:t/>
            </a:r>
            <a:br>
              <a:rPr lang="en-US" b="1" dirty="0">
                <a:latin typeface="Franklin Gothic Book" panose="020B0503020102020204" pitchFamily="34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451A2-39E6-4D61-AFB0-C5DA5280A4F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595284"/>
            <a:ext cx="503942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6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ORIL – What is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Providing </a:t>
            </a:r>
            <a:r>
              <a:rPr lang="en-US" i="1" dirty="0" smtClean="0"/>
              <a:t>real</a:t>
            </a:r>
            <a:r>
              <a:rPr lang="en-US" dirty="0" smtClean="0"/>
              <a:t> solutions to </a:t>
            </a:r>
            <a:r>
              <a:rPr lang="en-US" i="1" dirty="0" smtClean="0"/>
              <a:t>real</a:t>
            </a:r>
            <a:r>
              <a:rPr lang="en-US" dirty="0" smtClean="0"/>
              <a:t> problems… through </a:t>
            </a:r>
            <a:r>
              <a:rPr lang="en-US" i="1" dirty="0" smtClean="0"/>
              <a:t>research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6324600"/>
            <a:ext cx="381000" cy="304800"/>
          </a:xfrm>
        </p:spPr>
        <p:txBody>
          <a:bodyPr/>
          <a:lstStyle/>
          <a:p>
            <a:fld id="{4B3451A2-39E6-4D61-AFB0-C5DA5280A4F2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2459248" y="2563672"/>
            <a:ext cx="4703552" cy="3782033"/>
            <a:chOff x="2459248" y="2563672"/>
            <a:chExt cx="4703552" cy="378203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9248" y="4348601"/>
              <a:ext cx="919923" cy="786301"/>
            </a:xfrm>
            <a:prstGeom prst="rect">
              <a:avLst/>
            </a:prstGeom>
          </p:spPr>
        </p:pic>
        <p:pic>
          <p:nvPicPr>
            <p:cNvPr id="6" name="Picture 5" descr="http://www.dot.state.oh.us/Divisions/Quality/LTAP/PublishingImages/AALogo.jpg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5431305"/>
              <a:ext cx="914399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329" y="5867650"/>
              <a:ext cx="986165" cy="352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3317" y="2563672"/>
              <a:ext cx="965602" cy="941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691" y="2566078"/>
              <a:ext cx="963827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4140" y="4038600"/>
              <a:ext cx="958660" cy="94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2040" y="3129401"/>
              <a:ext cx="1885360" cy="2438400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>
              <a:off x="3886199" y="3276600"/>
              <a:ext cx="304801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3429000" y="4703251"/>
              <a:ext cx="609599" cy="385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5689722" y="3467100"/>
              <a:ext cx="330078" cy="28007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4191000" y="5432942"/>
              <a:ext cx="337686" cy="45556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5791200" y="4348601"/>
              <a:ext cx="6096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 flipV="1">
              <a:off x="5522286" y="5322559"/>
              <a:ext cx="573714" cy="26623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4626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2" y="2025733"/>
            <a:ext cx="7704667" cy="3332816"/>
          </a:xfrm>
        </p:spPr>
        <p:txBody>
          <a:bodyPr/>
          <a:lstStyle/>
          <a:p>
            <a:r>
              <a:rPr lang="en-US" dirty="0"/>
              <a:t>What is your problem/idea?</a:t>
            </a:r>
          </a:p>
          <a:p>
            <a:pPr lvl="1"/>
            <a:r>
              <a:rPr lang="en-US" dirty="0"/>
              <a:t>Magnitude = How could it be addressed?</a:t>
            </a:r>
          </a:p>
          <a:p>
            <a:endParaRPr lang="en-US" dirty="0" smtClean="0">
              <a:latin typeface="Franklin Gothic Book" panose="020B0503020102020204" pitchFamily="34" charset="0"/>
            </a:endParaRPr>
          </a:p>
          <a:p>
            <a:r>
              <a:rPr lang="en-US" dirty="0"/>
              <a:t>What is the benefit?</a:t>
            </a:r>
          </a:p>
          <a:p>
            <a:pPr lvl="1"/>
            <a:r>
              <a:rPr lang="en-US" dirty="0"/>
              <a:t>Potential gain</a:t>
            </a:r>
          </a:p>
          <a:p>
            <a:pPr lvl="1"/>
            <a:r>
              <a:rPr lang="en-US" dirty="0"/>
              <a:t>Potential impact</a:t>
            </a:r>
          </a:p>
          <a:p>
            <a:pPr lvl="1"/>
            <a:endParaRPr lang="en-US" dirty="0">
              <a:latin typeface="Franklin Gothic Book" panose="020B0503020102020204" pitchFamily="34" charset="0"/>
            </a:endParaRPr>
          </a:p>
          <a:p>
            <a:pPr lvl="1"/>
            <a:endParaRPr lang="en-US" dirty="0" smtClean="0">
              <a:latin typeface="Franklin Gothic Book" panose="020B05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367EB-965B-45EF-B924-09C099D94C4D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397" y="3113875"/>
            <a:ext cx="2619486" cy="261948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82133" y="457201"/>
            <a:ext cx="7704667" cy="78445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/>
              <a:t>ORIL – Idea Solicitation</a:t>
            </a:r>
            <a:endParaRPr lang="en-US" sz="4400" b="1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01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2" y="1895104"/>
            <a:ext cx="7704667" cy="3332816"/>
          </a:xfrm>
        </p:spPr>
        <p:txBody>
          <a:bodyPr/>
          <a:lstStyle/>
          <a:p>
            <a:r>
              <a:rPr lang="en-US" dirty="0"/>
              <a:t>TAC recommendations</a:t>
            </a:r>
          </a:p>
          <a:p>
            <a:pPr lvl="1"/>
            <a:r>
              <a:rPr lang="en-US" dirty="0"/>
              <a:t>Demonstrates support and need</a:t>
            </a:r>
          </a:p>
          <a:p>
            <a:endParaRPr lang="en-US" dirty="0" smtClean="0">
              <a:latin typeface="Franklin Gothic Book" panose="020B0503020102020204" pitchFamily="34" charset="0"/>
            </a:endParaRPr>
          </a:p>
          <a:p>
            <a:r>
              <a:rPr lang="en-US" dirty="0"/>
              <a:t>Estimated duration and funding </a:t>
            </a:r>
          </a:p>
          <a:p>
            <a:pPr lvl="1"/>
            <a:r>
              <a:rPr lang="en-US" dirty="0"/>
              <a:t>Not set in stone</a:t>
            </a:r>
          </a:p>
          <a:p>
            <a:pPr lvl="1"/>
            <a:r>
              <a:rPr lang="en-US" dirty="0"/>
              <a:t>Shows how extensive/involved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367EB-965B-45EF-B924-09C099D94C4D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048000"/>
            <a:ext cx="1377086" cy="181599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82133" y="457201"/>
            <a:ext cx="7704667" cy="78445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/>
              <a:t>ORIL – Idea Solicitation</a:t>
            </a:r>
            <a:endParaRPr lang="en-US" sz="4400" b="1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45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1434164"/>
            <a:ext cx="7704667" cy="4565652"/>
          </a:xfrm>
        </p:spPr>
        <p:txBody>
          <a:bodyPr/>
          <a:lstStyle/>
          <a:p>
            <a:r>
              <a:rPr lang="en-US" dirty="0"/>
              <a:t>What happens </a:t>
            </a:r>
            <a:r>
              <a:rPr lang="en-US" dirty="0" smtClean="0"/>
              <a:t>to my idea?</a:t>
            </a:r>
            <a:endParaRPr lang="en-US" dirty="0"/>
          </a:p>
          <a:p>
            <a:endParaRPr lang="en-US" dirty="0">
              <a:latin typeface="Franklin Gothic Book" panose="020B0503020102020204" pitchFamily="34" charset="0"/>
            </a:endParaRPr>
          </a:p>
          <a:p>
            <a:endParaRPr lang="en-US" dirty="0" smtClean="0">
              <a:latin typeface="Franklin Gothic Book" panose="020B0503020102020204" pitchFamily="34" charset="0"/>
            </a:endParaRPr>
          </a:p>
          <a:p>
            <a:endParaRPr lang="en-US" dirty="0">
              <a:latin typeface="Franklin Gothic Book" panose="020B0503020102020204" pitchFamily="34" charset="0"/>
            </a:endParaRPr>
          </a:p>
          <a:p>
            <a:endParaRPr lang="en-US" dirty="0" smtClean="0">
              <a:latin typeface="Franklin Gothic Book" panose="020B0503020102020204" pitchFamily="34" charset="0"/>
            </a:endParaRPr>
          </a:p>
          <a:p>
            <a:endParaRPr lang="en-US" dirty="0" smtClean="0">
              <a:latin typeface="Franklin Gothic Book" panose="020B0503020102020204" pitchFamily="34" charset="0"/>
            </a:endParaRPr>
          </a:p>
          <a:p>
            <a:endParaRPr lang="en-US" dirty="0">
              <a:latin typeface="Franklin Gothic Book" panose="020B0503020102020204" pitchFamily="34" charset="0"/>
            </a:endParaRPr>
          </a:p>
          <a:p>
            <a:endParaRPr lang="en-US" dirty="0">
              <a:latin typeface="Franklin Gothic Book" panose="020B05030201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156B5-733B-47B4-8BCD-6A99C054C301}" type="slidenum">
              <a:rPr lang="en-US" smtClean="0"/>
              <a:t>22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82133" y="457201"/>
            <a:ext cx="7704667" cy="78445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/>
              <a:t>ORIL – Idea Solicitation</a:t>
            </a:r>
            <a:endParaRPr lang="en-US" sz="4400" b="1" dirty="0">
              <a:latin typeface="Franklin Gothic Book" panose="020B0503020102020204" pitchFamily="34" charset="0"/>
            </a:endParaRPr>
          </a:p>
        </p:txBody>
      </p:sp>
      <p:pic>
        <p:nvPicPr>
          <p:cNvPr id="7" name="Picture 3" descr="C:\Users\vfout\AppData\Local\Microsoft\Windows\Temporary Internet Files\Content.IE5\5Z2O6XUN\MC900300021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333" y="1738257"/>
            <a:ext cx="1095402" cy="160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C:\Users\vfout\AppData\Local\Microsoft\Windows\Temporary Internet Files\Content.IE5\9ATA8B0R\MC900174351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33" y="4500237"/>
            <a:ext cx="1819656" cy="156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>
            <a:off x="1754034" y="3440861"/>
            <a:ext cx="0" cy="964889"/>
          </a:xfrm>
          <a:prstGeom prst="straightConnector1">
            <a:avLst/>
          </a:prstGeom>
          <a:ln w="3492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4539" y="2819400"/>
            <a:ext cx="1999661" cy="22679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5072" y="1884016"/>
            <a:ext cx="6096528" cy="407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4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1434164"/>
            <a:ext cx="7704667" cy="4565652"/>
          </a:xfrm>
        </p:spPr>
        <p:txBody>
          <a:bodyPr/>
          <a:lstStyle/>
          <a:p>
            <a:pPr marL="0" indent="0">
              <a:buNone/>
            </a:pPr>
            <a:endParaRPr lang="en-US" dirty="0">
              <a:latin typeface="Franklin Gothic Book" panose="020B0503020102020204" pitchFamily="34" charset="0"/>
            </a:endParaRPr>
          </a:p>
          <a:p>
            <a:endParaRPr lang="en-US" dirty="0" smtClean="0">
              <a:latin typeface="Franklin Gothic Book" panose="020B0503020102020204" pitchFamily="34" charset="0"/>
            </a:endParaRPr>
          </a:p>
          <a:p>
            <a:endParaRPr lang="en-US" dirty="0">
              <a:latin typeface="Franklin Gothic Book" panose="020B0503020102020204" pitchFamily="34" charset="0"/>
            </a:endParaRPr>
          </a:p>
          <a:p>
            <a:endParaRPr lang="en-US" dirty="0" smtClean="0">
              <a:latin typeface="Franklin Gothic Book" panose="020B0503020102020204" pitchFamily="34" charset="0"/>
            </a:endParaRPr>
          </a:p>
          <a:p>
            <a:endParaRPr lang="en-US" dirty="0" smtClean="0">
              <a:latin typeface="Franklin Gothic Book" panose="020B0503020102020204" pitchFamily="34" charset="0"/>
            </a:endParaRPr>
          </a:p>
          <a:p>
            <a:endParaRPr lang="en-US" dirty="0">
              <a:latin typeface="Franklin Gothic Book" panose="020B0503020102020204" pitchFamily="34" charset="0"/>
            </a:endParaRPr>
          </a:p>
          <a:p>
            <a:endParaRPr lang="en-US" dirty="0">
              <a:latin typeface="Franklin Gothic Book" panose="020B05030201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156B5-733B-47B4-8BCD-6A99C054C301}" type="slidenum">
              <a:rPr lang="en-US" smtClean="0"/>
              <a:t>23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82133" y="457201"/>
            <a:ext cx="7704667" cy="78445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/>
              <a:t>ORIL – Idea Solicitation</a:t>
            </a:r>
            <a:endParaRPr lang="en-US" sz="4400" b="1" dirty="0">
              <a:latin typeface="Franklin Gothic Book" panose="020B0503020102020204" pitchFamily="34" charset="0"/>
            </a:endParaRPr>
          </a:p>
        </p:txBody>
      </p:sp>
      <p:pic>
        <p:nvPicPr>
          <p:cNvPr id="7" name="Picture 3" descr="C:\Users\vfout\AppData\Local\Microsoft\Windows\Temporary Internet Files\Content.IE5\5Z2O6XUN\MC900300021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333" y="1738257"/>
            <a:ext cx="1095402" cy="160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C:\Users\vfout\AppData\Local\Microsoft\Windows\Temporary Internet Files\Content.IE5\9ATA8B0R\MC900174351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33" y="4500237"/>
            <a:ext cx="1819656" cy="156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>
            <a:off x="1754034" y="3440861"/>
            <a:ext cx="0" cy="964889"/>
          </a:xfrm>
          <a:prstGeom prst="straightConnector1">
            <a:avLst/>
          </a:prstGeom>
          <a:ln w="3492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3097789" y="1905000"/>
          <a:ext cx="5336129" cy="3282893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249181"/>
                <a:gridCol w="959597"/>
                <a:gridCol w="1127351"/>
              </a:tblGrid>
              <a:tr h="82296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Category: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Weight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Points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(Value = 0-5)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74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Alignment / Relevance to ORIL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20%</a:t>
                      </a:r>
                      <a:endParaRPr lang="en-US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17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Potential Benefit of Research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30%</a:t>
                      </a:r>
                      <a:endParaRPr lang="en-US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17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Potential Application / </a:t>
                      </a:r>
                      <a:r>
                        <a:rPr lang="en-US" sz="1600" dirty="0" err="1">
                          <a:effectLst/>
                        </a:rPr>
                        <a:t>Implementability</a:t>
                      </a:r>
                      <a:r>
                        <a:rPr lang="en-US" sz="1600" dirty="0">
                          <a:effectLst/>
                        </a:rPr>
                        <a:t> of Research Results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25%</a:t>
                      </a:r>
                      <a:endParaRPr lang="en-US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60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Champion for Project / TAC Development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15%</a:t>
                      </a:r>
                      <a:endParaRPr lang="en-US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76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General Consideration Items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10%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8245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TOTAL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100%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698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1434164"/>
            <a:ext cx="7704667" cy="4565652"/>
          </a:xfrm>
        </p:spPr>
        <p:txBody>
          <a:bodyPr/>
          <a:lstStyle/>
          <a:p>
            <a:pPr marL="0" indent="0">
              <a:buNone/>
            </a:pPr>
            <a:endParaRPr lang="en-US" dirty="0">
              <a:latin typeface="Franklin Gothic Book" panose="020B0503020102020204" pitchFamily="34" charset="0"/>
            </a:endParaRPr>
          </a:p>
          <a:p>
            <a:endParaRPr lang="en-US" dirty="0" smtClean="0">
              <a:latin typeface="Franklin Gothic Book" panose="020B0503020102020204" pitchFamily="34" charset="0"/>
            </a:endParaRPr>
          </a:p>
          <a:p>
            <a:endParaRPr lang="en-US" dirty="0">
              <a:latin typeface="Franklin Gothic Book" panose="020B0503020102020204" pitchFamily="34" charset="0"/>
            </a:endParaRPr>
          </a:p>
          <a:p>
            <a:endParaRPr lang="en-US" dirty="0" smtClean="0">
              <a:latin typeface="Franklin Gothic Book" panose="020B0503020102020204" pitchFamily="34" charset="0"/>
            </a:endParaRPr>
          </a:p>
          <a:p>
            <a:endParaRPr lang="en-US" dirty="0" smtClean="0">
              <a:latin typeface="Franklin Gothic Book" panose="020B0503020102020204" pitchFamily="34" charset="0"/>
            </a:endParaRPr>
          </a:p>
          <a:p>
            <a:endParaRPr lang="en-US" dirty="0">
              <a:latin typeface="Franklin Gothic Book" panose="020B0503020102020204" pitchFamily="34" charset="0"/>
            </a:endParaRPr>
          </a:p>
          <a:p>
            <a:endParaRPr lang="en-US" dirty="0">
              <a:latin typeface="Franklin Gothic Book" panose="020B05030201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156B5-733B-47B4-8BCD-6A99C054C301}" type="slidenum">
              <a:rPr lang="en-US" smtClean="0"/>
              <a:t>24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82133" y="457201"/>
            <a:ext cx="7704667" cy="78445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/>
              <a:t>ORIL – Idea Solicitation</a:t>
            </a:r>
            <a:endParaRPr lang="en-US" sz="4400" b="1" dirty="0">
              <a:latin typeface="Franklin Gothic Book" panose="020B0503020102020204" pitchFamily="34" charset="0"/>
            </a:endParaRPr>
          </a:p>
        </p:txBody>
      </p:sp>
      <p:pic>
        <p:nvPicPr>
          <p:cNvPr id="7" name="Picture 3" descr="C:\Users\vfout\AppData\Local\Microsoft\Windows\Temporary Internet Files\Content.IE5\5Z2O6XUN\MC900300021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333" y="1738257"/>
            <a:ext cx="1095402" cy="160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C:\Users\vfout\AppData\Local\Microsoft\Windows\Temporary Internet Files\Content.IE5\9ATA8B0R\MC900174351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33" y="4500237"/>
            <a:ext cx="1819656" cy="156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1" descr="C:\Users\vfout\AppData\Local\Microsoft\Windows\Temporary Internet Files\Content.IE5\9ATA8B0R\MC900078629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733" y="2348350"/>
            <a:ext cx="1508382" cy="153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2" descr="C:\Users\vfout\AppData\Local\Microsoft\Windows\Temporary Internet Files\Content.IE5\5Z2O6XUN\MC900324344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633" y="4500237"/>
            <a:ext cx="1064782" cy="177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254594" y="4786750"/>
            <a:ext cx="2515514" cy="1397311"/>
            <a:chOff x="6096000" y="2590800"/>
            <a:chExt cx="2515514" cy="1397311"/>
          </a:xfrm>
        </p:grpSpPr>
        <p:pic>
          <p:nvPicPr>
            <p:cNvPr id="12" name="Picture 13" descr="C:\Users\vfout\AppData\Local\Microsoft\Windows\Temporary Internet Files\Content.IE5\C9JV2NWS\MC910217105[1].wm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590800"/>
              <a:ext cx="1448714" cy="1397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6096000" y="2667000"/>
              <a:ext cx="1524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 smtClean="0">
                  <a:latin typeface="Agency FB" pitchFamily="34" charset="0"/>
                </a:rPr>
                <a:t>ORIL RFP Posted!</a:t>
              </a:r>
              <a:endParaRPr lang="en-US" sz="1400" b="1" dirty="0">
                <a:latin typeface="Agency FB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482933" y="2076398"/>
            <a:ext cx="1286018" cy="1262552"/>
            <a:chOff x="4022254" y="4666487"/>
            <a:chExt cx="1611411" cy="1749857"/>
          </a:xfrm>
        </p:grpSpPr>
        <p:pic>
          <p:nvPicPr>
            <p:cNvPr id="15" name="Picture 25" descr="C:\Users\vfout\AppData\Local\Microsoft\Windows\Temporary Internet Files\Content.IE5\9ATA8B0R\MC900370014[1].wm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254" y="4666487"/>
              <a:ext cx="1611411" cy="1749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" name="Group 15"/>
            <p:cNvGrpSpPr/>
            <p:nvPr/>
          </p:nvGrpSpPr>
          <p:grpSpPr>
            <a:xfrm>
              <a:off x="4213215" y="5105400"/>
              <a:ext cx="762921" cy="521455"/>
              <a:chOff x="6594694" y="5029200"/>
              <a:chExt cx="762921" cy="52145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6881135" y="5029200"/>
                <a:ext cx="476480" cy="341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 smtClean="0">
                    <a:latin typeface="Agency FB" pitchFamily="34" charset="0"/>
                  </a:rPr>
                  <a:t>ORIL</a:t>
                </a:r>
                <a:endParaRPr lang="en-US" sz="1000" b="1" dirty="0">
                  <a:latin typeface="Agency FB" pitchFamily="34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6594694" y="5209401"/>
                <a:ext cx="717473" cy="341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latin typeface="Agency FB" pitchFamily="34" charset="0"/>
                  </a:rPr>
                  <a:t>Proposal</a:t>
                </a:r>
              </a:p>
            </p:txBody>
          </p:sp>
        </p:grpSp>
      </p:grpSp>
      <p:cxnSp>
        <p:nvCxnSpPr>
          <p:cNvPr id="19" name="Straight Arrow Connector 18"/>
          <p:cNvCxnSpPr/>
          <p:nvPr/>
        </p:nvCxnSpPr>
        <p:spPr>
          <a:xfrm>
            <a:off x="1754034" y="3440861"/>
            <a:ext cx="0" cy="964889"/>
          </a:xfrm>
          <a:prstGeom prst="straightConnector1">
            <a:avLst/>
          </a:prstGeom>
          <a:ln w="3492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102189" y="5624950"/>
            <a:ext cx="923544" cy="0"/>
          </a:xfrm>
          <a:prstGeom prst="straightConnector1">
            <a:avLst/>
          </a:prstGeom>
          <a:ln w="3492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156890" y="4100950"/>
            <a:ext cx="0" cy="304800"/>
          </a:xfrm>
          <a:prstGeom prst="line">
            <a:avLst/>
          </a:prstGeom>
          <a:ln w="349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150189" y="2957950"/>
            <a:ext cx="923544" cy="0"/>
          </a:xfrm>
          <a:prstGeom prst="straightConnector1">
            <a:avLst/>
          </a:prstGeom>
          <a:ln w="3492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877265" y="3923305"/>
            <a:ext cx="0" cy="576932"/>
          </a:xfrm>
          <a:prstGeom prst="straightConnector1">
            <a:avLst/>
          </a:prstGeom>
          <a:ln w="3492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5156890" y="3387396"/>
            <a:ext cx="0" cy="713554"/>
          </a:xfrm>
          <a:prstGeom prst="straightConnector1">
            <a:avLst/>
          </a:prstGeom>
          <a:ln w="3492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37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ORIL – Idea Solicitation</a:t>
            </a:r>
            <a:endParaRPr lang="en-US" b="1" dirty="0">
              <a:latin typeface="Franklin Gothic Book" panose="020B05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451A2-39E6-4D61-AFB0-C5DA5280A4F2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1371600" y="1676400"/>
          <a:ext cx="64770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3037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ORIL – Idea Solicitation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6781800" cy="1066800"/>
          </a:xfrm>
        </p:spPr>
        <p:txBody>
          <a:bodyPr/>
          <a:lstStyle/>
          <a:p>
            <a:r>
              <a:rPr lang="en-US" dirty="0" smtClean="0"/>
              <a:t>Visit the Website:</a:t>
            </a:r>
          </a:p>
          <a:p>
            <a:pPr lvl="1"/>
            <a:r>
              <a:rPr lang="en-US" dirty="0" smtClean="0">
                <a:hlinkClick r:id="rId3"/>
              </a:rPr>
              <a:t>http://oril.transportation.ohio.gov</a:t>
            </a:r>
            <a:r>
              <a:rPr lang="en-US" dirty="0" smtClean="0"/>
              <a:t> 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451A2-39E6-4D61-AFB0-C5DA5280A4F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7200" y="2590800"/>
            <a:ext cx="6781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Tx/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9pPr>
          </a:lstStyle>
          <a:p>
            <a:endParaRPr lang="en-US" dirty="0" smtClean="0"/>
          </a:p>
          <a:p>
            <a:r>
              <a:rPr lang="en-US" dirty="0" smtClean="0"/>
              <a:t>Email us:</a:t>
            </a:r>
          </a:p>
          <a:p>
            <a:pPr lvl="1"/>
            <a:r>
              <a:rPr lang="en-US" dirty="0" smtClean="0">
                <a:hlinkClick r:id="rId5"/>
              </a:rPr>
              <a:t>ORIL@dot.state.oh.us</a:t>
            </a:r>
            <a:endParaRPr lang="en-US" dirty="0" smtClean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1216900" y="4841565"/>
            <a:ext cx="7042067" cy="644835"/>
          </a:xfrm>
          <a:prstGeom prst="rect">
            <a:avLst/>
          </a:prstGeom>
        </p:spPr>
        <p:txBody>
          <a:bodyPr numCol="1">
            <a:prstTxWarp prst="textDoubleWave1">
              <a:avLst/>
            </a:prstTxWarp>
            <a:normAutofit fontScale="850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Open Discussion for Ideas &amp; Questions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3276600" y="5679721"/>
            <a:ext cx="2743200" cy="508000"/>
          </a:xfrm>
          <a:prstGeom prst="rect">
            <a:avLst/>
          </a:prstGeom>
        </p:spPr>
        <p:txBody>
          <a:bodyPr numCol="1">
            <a:prstTxWarp prst="textDoubleWave1">
              <a:avLst/>
            </a:prstTxWarp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200" b="1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Thank You!</a:t>
            </a:r>
            <a:endParaRPr lang="en-US" sz="3200" b="1" dirty="0">
              <a:ln w="22225">
                <a:solidFill>
                  <a:srgbClr val="0070C0"/>
                </a:soli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1293144">
            <a:off x="4046894" y="3252058"/>
            <a:ext cx="477566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Idea Submission </a:t>
            </a:r>
            <a:r>
              <a:rPr lang="en-US" sz="2800" b="1" dirty="0" smtClean="0">
                <a:solidFill>
                  <a:srgbClr val="FF0000"/>
                </a:solidFill>
              </a:rPr>
              <a:t>Deadline: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November </a:t>
            </a:r>
            <a:r>
              <a:rPr lang="en-US" sz="2800" b="1" dirty="0">
                <a:solidFill>
                  <a:srgbClr val="FF0000"/>
                </a:solidFill>
              </a:rPr>
              <a:t>4, 2016 @ 3PM</a:t>
            </a:r>
          </a:p>
        </p:txBody>
      </p:sp>
    </p:spTree>
    <p:extLst>
      <p:ext uri="{BB962C8B-B14F-4D97-AF65-F5344CB8AC3E}">
        <p14:creationId xmlns:p14="http://schemas.microsoft.com/office/powerpoint/2010/main" val="178624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ORIL – How does it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ORIL Board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451A2-39E6-4D61-AFB0-C5DA5280A4F2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622093"/>
              </p:ext>
            </p:extLst>
          </p:nvPr>
        </p:nvGraphicFramePr>
        <p:xfrm>
          <a:off x="533400" y="2209800"/>
          <a:ext cx="8153400" cy="26670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137300"/>
                <a:gridCol w="3166368"/>
                <a:gridCol w="284973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Organization</a:t>
                      </a:r>
                      <a:endParaRPr lang="en-US" sz="15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Voting Members</a:t>
                      </a:r>
                      <a:endParaRPr lang="en-US" sz="15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CEAO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Brett </a:t>
                      </a:r>
                      <a:r>
                        <a:rPr lang="en-US" sz="1400" dirty="0" err="1" smtClean="0"/>
                        <a:t>Boothe</a:t>
                      </a:r>
                      <a:r>
                        <a:rPr lang="en-US" sz="1400" baseline="0" dirty="0" smtClean="0"/>
                        <a:t>(Gallia)</a:t>
                      </a:r>
                    </a:p>
                    <a:p>
                      <a:r>
                        <a:rPr lang="en-US" sz="1400" dirty="0" smtClean="0"/>
                        <a:t>Bill Lozier (Licking)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Steve </a:t>
                      </a:r>
                      <a:r>
                        <a:rPr lang="en-US" sz="1400" dirty="0" err="1" smtClean="0"/>
                        <a:t>Luebbe</a:t>
                      </a:r>
                      <a:r>
                        <a:rPr lang="en-US" sz="1400" dirty="0" smtClean="0"/>
                        <a:t> (Fayette)</a:t>
                      </a:r>
                      <a:endParaRPr lang="en-US" sz="1400" baseline="0" dirty="0" smtClean="0"/>
                    </a:p>
                    <a:p>
                      <a:r>
                        <a:rPr lang="en-US" sz="1400" baseline="0" dirty="0" smtClean="0"/>
                        <a:t>Warren Schlatter (Defiance)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OML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Terry Lively (Marion)</a:t>
                      </a:r>
                    </a:p>
                    <a:p>
                      <a:r>
                        <a:rPr lang="en-US" sz="1400" dirty="0" smtClean="0"/>
                        <a:t>Paul </a:t>
                      </a:r>
                      <a:r>
                        <a:rPr lang="en-US" sz="1400" dirty="0" err="1" smtClean="0"/>
                        <a:t>Schmelzer</a:t>
                      </a:r>
                      <a:r>
                        <a:rPr lang="en-US" sz="1400" dirty="0" smtClean="0"/>
                        <a:t> (Findlay)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Leo</a:t>
                      </a:r>
                      <a:r>
                        <a:rPr lang="en-US" sz="1400" baseline="0" dirty="0" smtClean="0"/>
                        <a:t> Shanayda (Springfield)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James Young(Columbus)</a:t>
                      </a:r>
                      <a:endParaRPr lang="en-US" sz="1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OTA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Greg Butcher</a:t>
                      </a:r>
                      <a:r>
                        <a:rPr lang="en-US" sz="1500" b="1" dirty="0" smtClean="0"/>
                        <a:t>*</a:t>
                      </a:r>
                      <a:r>
                        <a:rPr lang="en-US" sz="1400" dirty="0" smtClean="0"/>
                        <a:t> (Violet)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Academia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Rui</a:t>
                      </a:r>
                      <a:r>
                        <a:rPr lang="en-US" sz="1400" dirty="0" smtClean="0"/>
                        <a:t> Liu (Kent State University</a:t>
                      </a:r>
                      <a:r>
                        <a:rPr lang="en-US" sz="1400" baseline="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Eric Steinberg (Ohio University)</a:t>
                      </a:r>
                      <a:endParaRPr lang="en-US" sz="1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ODOT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Jennifer Elston (D8)</a:t>
                      </a:r>
                    </a:p>
                    <a:p>
                      <a:r>
                        <a:rPr lang="en-US" sz="1400" dirty="0" smtClean="0"/>
                        <a:t>Anna Kuzmich (D11)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Jack Noble (D4)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Brian Olson (D4)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864858"/>
              </p:ext>
            </p:extLst>
          </p:nvPr>
        </p:nvGraphicFramePr>
        <p:xfrm>
          <a:off x="1600200" y="5029200"/>
          <a:ext cx="6096000" cy="125984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032000"/>
                <a:gridCol w="2032000"/>
                <a:gridCol w="203200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Non-Voting (Support) Members</a:t>
                      </a:r>
                      <a:endParaRPr lang="en-US" sz="15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ODOT Research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Ohio LTAP Center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FHWA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Vicky Fout</a:t>
                      </a:r>
                    </a:p>
                    <a:p>
                      <a:pPr algn="ctr"/>
                      <a:r>
                        <a:rPr lang="en-US" sz="1400" dirty="0" smtClean="0"/>
                        <a:t>Michelle Lucas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Mike Fitch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Frank Burkett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85800" y="63246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* Board Chair</a:t>
            </a:r>
            <a:endParaRPr lang="en-US" sz="1400" b="1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295400"/>
            <a:ext cx="1905000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322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ORIL – How does it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Who’s bringing the checkbook?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451A2-39E6-4D61-AFB0-C5DA5280A4F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0" y="2609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31347" y="2305050"/>
            <a:ext cx="7881306" cy="3562350"/>
            <a:chOff x="631347" y="2305050"/>
            <a:chExt cx="7881306" cy="3562350"/>
          </a:xfrm>
        </p:grpSpPr>
        <p:pic>
          <p:nvPicPr>
            <p:cNvPr id="4110" name="Picture 11" descr="Description: http://i.investopedia.com/inv/articles/site/blankcheck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347" y="2305050"/>
              <a:ext cx="7881306" cy="3562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638800" y="3045023"/>
              <a:ext cx="1524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Lucida Handwriting" pitchFamily="66" charset="0"/>
                </a:rPr>
                <a:t>FY 2013-2016</a:t>
              </a:r>
              <a:endParaRPr lang="en-US" sz="1400" dirty="0">
                <a:latin typeface="Lucida Handwriting" pitchFamily="66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05600" y="3578423"/>
              <a:ext cx="1524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Lucida Handwriting" pitchFamily="66" charset="0"/>
                </a:rPr>
                <a:t>2,000,000</a:t>
              </a:r>
              <a:endParaRPr lang="en-US" sz="1400" dirty="0">
                <a:latin typeface="Lucida Handwriting" pitchFamily="66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828800" y="3505200"/>
              <a:ext cx="1524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Lucida Handwriting" pitchFamily="66" charset="0"/>
                </a:rPr>
                <a:t>ORIL</a:t>
              </a:r>
              <a:endParaRPr lang="en-US" sz="1400" dirty="0">
                <a:latin typeface="Lucida Handwriting" pitchFamily="66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524000" y="3932336"/>
              <a:ext cx="3886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Lucida Handwriting" pitchFamily="66" charset="0"/>
                </a:rPr>
                <a:t>Two million and zero cents</a:t>
              </a:r>
              <a:endParaRPr lang="en-US" sz="1400" dirty="0">
                <a:latin typeface="Lucida Handwriting" pitchFamily="66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447800" y="4724400"/>
              <a:ext cx="2514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Lucida Handwriting" pitchFamily="66" charset="0"/>
                </a:rPr>
                <a:t>Support local research during FY 2014-2017</a:t>
              </a:r>
              <a:endParaRPr lang="en-US" sz="1400" dirty="0">
                <a:latin typeface="Lucida Handwriting" pitchFamily="66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642338" y="4832121"/>
              <a:ext cx="32824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Lucida Handwriting" pitchFamily="66" charset="0"/>
                </a:rPr>
                <a:t>ODOT Research Program</a:t>
              </a:r>
              <a:endParaRPr lang="en-US" sz="1400" dirty="0">
                <a:latin typeface="Lucida Handwriting" pitchFamily="66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437" y="2621572"/>
              <a:ext cx="933325" cy="731227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 rot="19693223">
            <a:off x="1172002" y="3506583"/>
            <a:ext cx="65453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FUNDING RENEWED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53094" y="2228850"/>
            <a:ext cx="7881306" cy="3562350"/>
            <a:chOff x="631347" y="2305050"/>
            <a:chExt cx="7881306" cy="3562350"/>
          </a:xfrm>
        </p:grpSpPr>
        <p:pic>
          <p:nvPicPr>
            <p:cNvPr id="17" name="Picture 11" descr="Description: http://i.investopedia.com/inv/articles/site/blankcheck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347" y="2305050"/>
              <a:ext cx="7881306" cy="3562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5638800" y="3045023"/>
              <a:ext cx="1524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Lucida Handwriting" pitchFamily="66" charset="0"/>
                </a:rPr>
                <a:t>FY 2018-2021</a:t>
              </a:r>
              <a:endParaRPr lang="en-US" sz="1400" dirty="0">
                <a:latin typeface="Lucida Handwriting" pitchFamily="66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705600" y="3578423"/>
              <a:ext cx="1524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Lucida Handwriting" pitchFamily="66" charset="0"/>
                </a:rPr>
                <a:t>2,000,000</a:t>
              </a:r>
              <a:endParaRPr lang="en-US" sz="1400" dirty="0">
                <a:latin typeface="Lucida Handwriting" pitchFamily="66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28800" y="3505200"/>
              <a:ext cx="1524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Lucida Handwriting" pitchFamily="66" charset="0"/>
                </a:rPr>
                <a:t>ORIL</a:t>
              </a:r>
              <a:endParaRPr lang="en-US" sz="1400" dirty="0">
                <a:latin typeface="Lucida Handwriting" pitchFamily="66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524000" y="3932336"/>
              <a:ext cx="3886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Lucida Handwriting" pitchFamily="66" charset="0"/>
                </a:rPr>
                <a:t>Two million and zero cents</a:t>
              </a:r>
              <a:endParaRPr lang="en-US" sz="1400" dirty="0">
                <a:latin typeface="Lucida Handwriting" pitchFamily="66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447800" y="4724400"/>
              <a:ext cx="2514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Lucida Handwriting" pitchFamily="66" charset="0"/>
                </a:rPr>
                <a:t>Support local research during FY 2018-2021</a:t>
              </a:r>
              <a:endParaRPr lang="en-US" sz="1400" dirty="0">
                <a:latin typeface="Lucida Handwriting" pitchFamily="66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42338" y="4832121"/>
              <a:ext cx="32824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Lucida Handwriting" pitchFamily="66" charset="0"/>
                </a:rPr>
                <a:t>ODOT Research Program</a:t>
              </a:r>
              <a:endParaRPr lang="en-US" sz="1400" dirty="0">
                <a:latin typeface="Lucida Handwriting" pitchFamily="66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437" y="2621572"/>
              <a:ext cx="933325" cy="731227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 rot="993481">
            <a:off x="331102" y="2967335"/>
            <a:ext cx="848180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Total Funding: $4,000,000</a:t>
            </a:r>
          </a:p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Over 8 fiscal years!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14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ORIL – How does it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has ORIL done with the money so far?</a:t>
            </a:r>
          </a:p>
          <a:p>
            <a:endParaRPr lang="en-US" dirty="0" smtClean="0"/>
          </a:p>
          <a:p>
            <a:r>
              <a:rPr lang="en-US" dirty="0" smtClean="0"/>
              <a:t>Projects: 17</a:t>
            </a:r>
          </a:p>
          <a:p>
            <a:endParaRPr lang="en-US" dirty="0" smtClean="0"/>
          </a:p>
          <a:p>
            <a:r>
              <a:rPr lang="en-US" dirty="0" smtClean="0"/>
              <a:t>Value: $2,144,861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451A2-39E6-4D61-AFB0-C5DA5280A4F2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874315663"/>
              </p:ext>
            </p:extLst>
          </p:nvPr>
        </p:nvGraphicFramePr>
        <p:xfrm>
          <a:off x="3429000" y="2193925"/>
          <a:ext cx="64008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768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ORIL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 smtClean="0"/>
              <a:t>Evaluation and Design of a TL-3 Bridge</a:t>
            </a:r>
            <a:br>
              <a:rPr lang="en-US" sz="2600" dirty="0" smtClean="0"/>
            </a:br>
            <a:r>
              <a:rPr lang="en-US" sz="2600" dirty="0" smtClean="0"/>
              <a:t>Guardrail System Mounted to Steel</a:t>
            </a:r>
            <a:br>
              <a:rPr lang="en-US" sz="2600" dirty="0" smtClean="0"/>
            </a:br>
            <a:r>
              <a:rPr lang="en-US" sz="2600" dirty="0" smtClean="0"/>
              <a:t>Fascia Beams</a:t>
            </a:r>
          </a:p>
          <a:p>
            <a:pPr lvl="1">
              <a:buBlip>
                <a:blip r:embed="rId3"/>
              </a:buBlip>
            </a:pPr>
            <a:r>
              <a:rPr lang="en-US" sz="2200" dirty="0"/>
              <a:t>Completion Date: May </a:t>
            </a:r>
            <a:r>
              <a:rPr lang="en-US" sz="2200" dirty="0" smtClean="0"/>
              <a:t>2017</a:t>
            </a:r>
          </a:p>
          <a:p>
            <a:pPr marL="457200" lvl="1" indent="0">
              <a:buNone/>
            </a:pPr>
            <a:endParaRPr lang="en-US" sz="2200" dirty="0" smtClean="0"/>
          </a:p>
          <a:p>
            <a:r>
              <a:rPr lang="en-US" sz="2600" dirty="0" smtClean="0"/>
              <a:t>Waterproofing Details of Connections</a:t>
            </a:r>
            <a:br>
              <a:rPr lang="en-US" sz="2600" dirty="0" smtClean="0"/>
            </a:br>
            <a:r>
              <a:rPr lang="en-US" sz="2600" dirty="0" smtClean="0"/>
              <a:t>for Adjacent Precast Concrete</a:t>
            </a:r>
            <a:br>
              <a:rPr lang="en-US" sz="2600" dirty="0" smtClean="0"/>
            </a:br>
            <a:r>
              <a:rPr lang="en-US" sz="2600" dirty="0" smtClean="0"/>
              <a:t>Box-Beam Bridges</a:t>
            </a:r>
          </a:p>
          <a:p>
            <a:pPr lvl="1">
              <a:buBlip>
                <a:blip r:embed="rId3"/>
              </a:buBlip>
            </a:pPr>
            <a:r>
              <a:rPr lang="en-US" sz="2200" dirty="0" smtClean="0"/>
              <a:t>Completion Date: March 2017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451A2-39E6-4D61-AFB0-C5DA5280A4F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1808651"/>
            <a:ext cx="1396105" cy="2054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3607" y="3961310"/>
            <a:ext cx="1408298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6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ORIL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Practical Design Guidelines for</a:t>
            </a:r>
            <a:br>
              <a:rPr lang="en-US" sz="2600" dirty="0"/>
            </a:br>
            <a:r>
              <a:rPr lang="en-US" sz="2600" dirty="0"/>
              <a:t>Replacement of Deficient Bridges</a:t>
            </a:r>
            <a:br>
              <a:rPr lang="en-US" sz="2600" dirty="0"/>
            </a:br>
            <a:r>
              <a:rPr lang="en-US" sz="2600" dirty="0"/>
              <a:t>with Low Water Crossing in the</a:t>
            </a:r>
            <a:br>
              <a:rPr lang="en-US" sz="2600" dirty="0"/>
            </a:br>
            <a:r>
              <a:rPr lang="en-US" sz="2600" dirty="0"/>
              <a:t>Rural Mid-West (Pooled Fund)</a:t>
            </a:r>
          </a:p>
          <a:p>
            <a:pPr lvl="1">
              <a:buBlip>
                <a:blip r:embed="rId3"/>
              </a:buBlip>
            </a:pPr>
            <a:r>
              <a:rPr lang="en-US" sz="2200" dirty="0"/>
              <a:t>Completion Date: May 2017</a:t>
            </a:r>
          </a:p>
          <a:p>
            <a:pPr marL="457200" lvl="1" indent="0">
              <a:buNone/>
            </a:pPr>
            <a:endParaRPr lang="en-US" sz="2200" dirty="0" smtClean="0"/>
          </a:p>
          <a:p>
            <a:pPr marL="457200" lvl="1" indent="0">
              <a:buNone/>
            </a:pPr>
            <a:endParaRPr lang="en-US" sz="2200" dirty="0" smtClean="0"/>
          </a:p>
          <a:p>
            <a:r>
              <a:rPr lang="en-US" sz="2600" dirty="0" smtClean="0"/>
              <a:t>Structural Benefits of Concrete</a:t>
            </a:r>
            <a:br>
              <a:rPr lang="en-US" sz="2600" dirty="0" smtClean="0"/>
            </a:br>
            <a:r>
              <a:rPr lang="en-US" sz="2600" dirty="0" smtClean="0"/>
              <a:t>Paving of Steel Culvert Inverts</a:t>
            </a:r>
          </a:p>
          <a:p>
            <a:pPr lvl="1">
              <a:buBlip>
                <a:blip r:embed="rId3"/>
              </a:buBlip>
            </a:pPr>
            <a:r>
              <a:rPr lang="en-US" sz="2200" dirty="0" smtClean="0"/>
              <a:t>Completion Date: March 2017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451A2-39E6-4D61-AFB0-C5DA5280A4F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343400"/>
            <a:ext cx="2112824" cy="1655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6761" y="1600200"/>
            <a:ext cx="1514005" cy="222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2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ORIL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Synthesis of Research on Load Capacity of Concrete Slabs Without Plans</a:t>
            </a:r>
          </a:p>
          <a:p>
            <a:pPr lvl="1">
              <a:buBlip>
                <a:blip r:embed="rId3"/>
              </a:buBlip>
            </a:pPr>
            <a:r>
              <a:rPr lang="en-US" sz="2200" dirty="0"/>
              <a:t>Completion Date: May 2017</a:t>
            </a:r>
          </a:p>
          <a:p>
            <a:pPr marL="457200" lvl="1" indent="0">
              <a:buNone/>
            </a:pPr>
            <a:endParaRPr lang="en-US" sz="2200" dirty="0" smtClean="0"/>
          </a:p>
          <a:p>
            <a:pPr marL="457200" lvl="1" indent="0">
              <a:buNone/>
            </a:pPr>
            <a:endParaRPr lang="en-US" sz="2200" dirty="0" smtClean="0"/>
          </a:p>
          <a:p>
            <a:r>
              <a:rPr lang="en-US" sz="2600" dirty="0" smtClean="0"/>
              <a:t>Inspection, Repair, Retrofit Procedures, and Design Recommendations for Non-Redundant Steel Structures</a:t>
            </a:r>
          </a:p>
          <a:p>
            <a:pPr lvl="1">
              <a:buBlip>
                <a:blip r:embed="rId3"/>
              </a:buBlip>
            </a:pPr>
            <a:r>
              <a:rPr lang="en-US" sz="2200" dirty="0" smtClean="0"/>
              <a:t>Final Report Coming</a:t>
            </a:r>
            <a:br>
              <a:rPr lang="en-US" sz="2200" dirty="0" smtClean="0"/>
            </a:br>
            <a:r>
              <a:rPr lang="en-US" sz="2200" dirty="0" smtClean="0"/>
              <a:t>October 2016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451A2-39E6-4D61-AFB0-C5DA5280A4F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Picture 2" descr="Image result for concrete slab brid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57400"/>
            <a:ext cx="2066648" cy="154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4724400"/>
            <a:ext cx="2465011" cy="121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1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ORIL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 smtClean="0"/>
              <a:t>Analysis of Ground Tire Rubber in</a:t>
            </a:r>
            <a:br>
              <a:rPr lang="en-US" sz="2600" dirty="0" smtClean="0"/>
            </a:br>
            <a:r>
              <a:rPr lang="en-US" sz="2600" dirty="0" smtClean="0"/>
              <a:t>Mix Design on Local Roadways</a:t>
            </a:r>
            <a:endParaRPr lang="en-US" sz="2600" dirty="0"/>
          </a:p>
          <a:p>
            <a:pPr lvl="1">
              <a:buBlip>
                <a:blip r:embed="rId3"/>
              </a:buBlip>
            </a:pPr>
            <a:r>
              <a:rPr lang="en-US" sz="2200" dirty="0"/>
              <a:t>Completion Date: </a:t>
            </a:r>
            <a:r>
              <a:rPr lang="en-US" sz="2200" dirty="0" smtClean="0"/>
              <a:t>September 2017</a:t>
            </a:r>
            <a:endParaRPr lang="en-US" sz="2200" dirty="0"/>
          </a:p>
          <a:p>
            <a:pPr marL="457200" lvl="1" indent="0">
              <a:buNone/>
            </a:pPr>
            <a:endParaRPr lang="en-US" sz="2200" dirty="0" smtClean="0"/>
          </a:p>
          <a:p>
            <a:pPr marL="457200" lvl="1" indent="0">
              <a:buNone/>
            </a:pPr>
            <a:endParaRPr lang="en-US" sz="2200" dirty="0" smtClean="0"/>
          </a:p>
          <a:p>
            <a:r>
              <a:rPr lang="en-US" sz="2600" dirty="0" smtClean="0"/>
              <a:t>Best Practices of Road User Maintenance Agreements Amongst Local Government Agencies in Ohio</a:t>
            </a:r>
          </a:p>
          <a:p>
            <a:pPr lvl="1">
              <a:buBlip>
                <a:blip r:embed="rId3"/>
              </a:buBlip>
            </a:pPr>
            <a:r>
              <a:rPr lang="en-US" sz="2200" dirty="0" smtClean="0"/>
              <a:t>Completion Date: January 2017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451A2-39E6-4D61-AFB0-C5DA5280A4F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1600200"/>
            <a:ext cx="1669604" cy="168150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678811" y="4648200"/>
            <a:ext cx="2951795" cy="1837050"/>
            <a:chOff x="5678811" y="4648200"/>
            <a:chExt cx="2951795" cy="1837050"/>
          </a:xfrm>
        </p:grpSpPr>
        <p:pic>
          <p:nvPicPr>
            <p:cNvPr id="8" name="Picture 7" descr="IMG_20160714_130915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0406" y="4648200"/>
              <a:ext cx="1600200" cy="133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78811" y="5181600"/>
              <a:ext cx="1596377" cy="13036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049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LiteratureSearchTrainingTemplat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6666"/>
        </a:dk1>
        <a:lt1>
          <a:srgbClr val="FFFFFF"/>
        </a:lt1>
        <a:dk2>
          <a:srgbClr val="5E761C"/>
        </a:dk2>
        <a:lt2>
          <a:srgbClr val="777777"/>
        </a:lt2>
        <a:accent1>
          <a:srgbClr val="D5F470"/>
        </a:accent1>
        <a:accent2>
          <a:srgbClr val="EDCCFB"/>
        </a:accent2>
        <a:accent3>
          <a:srgbClr val="FFFFFF"/>
        </a:accent3>
        <a:accent4>
          <a:srgbClr val="005656"/>
        </a:accent4>
        <a:accent5>
          <a:srgbClr val="E7F8BB"/>
        </a:accent5>
        <a:accent6>
          <a:srgbClr val="D7B9E3"/>
        </a:accent6>
        <a:hlink>
          <a:srgbClr val="FF99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5F470"/>
        </a:accent1>
        <a:accent2>
          <a:srgbClr val="EDC9FB"/>
        </a:accent2>
        <a:accent3>
          <a:srgbClr val="FFFFFF"/>
        </a:accent3>
        <a:accent4>
          <a:srgbClr val="000000"/>
        </a:accent4>
        <a:accent5>
          <a:srgbClr val="E7F8BB"/>
        </a:accent5>
        <a:accent6>
          <a:srgbClr val="D7B6E3"/>
        </a:accent6>
        <a:hlink>
          <a:srgbClr val="BFC3F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6600"/>
        </a:dk2>
        <a:lt2>
          <a:srgbClr val="808080"/>
        </a:lt2>
        <a:accent1>
          <a:srgbClr val="FF6237"/>
        </a:accent1>
        <a:accent2>
          <a:srgbClr val="5F7BF1"/>
        </a:accent2>
        <a:accent3>
          <a:srgbClr val="FFFFFF"/>
        </a:accent3>
        <a:accent4>
          <a:srgbClr val="000000"/>
        </a:accent4>
        <a:accent5>
          <a:srgbClr val="FFB7AE"/>
        </a:accent5>
        <a:accent6>
          <a:srgbClr val="556FDA"/>
        </a:accent6>
        <a:hlink>
          <a:srgbClr val="15DF1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663300"/>
        </a:dk2>
        <a:lt2>
          <a:srgbClr val="808080"/>
        </a:lt2>
        <a:accent1>
          <a:srgbClr val="76C082"/>
        </a:accent1>
        <a:accent2>
          <a:srgbClr val="E3B06D"/>
        </a:accent2>
        <a:accent3>
          <a:srgbClr val="FFFFFF"/>
        </a:accent3>
        <a:accent4>
          <a:srgbClr val="000000"/>
        </a:accent4>
        <a:accent5>
          <a:srgbClr val="BDDCC1"/>
        </a:accent5>
        <a:accent6>
          <a:srgbClr val="CE9F62"/>
        </a:accent6>
        <a:hlink>
          <a:srgbClr val="D8EC42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rallax">
    <a:dk1>
      <a:sysClr val="windowText" lastClr="000000"/>
    </a:dk1>
    <a:lt1>
      <a:sysClr val="window" lastClr="FFFFFF"/>
    </a:lt1>
    <a:dk2>
      <a:srgbClr val="212121"/>
    </a:dk2>
    <a:lt2>
      <a:srgbClr val="EBEBEB"/>
    </a:lt2>
    <a:accent1>
      <a:srgbClr val="30ACEC"/>
    </a:accent1>
    <a:accent2>
      <a:srgbClr val="80C34F"/>
    </a:accent2>
    <a:accent3>
      <a:srgbClr val="E29D3E"/>
    </a:accent3>
    <a:accent4>
      <a:srgbClr val="D64A3B"/>
    </a:accent4>
    <a:accent5>
      <a:srgbClr val="D64787"/>
    </a:accent5>
    <a:accent6>
      <a:srgbClr val="A666E1"/>
    </a:accent6>
    <a:hlink>
      <a:srgbClr val="3085ED"/>
    </a:hlink>
    <a:folHlink>
      <a:srgbClr val="82B6F4"/>
    </a:folHlink>
  </a:clrScheme>
  <a:fontScheme name="Parallax">
    <a:majorFont>
      <a:latin typeface="Corbel" panose="020B0503020204020204"/>
      <a:ea typeface=""/>
      <a:cs typeface=""/>
      <a:font script="Jpan" typeface="HGｺﾞｼｯｸM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Corbel" panose="020B0503020204020204"/>
      <a:ea typeface=""/>
      <a:cs typeface=""/>
      <a:font script="Jpan" typeface="HGｺﾞｼｯｸM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rallax">
    <a:fillStyleLst>
      <a:solidFill>
        <a:schemeClr val="phClr"/>
      </a:solidFill>
      <a:gradFill rotWithShape="1">
        <a:gsLst>
          <a:gs pos="0">
            <a:schemeClr val="phClr">
              <a:tint val="60000"/>
              <a:lumMod val="104000"/>
            </a:schemeClr>
          </a:gs>
          <a:gs pos="100000">
            <a:schemeClr val="phClr">
              <a:tint val="84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2000"/>
            </a:schemeClr>
          </a:gs>
          <a:gs pos="100000">
            <a:schemeClr val="phClr">
              <a:shade val="88000"/>
              <a:lumMod val="94000"/>
            </a:schemeClr>
          </a:gs>
        </a:gsLst>
        <a:path path="circle">
          <a:fillToRect l="50000" t="100000" r="100000" b="50000"/>
        </a:path>
      </a:gradFill>
    </a:fillStyleLst>
    <a:lnStyleLst>
      <a:ln w="9525" cap="rnd" cmpd="sng" algn="ctr">
        <a:solidFill>
          <a:schemeClr val="phClr">
            <a:tint val="60000"/>
          </a:schemeClr>
        </a:solidFill>
        <a:prstDash val="solid"/>
      </a:ln>
      <a:ln w="15875" cap="rnd" cmpd="sng" algn="ctr">
        <a:solidFill>
          <a:schemeClr val="phClr"/>
        </a:solidFill>
        <a:prstDash val="solid"/>
      </a:ln>
      <a:ln w="22225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reflection blurRad="12700" stA="26000" endPos="32000" dist="12700" dir="5400000" sy="-100000" rotWithShape="0"/>
        </a:effectLst>
      </a:effectStyle>
      <a:effectStyle>
        <a:effectLst>
          <a:outerShdw blurRad="38100" dist="25400" dir="5400000" rotWithShape="0">
            <a:srgbClr val="000000">
              <a:alpha val="6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25400" h="127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64000"/>
              <a:lumMod val="98000"/>
            </a:schemeClr>
          </a:gs>
        </a:gsLst>
        <a:lin ang="5400000" scaled="0"/>
      </a:gradFill>
      <a:blipFill rotWithShape="1">
        <a:blip xmlns:r="http://schemas.openxmlformats.org/officeDocument/2006/relationships" r:embed="rId1">
          <a:duotone>
            <a:schemeClr val="phClr">
              <a:shade val="76000"/>
              <a:satMod val="180000"/>
            </a:schemeClr>
            <a:schemeClr val="phClr">
              <a:tint val="80000"/>
              <a:satMod val="120000"/>
              <a:lumMod val="180000"/>
            </a:schemeClr>
          </a:duotone>
        </a:blip>
        <a:stretch/>
      </a:blip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90F1922BFF0247B86F69553A8CFD28" ma:contentTypeVersion="1" ma:contentTypeDescription="Create a new document." ma:contentTypeScope="" ma:versionID="b6895fcf07c34810f5255007f69153c1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6d2a08eaef0db928851223226fd10d5f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8B8E24C-BFBF-47D7-B8FB-0F124435D9D7}"/>
</file>

<file path=customXml/itemProps2.xml><?xml version="1.0" encoding="utf-8"?>
<ds:datastoreItem xmlns:ds="http://schemas.openxmlformats.org/officeDocument/2006/customXml" ds:itemID="{E179B837-3F5B-493D-A03F-14949E38922F}"/>
</file>

<file path=customXml/itemProps3.xml><?xml version="1.0" encoding="utf-8"?>
<ds:datastoreItem xmlns:ds="http://schemas.openxmlformats.org/officeDocument/2006/customXml" ds:itemID="{B6E36012-01AC-4F3E-BAEC-F734B1EFC473}"/>
</file>

<file path=docProps/app.xml><?xml version="1.0" encoding="utf-8"?>
<Properties xmlns="http://schemas.openxmlformats.org/officeDocument/2006/extended-properties" xmlns:vt="http://schemas.openxmlformats.org/officeDocument/2006/docPropsVTypes">
  <Template>LiteratureSearchTrainingTemplate</Template>
  <TotalTime>1972</TotalTime>
  <Words>1678</Words>
  <Application>Microsoft Office PowerPoint</Application>
  <PresentationFormat>On-screen Show (4:3)</PresentationFormat>
  <Paragraphs>395</Paragraphs>
  <Slides>26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굴림</vt:lpstr>
      <vt:lpstr>Agency FB</vt:lpstr>
      <vt:lpstr>Arial</vt:lpstr>
      <vt:lpstr>Arial Black</vt:lpstr>
      <vt:lpstr>Calibri</vt:lpstr>
      <vt:lpstr>Century Gothic</vt:lpstr>
      <vt:lpstr>Franklin Gothic Book</vt:lpstr>
      <vt:lpstr>Lucida Handwriting</vt:lpstr>
      <vt:lpstr>Times New Roman</vt:lpstr>
      <vt:lpstr>Wingdings</vt:lpstr>
      <vt:lpstr>LiteratureSearchTrainingTemplate</vt:lpstr>
      <vt:lpstr>Ohio’s Research Initiative for Locals (ORIL)</vt:lpstr>
      <vt:lpstr>ORIL – What is it?</vt:lpstr>
      <vt:lpstr>ORIL – How does it work?</vt:lpstr>
      <vt:lpstr>ORIL – How does it work?</vt:lpstr>
      <vt:lpstr>ORIL – How does it work?</vt:lpstr>
      <vt:lpstr>ORIL Projects</vt:lpstr>
      <vt:lpstr>ORIL Projects</vt:lpstr>
      <vt:lpstr>ORIL Projects</vt:lpstr>
      <vt:lpstr>ORIL Projects</vt:lpstr>
      <vt:lpstr>ORIL Projects</vt:lpstr>
      <vt:lpstr>ORIL Projects</vt:lpstr>
      <vt:lpstr>ORIL Projects</vt:lpstr>
      <vt:lpstr>ORIL Projects</vt:lpstr>
      <vt:lpstr>A Local’s Perspective of ORIL</vt:lpstr>
      <vt:lpstr>PowerPoint Presentation</vt:lpstr>
      <vt:lpstr>ORIL – Idea Solicitation</vt:lpstr>
      <vt:lpstr>ORIL – Idea Solicitation</vt:lpstr>
      <vt:lpstr>ORIL – Idea Solicitation</vt:lpstr>
      <vt:lpstr>ORIL – Idea Solicitation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ORIL – Idea Solicitation</vt:lpstr>
      <vt:lpstr>ORIL – Idea Solicitation</vt:lpstr>
    </vt:vector>
  </TitlesOfParts>
  <Company>Ohio Department of Transportation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Vicky Fout</dc:creator>
  <cp:lastModifiedBy>Michelle Lucas</cp:lastModifiedBy>
  <cp:revision>160</cp:revision>
  <cp:lastPrinted>2013-09-05T11:58:58Z</cp:lastPrinted>
  <dcterms:created xsi:type="dcterms:W3CDTF">2013-08-20T15:01:56Z</dcterms:created>
  <dcterms:modified xsi:type="dcterms:W3CDTF">2016-11-07T13:18:44Z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0x0101009590F1922BFF0247B86F69553A8CFD28</vt:lpwstr>
  </property>
</Properties>
</file>