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sldIdLst>
    <p:sldId id="256" r:id="rId5"/>
    <p:sldId id="257" r:id="rId6"/>
    <p:sldId id="260" r:id="rId7"/>
    <p:sldId id="264" r:id="rId8"/>
    <p:sldId id="265" r:id="rId9"/>
    <p:sldId id="266" r:id="rId10"/>
    <p:sldId id="267" r:id="rId11"/>
    <p:sldId id="270" r:id="rId12"/>
    <p:sldId id="271" r:id="rId13"/>
    <p:sldId id="274" r:id="rId14"/>
    <p:sldId id="273" r:id="rId15"/>
    <p:sldId id="272" r:id="rId16"/>
    <p:sldId id="275" r:id="rId17"/>
    <p:sldId id="259" r:id="rId18"/>
    <p:sldId id="277" r:id="rId19"/>
    <p:sldId id="284" r:id="rId20"/>
    <p:sldId id="278" r:id="rId21"/>
    <p:sldId id="279" r:id="rId22"/>
    <p:sldId id="276" r:id="rId23"/>
    <p:sldId id="262" r:id="rId24"/>
    <p:sldId id="283" r:id="rId25"/>
    <p:sldId id="263" r:id="rId26"/>
    <p:sldId id="281" r:id="rId27"/>
    <p:sldId id="282" r:id="rId28"/>
    <p:sldId id="261" r:id="rId29"/>
    <p:sldId id="258" r:id="rId30"/>
    <p:sldId id="280" r:id="rId31"/>
  </p:sldIdLst>
  <p:sldSz cx="9144000" cy="6858000" type="screen4x3"/>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60"/>
  </p:normalViewPr>
  <p:slideViewPr>
    <p:cSldViewPr>
      <p:cViewPr varScale="1">
        <p:scale>
          <a:sx n="107" d="100"/>
          <a:sy n="107" d="100"/>
        </p:scale>
        <p:origin x="114" y="14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5439014" y="0"/>
            <a:ext cx="4160520" cy="365760"/>
          </a:xfrm>
          <a:prstGeom prst="rect">
            <a:avLst/>
          </a:prstGeom>
        </p:spPr>
        <p:txBody>
          <a:bodyPr vert="horz" lIns="96661" tIns="48331" rIns="96661" bIns="48331" rtlCol="0"/>
          <a:lstStyle>
            <a:lvl1pPr algn="r">
              <a:defRPr sz="1300"/>
            </a:lvl1pPr>
          </a:lstStyle>
          <a:p>
            <a:fld id="{E796B978-3C54-4806-BAA5-0BC092BAFC41}" type="datetimeFigureOut">
              <a:rPr lang="en-US" smtClean="0"/>
              <a:t>2/3/2016</a:t>
            </a:fld>
            <a:endParaRPr lang="en-US"/>
          </a:p>
        </p:txBody>
      </p:sp>
      <p:sp>
        <p:nvSpPr>
          <p:cNvPr id="4" name="Slide Image Placeholder 3"/>
          <p:cNvSpPr>
            <a:spLocks noGrp="1" noRot="1" noChangeAspect="1"/>
          </p:cNvSpPr>
          <p:nvPr>
            <p:ph type="sldImg" idx="2"/>
          </p:nvPr>
        </p:nvSpPr>
        <p:spPr>
          <a:xfrm>
            <a:off x="2971800" y="549275"/>
            <a:ext cx="3657600" cy="274320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960120" y="3474720"/>
            <a:ext cx="7680960" cy="32918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947747"/>
            <a:ext cx="4160520" cy="3657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5439014" y="6947747"/>
            <a:ext cx="4160520" cy="365760"/>
          </a:xfrm>
          <a:prstGeom prst="rect">
            <a:avLst/>
          </a:prstGeom>
        </p:spPr>
        <p:txBody>
          <a:bodyPr vert="horz" lIns="96661" tIns="48331" rIns="96661" bIns="48331" rtlCol="0" anchor="b"/>
          <a:lstStyle>
            <a:lvl1pPr algn="r">
              <a:defRPr sz="1300"/>
            </a:lvl1pPr>
          </a:lstStyle>
          <a:p>
            <a:fld id="{21F2B4F3-C4F9-4715-9D1F-29C23E53CACE}" type="slidenum">
              <a:rPr lang="en-US" smtClean="0"/>
              <a:t>‹#›</a:t>
            </a:fld>
            <a:endParaRPr lang="en-US"/>
          </a:p>
        </p:txBody>
      </p:sp>
    </p:spTree>
    <p:extLst>
      <p:ext uri="{BB962C8B-B14F-4D97-AF65-F5344CB8AC3E}">
        <p14:creationId xmlns:p14="http://schemas.microsoft.com/office/powerpoint/2010/main" val="480041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F2B4F3-C4F9-4715-9D1F-29C23E53CACE}" type="slidenum">
              <a:rPr lang="en-US" smtClean="0"/>
              <a:t>7</a:t>
            </a:fld>
            <a:endParaRPr lang="en-US"/>
          </a:p>
        </p:txBody>
      </p:sp>
    </p:spTree>
    <p:extLst>
      <p:ext uri="{BB962C8B-B14F-4D97-AF65-F5344CB8AC3E}">
        <p14:creationId xmlns:p14="http://schemas.microsoft.com/office/powerpoint/2010/main" val="653265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F2B4F3-C4F9-4715-9D1F-29C23E53CACE}" type="slidenum">
              <a:rPr lang="en-US" smtClean="0"/>
              <a:t>8</a:t>
            </a:fld>
            <a:endParaRPr lang="en-US"/>
          </a:p>
        </p:txBody>
      </p:sp>
    </p:spTree>
    <p:extLst>
      <p:ext uri="{BB962C8B-B14F-4D97-AF65-F5344CB8AC3E}">
        <p14:creationId xmlns:p14="http://schemas.microsoft.com/office/powerpoint/2010/main" val="2916140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F2B4F3-C4F9-4715-9D1F-29C23E53CACE}" type="slidenum">
              <a:rPr lang="en-US" smtClean="0"/>
              <a:t>9</a:t>
            </a:fld>
            <a:endParaRPr lang="en-US"/>
          </a:p>
        </p:txBody>
      </p:sp>
    </p:spTree>
    <p:extLst>
      <p:ext uri="{BB962C8B-B14F-4D97-AF65-F5344CB8AC3E}">
        <p14:creationId xmlns:p14="http://schemas.microsoft.com/office/powerpoint/2010/main" val="4176999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F2B4F3-C4F9-4715-9D1F-29C23E53CACE}" type="slidenum">
              <a:rPr lang="en-US" smtClean="0"/>
              <a:t>12</a:t>
            </a:fld>
            <a:endParaRPr lang="en-US"/>
          </a:p>
        </p:txBody>
      </p:sp>
    </p:spTree>
    <p:extLst>
      <p:ext uri="{BB962C8B-B14F-4D97-AF65-F5344CB8AC3E}">
        <p14:creationId xmlns:p14="http://schemas.microsoft.com/office/powerpoint/2010/main" val="3605894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a:t>
            </a:r>
            <a:r>
              <a:rPr lang="en-US" baseline="0" dirty="0" smtClean="0"/>
              <a:t> link to </a:t>
            </a:r>
            <a:r>
              <a:rPr lang="en-US" baseline="0" dirty="0" err="1" smtClean="0"/>
              <a:t>qpl</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21F2B4F3-C4F9-4715-9D1F-29C23E53CACE}" type="slidenum">
              <a:rPr lang="en-US" smtClean="0"/>
              <a:t>13</a:t>
            </a:fld>
            <a:endParaRPr lang="en-US"/>
          </a:p>
        </p:txBody>
      </p:sp>
    </p:spTree>
    <p:extLst>
      <p:ext uri="{BB962C8B-B14F-4D97-AF65-F5344CB8AC3E}">
        <p14:creationId xmlns:p14="http://schemas.microsoft.com/office/powerpoint/2010/main" val="3925874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Yes/No?</a:t>
            </a:r>
            <a:endParaRPr lang="en-US" dirty="0"/>
          </a:p>
        </p:txBody>
      </p:sp>
      <p:sp>
        <p:nvSpPr>
          <p:cNvPr id="4" name="Slide Number Placeholder 3"/>
          <p:cNvSpPr>
            <a:spLocks noGrp="1"/>
          </p:cNvSpPr>
          <p:nvPr>
            <p:ph type="sldNum" sz="quarter" idx="10"/>
          </p:nvPr>
        </p:nvSpPr>
        <p:spPr/>
        <p:txBody>
          <a:bodyPr/>
          <a:lstStyle/>
          <a:p>
            <a:fld id="{21F2B4F3-C4F9-4715-9D1F-29C23E53CACE}" type="slidenum">
              <a:rPr lang="en-US" smtClean="0"/>
              <a:t>19</a:t>
            </a:fld>
            <a:endParaRPr lang="en-US"/>
          </a:p>
        </p:txBody>
      </p:sp>
    </p:spTree>
    <p:extLst>
      <p:ext uri="{BB962C8B-B14F-4D97-AF65-F5344CB8AC3E}">
        <p14:creationId xmlns:p14="http://schemas.microsoft.com/office/powerpoint/2010/main" val="2051320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Easier to read and understand</a:t>
            </a:r>
            <a:r>
              <a:rPr lang="en-US" baseline="0" dirty="0" smtClean="0"/>
              <a:t> than the next slide? Keep this one? Both?</a:t>
            </a:r>
            <a:endParaRPr lang="en-US" dirty="0"/>
          </a:p>
        </p:txBody>
      </p:sp>
      <p:sp>
        <p:nvSpPr>
          <p:cNvPr id="4" name="Slide Number Placeholder 3"/>
          <p:cNvSpPr>
            <a:spLocks noGrp="1"/>
          </p:cNvSpPr>
          <p:nvPr>
            <p:ph type="sldNum" sz="quarter" idx="10"/>
          </p:nvPr>
        </p:nvSpPr>
        <p:spPr/>
        <p:txBody>
          <a:bodyPr/>
          <a:lstStyle/>
          <a:p>
            <a:fld id="{21F2B4F3-C4F9-4715-9D1F-29C23E53CACE}" type="slidenum">
              <a:rPr lang="en-US" smtClean="0"/>
              <a:t>21</a:t>
            </a:fld>
            <a:endParaRPr lang="en-US"/>
          </a:p>
        </p:txBody>
      </p:sp>
    </p:spTree>
    <p:extLst>
      <p:ext uri="{BB962C8B-B14F-4D97-AF65-F5344CB8AC3E}">
        <p14:creationId xmlns:p14="http://schemas.microsoft.com/office/powerpoint/2010/main" val="325415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Should this slide be deleted</a:t>
            </a:r>
            <a:r>
              <a:rPr lang="en-US" baseline="0" dirty="0" smtClean="0"/>
              <a:t> since we have the Aggregate Analysis Report with the chart included?</a:t>
            </a:r>
            <a:endParaRPr lang="en-US" dirty="0"/>
          </a:p>
        </p:txBody>
      </p:sp>
      <p:sp>
        <p:nvSpPr>
          <p:cNvPr id="4" name="Slide Number Placeholder 3"/>
          <p:cNvSpPr>
            <a:spLocks noGrp="1"/>
          </p:cNvSpPr>
          <p:nvPr>
            <p:ph type="sldNum" sz="quarter" idx="10"/>
          </p:nvPr>
        </p:nvSpPr>
        <p:spPr/>
        <p:txBody>
          <a:bodyPr/>
          <a:lstStyle/>
          <a:p>
            <a:fld id="{21F2B4F3-C4F9-4715-9D1F-29C23E53CACE}" type="slidenum">
              <a:rPr lang="en-US" smtClean="0"/>
              <a:t>23</a:t>
            </a:fld>
            <a:endParaRPr lang="en-US"/>
          </a:p>
        </p:txBody>
      </p:sp>
    </p:spTree>
    <p:extLst>
      <p:ext uri="{BB962C8B-B14F-4D97-AF65-F5344CB8AC3E}">
        <p14:creationId xmlns:p14="http://schemas.microsoft.com/office/powerpoint/2010/main" val="3912447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C34BAC2-2FF8-430C-9D95-A0B6E7110F31}" type="datetimeFigureOut">
              <a:rPr lang="en-US" smtClean="0"/>
              <a:t>2/3/2016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4173B40-95A5-4CF6-9F59-A320AF49B37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C34BAC2-2FF8-430C-9D95-A0B6E7110F31}" type="datetimeFigureOut">
              <a:rPr lang="en-US" smtClean="0"/>
              <a:t>2/3/2016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4173B40-95A5-4CF6-9F59-A320AF49B37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C34BAC2-2FF8-430C-9D95-A0B6E7110F31}" type="datetimeFigureOut">
              <a:rPr lang="en-US" smtClean="0"/>
              <a:t>2/3/2016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4173B40-95A5-4CF6-9F59-A320AF49B37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C34BAC2-2FF8-430C-9D95-A0B6E7110F31}" type="datetimeFigureOut">
              <a:rPr lang="en-US" smtClean="0"/>
              <a:t>2/3/2016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4173B40-95A5-4CF6-9F59-A320AF49B377}"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C34BAC2-2FF8-430C-9D95-A0B6E7110F31}" type="datetimeFigureOut">
              <a:rPr lang="en-US" smtClean="0"/>
              <a:t>2/3/2016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4173B40-95A5-4CF6-9F59-A320AF49B377}"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C34BAC2-2FF8-430C-9D95-A0B6E7110F31}" type="datetimeFigureOut">
              <a:rPr lang="en-US" smtClean="0"/>
              <a:t>2/3/2016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4173B40-95A5-4CF6-9F59-A320AF49B377}"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C34BAC2-2FF8-430C-9D95-A0B6E7110F31}" type="datetimeFigureOut">
              <a:rPr lang="en-US" smtClean="0"/>
              <a:t>2/3/2016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C4173B40-95A5-4CF6-9F59-A320AF49B37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EC34BAC2-2FF8-430C-9D95-A0B6E7110F31}" type="datetimeFigureOut">
              <a:rPr lang="en-US" smtClean="0"/>
              <a:t>2/3/2016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4173B40-95A5-4CF6-9F59-A320AF49B377}"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C34BAC2-2FF8-430C-9D95-A0B6E7110F31}" type="datetimeFigureOut">
              <a:rPr lang="en-US" smtClean="0"/>
              <a:t>2/3/2016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C4173B40-95A5-4CF6-9F59-A320AF49B37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EC34BAC2-2FF8-430C-9D95-A0B6E7110F31}" type="datetimeFigureOut">
              <a:rPr lang="en-US" smtClean="0"/>
              <a:t>2/3/2016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4173B40-95A5-4CF6-9F59-A320AF49B37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C34BAC2-2FF8-430C-9D95-A0B6E7110F31}" type="datetimeFigureOut">
              <a:rPr lang="en-US" smtClean="0"/>
              <a:t>2/3/2016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4173B40-95A5-4CF6-9F59-A320AF49B377}"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C34BAC2-2FF8-430C-9D95-A0B6E7110F31}" type="datetimeFigureOut">
              <a:rPr lang="en-US" smtClean="0"/>
              <a:t>2/3/2016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4173B40-95A5-4CF6-9F59-A320AF49B37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dot.state.oh.us/Divisions/ConstructionMgt/Materials/Pages/QPL.aspx"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pccmix.com/" TargetMode="External"/><Relationship Id="rId2" Type="http://schemas.openxmlformats.org/officeDocument/2006/relationships/hyperlink" Target="https://www.dot.state.oh.us/Divisions/ConstructionMgt/Materials/Pages/JMF-SUBMITTAL-FORM.aspx" TargetMode="External"/><Relationship Id="rId1" Type="http://schemas.openxmlformats.org/officeDocument/2006/relationships/slideLayout" Target="../slideLayouts/slideLayout2.xml"/><Relationship Id="rId4" Type="http://schemas.openxmlformats.org/officeDocument/2006/relationships/hyperlink" Target="mailto:DOT.CEN.PCCJMF@dot.ohio.gov"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klaire.mason@dot.ohio.gov" TargetMode="External"/><Relationship Id="rId2" Type="http://schemas.openxmlformats.org/officeDocument/2006/relationships/hyperlink" Target="mailto:daniel.miller@dot.ohio.gov" TargetMode="External"/><Relationship Id="rId1" Type="http://schemas.openxmlformats.org/officeDocument/2006/relationships/slideLayout" Target="../slideLayouts/slideLayout7.xml"/><Relationship Id="rId4" Type="http://schemas.openxmlformats.org/officeDocument/2006/relationships/hyperlink" Target="mailto:amir.tehrani@dot.state.oh.u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dot.state.oh.us/Divisions/ConstructionMgt/Materials/Aggregate1/Specific_Gravity_list.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143000"/>
            <a:ext cx="7772400" cy="1470025"/>
          </a:xfrm>
        </p:spPr>
        <p:txBody>
          <a:bodyPr>
            <a:noAutofit/>
          </a:bodyPr>
          <a:lstStyle/>
          <a:p>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Ohio Department of Transportation</a:t>
            </a:r>
            <a:endParaRPr lang="en-U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Subtitle 2"/>
          <p:cNvSpPr>
            <a:spLocks noGrp="1"/>
          </p:cNvSpPr>
          <p:nvPr>
            <p:ph type="subTitle" idx="1"/>
          </p:nvPr>
        </p:nvSpPr>
        <p:spPr>
          <a:xfrm>
            <a:off x="1295400" y="3276600"/>
            <a:ext cx="6400800" cy="1752600"/>
          </a:xfrm>
        </p:spPr>
        <p:txBody>
          <a:bodyPr>
            <a:normAutofit/>
          </a:bodyPr>
          <a:lstStyle/>
          <a:p>
            <a:r>
              <a:rPr lang="en-US" sz="4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PCC JMF SUBMITTAL FORM INSTRUCTIONS</a:t>
            </a:r>
            <a:endParaRPr lang="en-US" sz="40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Tree>
    <p:extLst>
      <p:ext uri="{BB962C8B-B14F-4D97-AF65-F5344CB8AC3E}">
        <p14:creationId xmlns:p14="http://schemas.microsoft.com/office/powerpoint/2010/main" val="15425858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381000"/>
            <a:ext cx="8229600" cy="1143000"/>
          </a:xfrm>
        </p:spPr>
        <p:txBody>
          <a:bodyPr/>
          <a:lstStyle/>
          <a:p>
            <a:pPr algn="l"/>
            <a:r>
              <a:rPr lang="en-US" dirty="0" smtClean="0">
                <a:solidFill>
                  <a:schemeClr val="accent1">
                    <a:lumMod val="50000"/>
                  </a:schemeClr>
                </a:solidFill>
              </a:rPr>
              <a:t>Aggregate Analysis</a:t>
            </a:r>
            <a:endParaRPr lang="en-US" dirty="0">
              <a:solidFill>
                <a:schemeClr val="accent1">
                  <a:lumMod val="50000"/>
                </a:schemeClr>
              </a:solidFill>
            </a:endParaRPr>
          </a:p>
        </p:txBody>
      </p:sp>
      <p:sp>
        <p:nvSpPr>
          <p:cNvPr id="5" name="Text Placeholder 4"/>
          <p:cNvSpPr>
            <a:spLocks noGrp="1"/>
          </p:cNvSpPr>
          <p:nvPr>
            <p:ph type="body" idx="4294967295"/>
          </p:nvPr>
        </p:nvSpPr>
        <p:spPr>
          <a:xfrm>
            <a:off x="1143000" y="1524000"/>
            <a:ext cx="8001000" cy="4419600"/>
          </a:xfrm>
        </p:spPr>
        <p:txBody>
          <a:bodyPr>
            <a:normAutofit/>
            <a:scene3d>
              <a:camera prst="orthographicFront"/>
              <a:lightRig rig="soft" dir="t">
                <a:rot lat="0" lon="0" rev="10800000"/>
              </a:lightRig>
            </a:scene3d>
            <a:sp3d>
              <a:bevelT w="27940" h="12700"/>
              <a:contourClr>
                <a:srgbClr val="DDDDDD"/>
              </a:contourClr>
            </a:sp3d>
          </a:bodyPr>
          <a:lstStyle/>
          <a:p>
            <a:pPr marL="342900" indent="-342900">
              <a:buFont typeface="Arial" pitchFamily="34" charset="0"/>
              <a:buChar char="•"/>
            </a:pPr>
            <a:r>
              <a:rPr lang="en-US" b="1" spc="150" dirty="0" smtClean="0">
                <a:ln w="11430"/>
                <a:solidFill>
                  <a:schemeClr val="accent1">
                    <a:lumMod val="75000"/>
                  </a:schemeClr>
                </a:solidFill>
                <a:effectLst>
                  <a:outerShdw blurRad="25400" algn="tl" rotWithShape="0">
                    <a:srgbClr val="000000">
                      <a:alpha val="43000"/>
                    </a:srgbClr>
                  </a:outerShdw>
                </a:effectLst>
              </a:rPr>
              <a:t>COMPASS is the preferred software for data analysis</a:t>
            </a:r>
          </a:p>
          <a:p>
            <a:pPr marL="964692" lvl="1" indent="-342900">
              <a:buFont typeface="Arial" pitchFamily="34" charset="0"/>
              <a:buChar char="•"/>
            </a:pPr>
            <a:r>
              <a:rPr lang="en-US" b="1" spc="150" dirty="0" smtClean="0">
                <a:ln w="11430"/>
                <a:solidFill>
                  <a:schemeClr val="accent1">
                    <a:lumMod val="75000"/>
                  </a:schemeClr>
                </a:solidFill>
                <a:effectLst>
                  <a:outerShdw blurRad="25400" algn="tl" rotWithShape="0">
                    <a:srgbClr val="000000">
                      <a:alpha val="43000"/>
                    </a:srgbClr>
                  </a:outerShdw>
                </a:effectLst>
              </a:rPr>
              <a:t>Contact OMM before submittal if different software is utilized</a:t>
            </a:r>
          </a:p>
          <a:p>
            <a:pPr marL="342900" indent="-342900">
              <a:buFont typeface="Arial" pitchFamily="34" charset="0"/>
              <a:buChar char="•"/>
            </a:pPr>
            <a:r>
              <a:rPr lang="en-US" b="1" spc="150" dirty="0" smtClean="0">
                <a:ln w="11430"/>
                <a:solidFill>
                  <a:schemeClr val="accent1">
                    <a:lumMod val="75000"/>
                  </a:schemeClr>
                </a:solidFill>
                <a:effectLst>
                  <a:outerShdw blurRad="25400" algn="tl" rotWithShape="0">
                    <a:srgbClr val="000000">
                      <a:alpha val="43000"/>
                    </a:srgbClr>
                  </a:outerShdw>
                </a:effectLst>
              </a:rPr>
              <a:t>Submit the complete analysis, including the Coarseness Factor Chart</a:t>
            </a:r>
          </a:p>
          <a:p>
            <a:pPr marL="964692" lvl="1" indent="-342900">
              <a:buFont typeface="Arial" pitchFamily="34" charset="0"/>
              <a:buChar char="•"/>
            </a:pPr>
            <a:r>
              <a:rPr lang="en-US" b="1" spc="150" dirty="0" smtClean="0">
                <a:ln w="11430"/>
                <a:solidFill>
                  <a:schemeClr val="accent1">
                    <a:lumMod val="75000"/>
                  </a:schemeClr>
                </a:solidFill>
                <a:effectLst>
                  <a:outerShdw blurRad="25400" algn="tl" rotWithShape="0">
                    <a:srgbClr val="000000">
                      <a:alpha val="43000"/>
                    </a:srgbClr>
                  </a:outerShdw>
                </a:effectLst>
              </a:rPr>
              <a:t>Identify aggregate sources in the analysis</a:t>
            </a:r>
          </a:p>
          <a:p>
            <a:pPr marL="342900" indent="-342900">
              <a:buFont typeface="Arial" pitchFamily="34" charset="0"/>
              <a:buChar char="•"/>
            </a:pPr>
            <a:r>
              <a:rPr lang="en-US" b="1" spc="150" dirty="0" smtClean="0">
                <a:ln w="11430"/>
                <a:solidFill>
                  <a:schemeClr val="accent1">
                    <a:lumMod val="75000"/>
                  </a:schemeClr>
                </a:solidFill>
                <a:effectLst>
                  <a:outerShdw blurRad="25400" algn="tl" rotWithShape="0">
                    <a:srgbClr val="000000">
                      <a:alpha val="43000"/>
                    </a:srgbClr>
                  </a:outerShdw>
                </a:effectLst>
              </a:rPr>
              <a:t>Submit 15 of the most recent gradations</a:t>
            </a:r>
          </a:p>
          <a:p>
            <a:pPr marL="0" indent="0">
              <a:buNone/>
            </a:pPr>
            <a:endParaRPr lang="en-US" b="1" spc="150" dirty="0" smtClean="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3827963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447800"/>
            <a:ext cx="6935168" cy="1295581"/>
          </a:xfrm>
          <a:ln>
            <a:solidFill>
              <a:schemeClr val="tx1"/>
            </a:solidFill>
          </a:ln>
        </p:spPr>
      </p:pic>
      <p:sp>
        <p:nvSpPr>
          <p:cNvPr id="3" name="Title 2"/>
          <p:cNvSpPr>
            <a:spLocks noGrp="1"/>
          </p:cNvSpPr>
          <p:nvPr>
            <p:ph type="title"/>
          </p:nvPr>
        </p:nvSpPr>
        <p:spPr/>
        <p:txBody>
          <a:bodyPr>
            <a:normAutofit/>
          </a:bodyPr>
          <a:lstStyle/>
          <a:p>
            <a:r>
              <a:rPr lang="en-US" dirty="0"/>
              <a:t>Concrete Mix Design</a:t>
            </a:r>
            <a:br>
              <a:rPr lang="en-US" dirty="0"/>
            </a:br>
            <a:r>
              <a:rPr lang="en-US" sz="2400" dirty="0" smtClean="0"/>
              <a:t>Cementitious Materials</a:t>
            </a:r>
            <a:endParaRPr lang="en-US" sz="2400" dirty="0"/>
          </a:p>
        </p:txBody>
      </p:sp>
      <p:sp>
        <p:nvSpPr>
          <p:cNvPr id="5" name="TextBox 4"/>
          <p:cNvSpPr txBox="1"/>
          <p:nvPr/>
        </p:nvSpPr>
        <p:spPr>
          <a:xfrm>
            <a:off x="1199617" y="5562600"/>
            <a:ext cx="7467600" cy="461665"/>
          </a:xfrm>
          <a:prstGeom prst="rect">
            <a:avLst/>
          </a:prstGeom>
          <a:noFill/>
        </p:spPr>
        <p:txBody>
          <a:bodyPr wrap="square" rtlCol="0">
            <a:spAutoFit/>
          </a:bodyPr>
          <a:lstStyle/>
          <a:p>
            <a:r>
              <a:rPr lang="en-US" sz="1200" b="1" dirty="0" smtClean="0"/>
              <a:t>Note: The </a:t>
            </a:r>
            <a:r>
              <a:rPr lang="en-US" sz="1200" b="1" dirty="0"/>
              <a:t>preferred order for listing the Cementitious materials is the order that they’re listed in the </a:t>
            </a:r>
            <a:r>
              <a:rPr lang="en-US" sz="1200" b="1" dirty="0" smtClean="0"/>
              <a:t>drop-down:   Cement </a:t>
            </a:r>
            <a:r>
              <a:rPr lang="en-US" sz="1200" b="1" dirty="0"/>
              <a:t>→ Fly Ash → GGBF Slag → Micro Silica → Special</a:t>
            </a:r>
          </a:p>
        </p:txBody>
      </p:sp>
      <p:sp>
        <p:nvSpPr>
          <p:cNvPr id="6" name="TextBox 5"/>
          <p:cNvSpPr txBox="1"/>
          <p:nvPr/>
        </p:nvSpPr>
        <p:spPr>
          <a:xfrm>
            <a:off x="423538" y="2895600"/>
            <a:ext cx="8110861" cy="1015663"/>
          </a:xfrm>
          <a:prstGeom prst="rect">
            <a:avLst/>
          </a:prstGeom>
          <a:noFill/>
        </p:spPr>
        <p:txBody>
          <a:bodyPr wrap="square" rtlCol="0">
            <a:spAutoFit/>
          </a:bodyPr>
          <a:lstStyle/>
          <a:p>
            <a:r>
              <a:rPr lang="en-US" sz="1200" dirty="0" smtClean="0"/>
              <a:t>Use </a:t>
            </a:r>
            <a:r>
              <a:rPr lang="en-US" sz="1200" dirty="0"/>
              <a:t>the drop-down lists to enter the TYPE/GRADE/CLASS and the SOURCE of each material.  Each line needs to be completed from left to right.  Selecting the TYPE of material provides a list of SOURCES for that specific material.  If a TYPE is not selected, a drop-down list for the SOURCE is not available. </a:t>
            </a:r>
            <a:endParaRPr lang="en-US" sz="1200" dirty="0" smtClean="0"/>
          </a:p>
          <a:p>
            <a:r>
              <a:rPr lang="en-US" sz="1200" dirty="0"/>
              <a:t>Once the SOURCE is selected, you are prompted (with a yellow cell) to enter the specific gravity (SP GR) and then the design </a:t>
            </a:r>
            <a:r>
              <a:rPr lang="en-US" sz="1200" dirty="0" smtClean="0"/>
              <a:t>weights. </a:t>
            </a:r>
            <a:endParaRPr lang="en-US" sz="1200" dirty="0"/>
          </a:p>
        </p:txBody>
      </p:sp>
      <p:sp>
        <p:nvSpPr>
          <p:cNvPr id="8" name="TextBox 7"/>
          <p:cNvSpPr txBox="1"/>
          <p:nvPr/>
        </p:nvSpPr>
        <p:spPr>
          <a:xfrm>
            <a:off x="420491" y="3947662"/>
            <a:ext cx="8110861" cy="830997"/>
          </a:xfrm>
          <a:prstGeom prst="rect">
            <a:avLst/>
          </a:prstGeom>
          <a:noFill/>
        </p:spPr>
        <p:txBody>
          <a:bodyPr wrap="square" rtlCol="0">
            <a:spAutoFit/>
          </a:bodyPr>
          <a:lstStyle/>
          <a:p>
            <a:r>
              <a:rPr lang="en-US" sz="1200" dirty="0" smtClean="0"/>
              <a:t>To </a:t>
            </a:r>
            <a:r>
              <a:rPr lang="en-US" sz="1200" dirty="0"/>
              <a:t>the right of the DESIGN WEIGHT column, the form calculates the PERCENTAGE by weight of each of the cementitious materials.  The form validates that the percentages are within the specification limits (TABLE 499.03-2) for each of the classes of concrete.  If the percentage exceeds these limits, the cell will turn yellow with red </a:t>
            </a:r>
            <a:r>
              <a:rPr lang="en-US" sz="1200" dirty="0" smtClean="0"/>
              <a:t>font (                 ).  </a:t>
            </a:r>
            <a:r>
              <a:rPr lang="en-US" sz="1200" dirty="0"/>
              <a:t>If this happens, make corrections as needed.</a:t>
            </a:r>
          </a:p>
        </p:txBody>
      </p:sp>
      <p:sp>
        <p:nvSpPr>
          <p:cNvPr id="10" name="TextBox 9"/>
          <p:cNvSpPr txBox="1"/>
          <p:nvPr/>
        </p:nvSpPr>
        <p:spPr>
          <a:xfrm>
            <a:off x="423538" y="4839501"/>
            <a:ext cx="8340982" cy="646331"/>
          </a:xfrm>
          <a:prstGeom prst="rect">
            <a:avLst/>
          </a:prstGeom>
          <a:noFill/>
        </p:spPr>
        <p:txBody>
          <a:bodyPr wrap="square" rtlCol="0">
            <a:spAutoFit/>
          </a:bodyPr>
          <a:lstStyle/>
          <a:p>
            <a:r>
              <a:rPr lang="en-US" sz="1200" dirty="0" smtClean="0"/>
              <a:t>The </a:t>
            </a:r>
            <a:r>
              <a:rPr lang="en-US" sz="1200" dirty="0"/>
              <a:t>form calculates the total amount of cementitious material </a:t>
            </a:r>
            <a:r>
              <a:rPr lang="en-US" sz="1200" dirty="0" smtClean="0"/>
              <a:t>(                  ) </a:t>
            </a:r>
            <a:r>
              <a:rPr lang="en-US" sz="1200" dirty="0"/>
              <a:t>and will create a “flag” </a:t>
            </a:r>
            <a:endParaRPr lang="en-US" sz="1200" dirty="0" smtClean="0"/>
          </a:p>
          <a:p>
            <a:r>
              <a:rPr lang="en-US" sz="1200" dirty="0" smtClean="0"/>
              <a:t>(                    ) </a:t>
            </a:r>
            <a:r>
              <a:rPr lang="en-US" sz="1200" dirty="0"/>
              <a:t>if there is insufficient cementitious material according to the requirements of TABLE </a:t>
            </a:r>
            <a:r>
              <a:rPr lang="en-US" sz="1200" dirty="0" smtClean="0"/>
              <a:t>99.03-1</a:t>
            </a:r>
            <a:r>
              <a:rPr lang="en-US" sz="1200" dirty="0"/>
              <a:t>.  Make appropriate changes to the amount of cement to eliminate the yellow.</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4895080"/>
            <a:ext cx="822960" cy="139609"/>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565" y="5060579"/>
            <a:ext cx="822960" cy="13716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9598" y="4541551"/>
            <a:ext cx="640080" cy="154502"/>
          </a:xfrm>
          <a:prstGeom prst="rect">
            <a:avLst/>
          </a:prstGeom>
        </p:spPr>
      </p:pic>
    </p:spTree>
    <p:extLst>
      <p:ext uri="{BB962C8B-B14F-4D97-AF65-F5344CB8AC3E}">
        <p14:creationId xmlns:p14="http://schemas.microsoft.com/office/powerpoint/2010/main" val="397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7103" y="1524000"/>
            <a:ext cx="6525536" cy="438211"/>
          </a:xfrm>
          <a:ln>
            <a:solidFill>
              <a:schemeClr val="accent3">
                <a:lumMod val="50000"/>
              </a:schemeClr>
            </a:solidFill>
          </a:ln>
        </p:spPr>
      </p:pic>
      <p:sp>
        <p:nvSpPr>
          <p:cNvPr id="3" name="Title 2"/>
          <p:cNvSpPr>
            <a:spLocks noGrp="1"/>
          </p:cNvSpPr>
          <p:nvPr>
            <p:ph type="title"/>
          </p:nvPr>
        </p:nvSpPr>
        <p:spPr/>
        <p:txBody>
          <a:bodyPr>
            <a:normAutofit/>
          </a:bodyPr>
          <a:lstStyle/>
          <a:p>
            <a:r>
              <a:rPr lang="en-US" dirty="0"/>
              <a:t>Concrete Mix Design</a:t>
            </a:r>
            <a:br>
              <a:rPr lang="en-US" dirty="0"/>
            </a:br>
            <a:r>
              <a:rPr lang="en-US" sz="2400" dirty="0" smtClean="0"/>
              <a:t>Air/Slump/Water</a:t>
            </a:r>
            <a:endParaRPr lang="en-US" sz="2400"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011" y="4840202"/>
            <a:ext cx="6524625" cy="4286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57065" y="2133600"/>
            <a:ext cx="6934200" cy="2492990"/>
          </a:xfrm>
          <a:prstGeom prst="rect">
            <a:avLst/>
          </a:prstGeom>
          <a:noFill/>
        </p:spPr>
        <p:txBody>
          <a:bodyPr wrap="square" rtlCol="0">
            <a:spAutoFit/>
          </a:bodyPr>
          <a:lstStyle/>
          <a:p>
            <a:r>
              <a:rPr lang="en-US" sz="1200" dirty="0" smtClean="0"/>
              <a:t>The Design Air and Design Slump are required fields. </a:t>
            </a:r>
          </a:p>
          <a:p>
            <a:endParaRPr lang="en-US" sz="1200" dirty="0" smtClean="0"/>
          </a:p>
          <a:p>
            <a:r>
              <a:rPr lang="en-US" sz="1200" dirty="0" smtClean="0"/>
              <a:t>Design Air – A 1” Nominal </a:t>
            </a:r>
            <a:r>
              <a:rPr lang="en-US" sz="1200" dirty="0"/>
              <a:t>Maximum Size aggregate is specified in CM&amp;S 499 and should have a </a:t>
            </a:r>
            <a:r>
              <a:rPr lang="en-US" sz="1200" b="1" dirty="0"/>
              <a:t>DESIGN AIR of 6.0%.  </a:t>
            </a:r>
            <a:r>
              <a:rPr lang="en-US" sz="1200" dirty="0"/>
              <a:t>If a smaller nominal maximum size of the aggregate is required by plan note or special provision, higher air content may be needed.  This is a Design Air; do not enter the air “as tested</a:t>
            </a:r>
            <a:r>
              <a:rPr lang="en-US" sz="1200" dirty="0" smtClean="0"/>
              <a:t>”.</a:t>
            </a:r>
          </a:p>
          <a:p>
            <a:endParaRPr lang="en-US" sz="1200" dirty="0"/>
          </a:p>
          <a:p>
            <a:r>
              <a:rPr lang="en-US" sz="1200" dirty="0" smtClean="0"/>
              <a:t>Design Slump - The </a:t>
            </a:r>
            <a:r>
              <a:rPr lang="en-US" sz="1200" dirty="0"/>
              <a:t>nominal DESIGN SLUMP is limited by the requirements of Table 499.03-3.  Designs using superplasticizer may go up to 6”.  Designs without superplasticizer or designs specifically for slipforming will be less. </a:t>
            </a:r>
            <a:endParaRPr lang="en-US" sz="1200" dirty="0" smtClean="0"/>
          </a:p>
          <a:p>
            <a:endParaRPr lang="en-US" sz="1200" dirty="0"/>
          </a:p>
          <a:p>
            <a:r>
              <a:rPr lang="en-US" sz="1200" dirty="0" smtClean="0"/>
              <a:t>Water – Enter the WEIGHT for Water in pounds. The form will Automatically calculate the W/Cm Ratio.</a:t>
            </a:r>
            <a:endParaRPr lang="en-US" sz="1200" dirty="0"/>
          </a:p>
        </p:txBody>
      </p:sp>
      <p:sp>
        <p:nvSpPr>
          <p:cNvPr id="6" name="TextBox 5"/>
          <p:cNvSpPr txBox="1"/>
          <p:nvPr/>
        </p:nvSpPr>
        <p:spPr>
          <a:xfrm>
            <a:off x="872971" y="5518666"/>
            <a:ext cx="6902388" cy="369332"/>
          </a:xfrm>
          <a:prstGeom prst="rect">
            <a:avLst/>
          </a:prstGeom>
          <a:noFill/>
        </p:spPr>
        <p:txBody>
          <a:bodyPr wrap="square" rtlCol="0">
            <a:spAutoFit/>
          </a:bodyPr>
          <a:lstStyle/>
          <a:p>
            <a:r>
              <a:rPr lang="en-US" dirty="0" smtClean="0"/>
              <a:t>   </a:t>
            </a:r>
            <a:r>
              <a:rPr lang="en-US" sz="1200" dirty="0" smtClean="0"/>
              <a:t>Design Air 6%                                         W/Cm Ratio Automatically Calculated</a:t>
            </a:r>
            <a:endParaRPr lang="en-US" dirty="0"/>
          </a:p>
        </p:txBody>
      </p:sp>
      <p:sp>
        <p:nvSpPr>
          <p:cNvPr id="7" name="Up Arrow 6"/>
          <p:cNvSpPr/>
          <p:nvPr/>
        </p:nvSpPr>
        <p:spPr>
          <a:xfrm>
            <a:off x="1630532" y="5376861"/>
            <a:ext cx="152400" cy="228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7646" y="5341936"/>
            <a:ext cx="292100"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lowchart: Process 1"/>
          <p:cNvSpPr/>
          <p:nvPr/>
        </p:nvSpPr>
        <p:spPr>
          <a:xfrm>
            <a:off x="6096000" y="1555442"/>
            <a:ext cx="1219200" cy="197158"/>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4846551"/>
            <a:ext cx="1274763" cy="20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209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25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childTnLst>
                                </p:cTn>
                              </p:par>
                            </p:childTnLst>
                          </p:cTn>
                        </p:par>
                        <p:par>
                          <p:cTn id="8" fill="hold">
                            <p:stCondLst>
                              <p:cond delay="3250"/>
                            </p:stCondLst>
                            <p:childTnLst>
                              <p:par>
                                <p:cTn id="9" presetID="10" presetClass="entr" presetSubtype="0" fill="hold" grpId="0" nodeType="afterEffect">
                                  <p:stCondLst>
                                    <p:cond delay="22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6500"/>
                            </p:stCondLst>
                            <p:childTnLst>
                              <p:par>
                                <p:cTn id="13" presetID="10" presetClass="entr" presetSubtype="0" fill="hold" grpId="0" nodeType="afterEffect">
                                  <p:stCondLst>
                                    <p:cond delay="20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p:stCondLst>
                              <p:cond delay="9500"/>
                            </p:stCondLst>
                            <p:childTnLst>
                              <p:par>
                                <p:cTn id="17" presetID="10" presetClass="entr" presetSubtype="0" fill="hold" nodeType="afterEffect">
                                  <p:stCondLst>
                                    <p:cond delay="2000"/>
                                  </p:stCondLst>
                                  <p:childTnLst>
                                    <p:set>
                                      <p:cBhvr>
                                        <p:cTn id="18" dur="1" fill="hold">
                                          <p:stCondLst>
                                            <p:cond delay="0"/>
                                          </p:stCondLst>
                                        </p:cTn>
                                        <p:tgtEl>
                                          <p:spTgt spid="4099"/>
                                        </p:tgtEl>
                                        <p:attrNameLst>
                                          <p:attrName>style.visibility</p:attrName>
                                        </p:attrNameLst>
                                      </p:cBhvr>
                                      <p:to>
                                        <p:strVal val="visible"/>
                                      </p:to>
                                    </p:set>
                                    <p:animEffect transition="in" filter="fade">
                                      <p:cBhvr>
                                        <p:cTn id="19" dur="1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7995" y="1447598"/>
            <a:ext cx="6935168" cy="1448002"/>
          </a:xfrm>
          <a:ln>
            <a:solidFill>
              <a:schemeClr val="tx1"/>
            </a:solidFill>
          </a:ln>
        </p:spPr>
      </p:pic>
      <p:sp>
        <p:nvSpPr>
          <p:cNvPr id="3" name="Title 2"/>
          <p:cNvSpPr>
            <a:spLocks noGrp="1"/>
          </p:cNvSpPr>
          <p:nvPr>
            <p:ph type="title"/>
          </p:nvPr>
        </p:nvSpPr>
        <p:spPr>
          <a:xfrm>
            <a:off x="533400" y="228600"/>
            <a:ext cx="8229600" cy="1143000"/>
          </a:xfrm>
        </p:spPr>
        <p:txBody>
          <a:bodyPr>
            <a:normAutofit/>
          </a:bodyPr>
          <a:lstStyle/>
          <a:p>
            <a:r>
              <a:rPr lang="en-US" dirty="0"/>
              <a:t>Concrete Mix Design</a:t>
            </a:r>
            <a:br>
              <a:rPr lang="en-US" dirty="0"/>
            </a:br>
            <a:r>
              <a:rPr lang="en-US" sz="2400" dirty="0" smtClean="0"/>
              <a:t>Admixtures</a:t>
            </a:r>
            <a:endParaRPr lang="en-US" sz="2400" dirty="0"/>
          </a:p>
        </p:txBody>
      </p:sp>
      <p:sp>
        <p:nvSpPr>
          <p:cNvPr id="5" name="TextBox 4"/>
          <p:cNvSpPr txBox="1"/>
          <p:nvPr/>
        </p:nvSpPr>
        <p:spPr>
          <a:xfrm>
            <a:off x="609600" y="4800600"/>
            <a:ext cx="7805691" cy="1184940"/>
          </a:xfrm>
          <a:prstGeom prst="rect">
            <a:avLst/>
          </a:prstGeom>
          <a:noFill/>
        </p:spPr>
        <p:txBody>
          <a:bodyPr wrap="square" rtlCol="0">
            <a:spAutoFit/>
          </a:bodyPr>
          <a:lstStyle/>
          <a:p>
            <a:r>
              <a:rPr lang="en-US" sz="1100" b="1" dirty="0" smtClean="0"/>
              <a:t>Note: </a:t>
            </a:r>
            <a:r>
              <a:rPr lang="en-US" sz="1100" b="1" dirty="0"/>
              <a:t>6” slump is </a:t>
            </a:r>
            <a:r>
              <a:rPr lang="en-US" sz="1100" b="1" dirty="0" smtClean="0"/>
              <a:t>allowable when using Admixture Type F or G. Refer to the slump table in Item 499. </a:t>
            </a:r>
          </a:p>
          <a:p>
            <a:endParaRPr lang="en-US" sz="800" b="1" dirty="0"/>
          </a:p>
          <a:p>
            <a:r>
              <a:rPr lang="en-US" sz="1100" b="1" dirty="0" smtClean="0"/>
              <a:t>QPL Products with an asterisk (*) indicates that the admixtures contains chlorides&gt;50ppm and must be approved before use </a:t>
            </a:r>
          </a:p>
          <a:p>
            <a:endParaRPr lang="en-US" sz="800" b="1" dirty="0"/>
          </a:p>
          <a:p>
            <a:r>
              <a:rPr lang="en-US" sz="1100" b="1" dirty="0" smtClean="0"/>
              <a:t>The </a:t>
            </a:r>
            <a:r>
              <a:rPr lang="en-US" sz="1100" b="1" dirty="0"/>
              <a:t>preferred order for listing the Admixtures is the order that they’re listed in the </a:t>
            </a:r>
            <a:r>
              <a:rPr lang="en-US" sz="1100" b="1" dirty="0" smtClean="0"/>
              <a:t>drop-down:        </a:t>
            </a:r>
          </a:p>
          <a:p>
            <a:r>
              <a:rPr lang="en-US" sz="1100" b="1" dirty="0" smtClean="0"/>
              <a:t>AEA </a:t>
            </a:r>
            <a:r>
              <a:rPr lang="en-US" sz="1100" b="1" dirty="0"/>
              <a:t>→ A → B → </a:t>
            </a:r>
            <a:r>
              <a:rPr lang="en-US" sz="1100" b="1" dirty="0" smtClean="0"/>
              <a:t>etc.</a:t>
            </a:r>
            <a:endParaRPr lang="en-US" sz="1100" b="1" dirty="0"/>
          </a:p>
        </p:txBody>
      </p:sp>
      <p:sp>
        <p:nvSpPr>
          <p:cNvPr id="7" name="TextBox 6"/>
          <p:cNvSpPr txBox="1"/>
          <p:nvPr/>
        </p:nvSpPr>
        <p:spPr>
          <a:xfrm>
            <a:off x="381000" y="3030141"/>
            <a:ext cx="7881891" cy="1661993"/>
          </a:xfrm>
          <a:prstGeom prst="rect">
            <a:avLst/>
          </a:prstGeom>
          <a:noFill/>
        </p:spPr>
        <p:txBody>
          <a:bodyPr wrap="square" rtlCol="0">
            <a:spAutoFit/>
          </a:bodyPr>
          <a:lstStyle/>
          <a:p>
            <a:pPr lvl="0"/>
            <a:r>
              <a:rPr lang="en-US" sz="1200" dirty="0"/>
              <a:t>Use the drop-down list to select the </a:t>
            </a:r>
            <a:r>
              <a:rPr lang="en-US" sz="1200" dirty="0" smtClean="0"/>
              <a:t> Admixture Company and then select the Brandname of the product being used in the design.  </a:t>
            </a:r>
          </a:p>
          <a:p>
            <a:pPr lvl="0"/>
            <a:r>
              <a:rPr lang="en-US" sz="1200" dirty="0" smtClean="0"/>
              <a:t>The Type field will turn yellow indicating it is a required field BUT this field also has a drop-down menu. DO NOT MANUALLY ENTER TEXT INTO THIS FIELD. The QPL lists if help is needed to determine for what Type each admixture is qualified is accessed by the JMF SUBMITTAL Home Page or by following </a:t>
            </a:r>
            <a:r>
              <a:rPr lang="en-US" sz="1200" dirty="0">
                <a:solidFill>
                  <a:schemeClr val="accent1">
                    <a:lumMod val="50000"/>
                  </a:schemeClr>
                </a:solidFill>
              </a:rPr>
              <a:t>this link</a:t>
            </a:r>
            <a:r>
              <a:rPr lang="en-US" sz="1200" dirty="0" smtClean="0">
                <a:solidFill>
                  <a:schemeClr val="accent1">
                    <a:lumMod val="50000"/>
                  </a:schemeClr>
                </a:solidFill>
              </a:rPr>
              <a:t>: 	</a:t>
            </a:r>
            <a:r>
              <a:rPr lang="en-US" sz="1200" dirty="0" smtClean="0">
                <a:hlinkClick r:id="rId4"/>
              </a:rPr>
              <a:t>http</a:t>
            </a:r>
            <a:r>
              <a:rPr lang="en-US" sz="1200" dirty="0">
                <a:hlinkClick r:id="rId4"/>
              </a:rPr>
              <a:t>://</a:t>
            </a:r>
            <a:r>
              <a:rPr lang="en-US" sz="1200" dirty="0" smtClean="0">
                <a:hlinkClick r:id="rId4"/>
              </a:rPr>
              <a:t>www.dot.state.oh.us/Divisions/ConstructionMgt/Materials/Pages/QPL.aspx</a:t>
            </a:r>
            <a:endParaRPr lang="en-US" sz="1200" dirty="0" smtClean="0"/>
          </a:p>
          <a:p>
            <a:pPr lvl="0"/>
            <a:endParaRPr lang="en-US" sz="600" dirty="0" smtClean="0"/>
          </a:p>
          <a:p>
            <a:pPr lvl="0"/>
            <a:r>
              <a:rPr lang="en-US" sz="1200" dirty="0" smtClean="0"/>
              <a:t>Manually enter the Dosage Rate, which should follow Manufacturer's recommendations for the type certified . </a:t>
            </a:r>
            <a:endParaRPr lang="en-US" sz="1200" dirty="0"/>
          </a:p>
        </p:txBody>
      </p:sp>
    </p:spTree>
    <p:extLst>
      <p:ext uri="{BB962C8B-B14F-4D97-AF65-F5344CB8AC3E}">
        <p14:creationId xmlns:p14="http://schemas.microsoft.com/office/powerpoint/2010/main" val="119295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Concrete Mix Design</a:t>
            </a:r>
            <a:br>
              <a:rPr lang="en-US" dirty="0" smtClean="0"/>
            </a:br>
            <a:r>
              <a:rPr lang="en-US" sz="2400" dirty="0" smtClean="0"/>
              <a:t>Absolute Volume</a:t>
            </a:r>
            <a:endParaRPr lang="en-US" sz="2400" dirty="0"/>
          </a:p>
        </p:txBody>
      </p:sp>
      <p:pic>
        <p:nvPicPr>
          <p:cNvPr id="19" name="Content Placeholder 1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00849" y="2843074"/>
            <a:ext cx="4038600" cy="2863833"/>
          </a:xfrm>
        </p:spPr>
      </p:pic>
      <p:pic>
        <p:nvPicPr>
          <p:cNvPr id="20" name="Content Placeholder 1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05905" y="2860829"/>
            <a:ext cx="4038600" cy="2857754"/>
          </a:xfrm>
        </p:spPr>
      </p:pic>
      <p:sp>
        <p:nvSpPr>
          <p:cNvPr id="16" name="Multiply 15"/>
          <p:cNvSpPr/>
          <p:nvPr/>
        </p:nvSpPr>
        <p:spPr>
          <a:xfrm>
            <a:off x="4132185" y="2667000"/>
            <a:ext cx="381000" cy="562252"/>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625919" y="2719526"/>
            <a:ext cx="1143000" cy="457200"/>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33400" y="1524000"/>
            <a:ext cx="8235519" cy="1138773"/>
          </a:xfrm>
          <a:prstGeom prst="rect">
            <a:avLst/>
          </a:prstGeom>
          <a:noFill/>
        </p:spPr>
        <p:txBody>
          <a:bodyPr wrap="square" rtlCol="0">
            <a:spAutoFit/>
          </a:bodyPr>
          <a:lstStyle/>
          <a:p>
            <a:r>
              <a:rPr lang="en-US" sz="1200" dirty="0" smtClean="0"/>
              <a:t>The </a:t>
            </a:r>
            <a:r>
              <a:rPr lang="en-US" sz="1200" dirty="0"/>
              <a:t>form calculates the ABSOLUTE VOLUME of the mix as the material properties and weights are entered.  Once all of the materials are entered, the absolute volume of the mix should be </a:t>
            </a:r>
            <a:r>
              <a:rPr lang="en-US" sz="1200" dirty="0" smtClean="0"/>
              <a:t>27.00 with a tolerance of    + or – 0.05, which is less than the customary 1%. Variances outside of this range will require adjustments  as needed. </a:t>
            </a:r>
          </a:p>
          <a:p>
            <a:endParaRPr lang="en-US" sz="600" dirty="0" smtClean="0"/>
          </a:p>
          <a:p>
            <a:r>
              <a:rPr lang="en-US" sz="1200" dirty="0" smtClean="0"/>
              <a:t>The Absolute Volume Field will remain highlighted in yellow until the mix volume falls within range. </a:t>
            </a:r>
            <a:endParaRPr lang="en-US" sz="1200" dirty="0"/>
          </a:p>
        </p:txBody>
      </p:sp>
    </p:spTree>
    <p:extLst>
      <p:ext uri="{BB962C8B-B14F-4D97-AF65-F5344CB8AC3E}">
        <p14:creationId xmlns:p14="http://schemas.microsoft.com/office/powerpoint/2010/main" val="157045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500"/>
                                  </p:stCondLst>
                                  <p:childTnLst>
                                    <p:set>
                                      <p:cBhvr>
                                        <p:cTn id="6" dur="1" fill="hold">
                                          <p:stCondLst>
                                            <p:cond delay="499"/>
                                          </p:stCondLst>
                                        </p:cTn>
                                        <p:tgtEl>
                                          <p:spTgt spid="16"/>
                                        </p:tgtEl>
                                        <p:attrNameLst>
                                          <p:attrName>style.visibility</p:attrName>
                                        </p:attrNameLst>
                                      </p:cBhvr>
                                      <p:to>
                                        <p:strVal val="visible"/>
                                      </p:to>
                                    </p:set>
                                  </p:childTnLst>
                                </p:cTn>
                              </p:par>
                            </p:childTnLst>
                          </p:cTn>
                        </p:par>
                        <p:par>
                          <p:cTn id="7" fill="hold">
                            <p:stCondLst>
                              <p:cond delay="2000"/>
                            </p:stCondLst>
                            <p:childTnLst>
                              <p:par>
                                <p:cTn id="8" presetID="22" presetClass="entr" presetSubtype="4" fill="hold" grpId="0" nodeType="afterEffect">
                                  <p:stCondLst>
                                    <p:cond delay="200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1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143000"/>
            <a:ext cx="6592220" cy="590632"/>
          </a:xfrm>
          <a:ln>
            <a:solidFill>
              <a:schemeClr val="accent1"/>
            </a:solidFill>
          </a:ln>
        </p:spPr>
      </p:pic>
      <p:sp>
        <p:nvSpPr>
          <p:cNvPr id="5" name="Title 4"/>
          <p:cNvSpPr>
            <a:spLocks noGrp="1"/>
          </p:cNvSpPr>
          <p:nvPr>
            <p:ph type="title"/>
          </p:nvPr>
        </p:nvSpPr>
        <p:spPr/>
        <p:txBody>
          <a:bodyPr>
            <a:normAutofit/>
          </a:bodyPr>
          <a:lstStyle/>
          <a:p>
            <a:r>
              <a:rPr lang="en-US" sz="4400" dirty="0" smtClean="0"/>
              <a:t>Test Data</a:t>
            </a:r>
            <a:r>
              <a:rPr lang="en-US" dirty="0" smtClean="0"/>
              <a:t/>
            </a:r>
            <a:br>
              <a:rPr lang="en-US" dirty="0" smtClean="0"/>
            </a:br>
            <a:endParaRPr lang="en-US" sz="2400" dirty="0"/>
          </a:p>
        </p:txBody>
      </p:sp>
      <p:sp>
        <p:nvSpPr>
          <p:cNvPr id="3" name="TextBox 2"/>
          <p:cNvSpPr txBox="1"/>
          <p:nvPr/>
        </p:nvSpPr>
        <p:spPr>
          <a:xfrm>
            <a:off x="457200" y="2518956"/>
            <a:ext cx="7924800" cy="4708981"/>
          </a:xfrm>
          <a:prstGeom prst="rect">
            <a:avLst/>
          </a:prstGeom>
          <a:noFill/>
        </p:spPr>
        <p:txBody>
          <a:bodyPr wrap="square" rtlCol="0">
            <a:spAutoFit/>
          </a:bodyPr>
          <a:lstStyle/>
          <a:p>
            <a:r>
              <a:rPr lang="en-US" sz="1200" b="1" dirty="0" smtClean="0"/>
              <a:t>NO DATA</a:t>
            </a:r>
          </a:p>
          <a:p>
            <a:r>
              <a:rPr lang="en-US" sz="1200" dirty="0"/>
              <a:t>Select this </a:t>
            </a:r>
            <a:r>
              <a:rPr lang="en-US" sz="1200" dirty="0" smtClean="0"/>
              <a:t>NO DATA button </a:t>
            </a:r>
            <a:r>
              <a:rPr lang="en-US" sz="1200" dirty="0"/>
              <a:t>when no strength or permeability test data is required for the submittal.  Generally this is used when there is a change to a material source(s) while keeping the same mix design; and types, sizes and grades of material.  If changing aggregate sources for a well-graded mix, a COMPASS analysis is necessary.  There is no place on the form to input the gradation information, but a copy of the COMPASS analysis and gradation records should be attached to the e-mail</a:t>
            </a:r>
            <a:r>
              <a:rPr lang="en-US" sz="1200" dirty="0" smtClean="0"/>
              <a:t>.</a:t>
            </a:r>
          </a:p>
          <a:p>
            <a:endParaRPr lang="en-US" sz="800" dirty="0"/>
          </a:p>
          <a:p>
            <a:r>
              <a:rPr lang="en-US" sz="1200" b="1" dirty="0" smtClean="0"/>
              <a:t>SINGLE MIX</a:t>
            </a:r>
          </a:p>
          <a:p>
            <a:r>
              <a:rPr lang="en-US" sz="1200" dirty="0"/>
              <a:t>When a single mix is used to verify compliance to the specifications, select the SINGLE MIX button. </a:t>
            </a:r>
            <a:endParaRPr lang="en-US" sz="1200" dirty="0" smtClean="0"/>
          </a:p>
          <a:p>
            <a:endParaRPr lang="en-US" sz="800" b="1" dirty="0" smtClean="0"/>
          </a:p>
          <a:p>
            <a:r>
              <a:rPr lang="en-US" sz="1200" b="1" dirty="0" smtClean="0"/>
              <a:t>3-POINT CURVE</a:t>
            </a:r>
          </a:p>
          <a:p>
            <a:r>
              <a:rPr lang="en-US" sz="1200" dirty="0"/>
              <a:t>When a 3-point curve is used to verify compliance to the specifications, select the 3-POINT CURVE button. </a:t>
            </a:r>
            <a:endParaRPr lang="en-US" sz="1200" dirty="0" smtClean="0"/>
          </a:p>
          <a:p>
            <a:endParaRPr lang="en-US" sz="800" dirty="0"/>
          </a:p>
          <a:p>
            <a:r>
              <a:rPr lang="en-US" sz="1200" b="1" dirty="0" smtClean="0"/>
              <a:t>FIELD DATA</a:t>
            </a:r>
          </a:p>
          <a:p>
            <a:r>
              <a:rPr lang="en-US" sz="1200" dirty="0"/>
              <a:t>The field test data can be used for several purposes: </a:t>
            </a:r>
            <a:endParaRPr lang="en-US" sz="1200" dirty="0" smtClean="0"/>
          </a:p>
          <a:p>
            <a:pPr marL="171450" lvl="0" indent="-171450">
              <a:buFont typeface="Arial" pitchFamily="34" charset="0"/>
              <a:buChar char="•"/>
            </a:pPr>
            <a:r>
              <a:rPr lang="en-US" sz="1200" dirty="0"/>
              <a:t>Verification that a mix design meets the ACI strength overdesign requirements of a QC 1, 2, 3 or 4 class of concrete </a:t>
            </a:r>
            <a:r>
              <a:rPr lang="en-US" sz="1200" dirty="0" smtClean="0"/>
              <a:t>.</a:t>
            </a:r>
          </a:p>
          <a:p>
            <a:pPr marL="171450" indent="-171450">
              <a:buFont typeface="Arial" pitchFamily="34" charset="0"/>
              <a:buChar char="•"/>
            </a:pPr>
            <a:r>
              <a:rPr lang="en-US" sz="1200" dirty="0"/>
              <a:t>Tabulation of existing test results of a Class C mix for conversion to a QC MISC mix, or</a:t>
            </a:r>
          </a:p>
          <a:p>
            <a:pPr marL="171450" indent="-171450">
              <a:buFont typeface="Arial" pitchFamily="34" charset="0"/>
              <a:buChar char="•"/>
            </a:pPr>
            <a:r>
              <a:rPr lang="en-US" sz="1200" dirty="0"/>
              <a:t>Establishing a Standard Deviation for a plant in order to lower the required ACI overdesign.  The Standard Deviation is specific to a plant.  </a:t>
            </a:r>
            <a:endParaRPr lang="en-US" sz="1200" dirty="0" smtClean="0"/>
          </a:p>
          <a:p>
            <a:r>
              <a:rPr lang="en-US" sz="1200" dirty="0"/>
              <a:t>This section can be used in conjunction with one of the other sections to show compliance to the strength requirements of the 2013 CM&amp;S 499 specification. </a:t>
            </a:r>
          </a:p>
          <a:p>
            <a:pPr marL="171450" lvl="0" indent="-171450">
              <a:buFont typeface="Arial" pitchFamily="34" charset="0"/>
              <a:buChar char="•"/>
            </a:pPr>
            <a:endParaRPr lang="en-US" sz="1200" dirty="0"/>
          </a:p>
          <a:p>
            <a:pPr marL="171450" indent="-171450">
              <a:buFont typeface="Arial" pitchFamily="34" charset="0"/>
              <a:buChar char="•"/>
            </a:pPr>
            <a:endParaRPr lang="en-US" sz="1200" dirty="0" smtClean="0"/>
          </a:p>
          <a:p>
            <a:endParaRPr lang="en-US" sz="1200" dirty="0"/>
          </a:p>
        </p:txBody>
      </p:sp>
      <p:sp>
        <p:nvSpPr>
          <p:cNvPr id="4" name="TextBox 3"/>
          <p:cNvSpPr txBox="1"/>
          <p:nvPr/>
        </p:nvSpPr>
        <p:spPr>
          <a:xfrm>
            <a:off x="609600" y="1905000"/>
            <a:ext cx="7315200" cy="584775"/>
          </a:xfrm>
          <a:prstGeom prst="rect">
            <a:avLst/>
          </a:prstGeom>
          <a:noFill/>
        </p:spPr>
        <p:txBody>
          <a:bodyPr wrap="square" rtlCol="0">
            <a:spAutoFit/>
          </a:bodyPr>
          <a:lstStyle/>
          <a:p>
            <a:r>
              <a:rPr lang="en-US" sz="1600" dirty="0"/>
              <a:t>Indicate what type of testing was performed on the mix design </a:t>
            </a:r>
            <a:r>
              <a:rPr lang="en-US" sz="1600" dirty="0" smtClean="0"/>
              <a:t>required by Supplement 1126</a:t>
            </a:r>
            <a:r>
              <a:rPr lang="en-US" sz="1600" dirty="0"/>
              <a:t> </a:t>
            </a:r>
            <a:r>
              <a:rPr lang="en-US" sz="1600" dirty="0" smtClean="0"/>
              <a:t>to verify compliance with Table 499.03-1.</a:t>
            </a:r>
            <a:endParaRPr lang="en-US" sz="1600" dirty="0"/>
          </a:p>
        </p:txBody>
      </p:sp>
    </p:spTree>
    <p:extLst>
      <p:ext uri="{BB962C8B-B14F-4D97-AF65-F5344CB8AC3E}">
        <p14:creationId xmlns:p14="http://schemas.microsoft.com/office/powerpoint/2010/main" val="11850056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1530" y="1219200"/>
            <a:ext cx="6949440" cy="1831708"/>
          </a:xfrm>
          <a:ln>
            <a:solidFill>
              <a:schemeClr val="accent1"/>
            </a:solidFill>
          </a:ln>
        </p:spPr>
      </p:pic>
      <p:sp>
        <p:nvSpPr>
          <p:cNvPr id="3" name="Title 2"/>
          <p:cNvSpPr>
            <a:spLocks noGrp="1"/>
          </p:cNvSpPr>
          <p:nvPr>
            <p:ph type="title"/>
          </p:nvPr>
        </p:nvSpPr>
        <p:spPr>
          <a:xfrm>
            <a:off x="304800" y="36990"/>
            <a:ext cx="8229600" cy="1143000"/>
          </a:xfrm>
        </p:spPr>
        <p:txBody>
          <a:bodyPr>
            <a:normAutofit/>
          </a:bodyPr>
          <a:lstStyle/>
          <a:p>
            <a:r>
              <a:rPr lang="en-US" dirty="0"/>
              <a:t>Test Data</a:t>
            </a:r>
            <a:br>
              <a:rPr lang="en-US" dirty="0"/>
            </a:br>
            <a:r>
              <a:rPr lang="en-US" sz="2400" dirty="0"/>
              <a:t>Single</a:t>
            </a:r>
            <a:r>
              <a:rPr lang="en-US" sz="2700" dirty="0"/>
              <a:t> Mix</a:t>
            </a:r>
          </a:p>
        </p:txBody>
      </p:sp>
      <p:sp>
        <p:nvSpPr>
          <p:cNvPr id="5" name="TextBox 4"/>
          <p:cNvSpPr txBox="1"/>
          <p:nvPr/>
        </p:nvSpPr>
        <p:spPr>
          <a:xfrm>
            <a:off x="381000" y="3200399"/>
            <a:ext cx="8001000" cy="1200329"/>
          </a:xfrm>
          <a:prstGeom prst="rect">
            <a:avLst/>
          </a:prstGeom>
          <a:noFill/>
        </p:spPr>
        <p:txBody>
          <a:bodyPr wrap="square" rtlCol="0">
            <a:spAutoFit/>
          </a:bodyPr>
          <a:lstStyle/>
          <a:p>
            <a:pPr marL="171450" indent="-171450">
              <a:buFont typeface="Arial" pitchFamily="34" charset="0"/>
              <a:buChar char="•"/>
            </a:pPr>
            <a:r>
              <a:rPr lang="en-US" sz="1200" dirty="0"/>
              <a:t>The STRENGTH data should include the 3, 7 and 28 DAY results.  The 28 day results are used for acceptance of the mix; the 3 and 7 day results are for information on the strength gain</a:t>
            </a:r>
            <a:r>
              <a:rPr lang="en-US" sz="1200" dirty="0" smtClean="0"/>
              <a:t>.</a:t>
            </a:r>
          </a:p>
          <a:p>
            <a:pPr marL="171450" indent="-171450">
              <a:buFont typeface="Arial" pitchFamily="34" charset="0"/>
              <a:buChar char="•"/>
            </a:pPr>
            <a:r>
              <a:rPr lang="en-US" sz="1200" dirty="0" smtClean="0"/>
              <a:t>The </a:t>
            </a:r>
            <a:r>
              <a:rPr lang="en-US" sz="1200" dirty="0"/>
              <a:t>56 DAY STRENGTH and PERMEABILITY are available for Mass Concrete designs.  </a:t>
            </a:r>
            <a:endParaRPr lang="en-US" sz="1200" dirty="0" smtClean="0"/>
          </a:p>
          <a:p>
            <a:pPr marL="628650" lvl="1" indent="-171450">
              <a:buFont typeface="Arial" pitchFamily="34" charset="0"/>
              <a:buChar char="•"/>
            </a:pPr>
            <a:r>
              <a:rPr lang="en-US" sz="1200" dirty="0" smtClean="0"/>
              <a:t>This </a:t>
            </a:r>
            <a:r>
              <a:rPr lang="en-US" sz="1200" dirty="0"/>
              <a:t>is not needed for other mixes, unless required by plan note</a:t>
            </a:r>
            <a:r>
              <a:rPr lang="en-US" sz="1200" dirty="0" smtClean="0"/>
              <a:t>.</a:t>
            </a:r>
          </a:p>
          <a:p>
            <a:pPr marL="171450" indent="-171450">
              <a:buFont typeface="Arial" pitchFamily="34" charset="0"/>
              <a:buChar char="•"/>
            </a:pPr>
            <a:r>
              <a:rPr lang="en-US" sz="1200" dirty="0" smtClean="0"/>
              <a:t>Include </a:t>
            </a:r>
            <a:r>
              <a:rPr lang="en-US" sz="1200" dirty="0"/>
              <a:t>the AIR, SLUMP, UNIT WEIGHT of the mix as tested</a:t>
            </a:r>
            <a:r>
              <a:rPr lang="en-US" sz="1200" dirty="0" smtClean="0"/>
              <a:t>.</a:t>
            </a:r>
          </a:p>
          <a:p>
            <a:pPr marL="171450" indent="-171450">
              <a:buFont typeface="Arial" pitchFamily="34" charset="0"/>
              <a:buChar char="•"/>
            </a:pPr>
            <a:endParaRPr lang="en-US" sz="1200" dirty="0"/>
          </a:p>
        </p:txBody>
      </p:sp>
      <p:sp>
        <p:nvSpPr>
          <p:cNvPr id="6" name="TextBox 5"/>
          <p:cNvSpPr txBox="1"/>
          <p:nvPr/>
        </p:nvSpPr>
        <p:spPr>
          <a:xfrm>
            <a:off x="382475" y="4145936"/>
            <a:ext cx="7372905" cy="2677656"/>
          </a:xfrm>
          <a:prstGeom prst="rect">
            <a:avLst/>
          </a:prstGeom>
          <a:noFill/>
        </p:spPr>
        <p:txBody>
          <a:bodyPr wrap="square" rtlCol="0">
            <a:spAutoFit/>
          </a:bodyPr>
          <a:lstStyle/>
          <a:p>
            <a:pPr marL="171450" lvl="0" indent="-171450">
              <a:buFont typeface="Arial" pitchFamily="34" charset="0"/>
              <a:buChar char="•"/>
            </a:pPr>
            <a:r>
              <a:rPr lang="en-US" sz="1200" dirty="0">
                <a:solidFill>
                  <a:srgbClr val="2F2B20"/>
                </a:solidFill>
              </a:rPr>
              <a:t>When submitting for a High-Early Strength design (QC MS or QC FS), the right side of the form will appear.  Enter the strengths at all the appropriate ages and an estimate of the amount of time that it takes to reach a Modulus of Rupture (center-point) of 400 psi at standard lab temperatures.  </a:t>
            </a:r>
          </a:p>
          <a:p>
            <a:pPr marL="628650" lvl="1" indent="-171450">
              <a:buFont typeface="Arial" pitchFamily="34" charset="0"/>
              <a:buChar char="•"/>
            </a:pPr>
            <a:r>
              <a:rPr lang="en-US" sz="1200" dirty="0">
                <a:solidFill>
                  <a:srgbClr val="2F2B20"/>
                </a:solidFill>
              </a:rPr>
              <a:t>MATURITY values are optional for the QC MS and QC FS mixes. </a:t>
            </a:r>
            <a:endParaRPr lang="en-US" sz="1200" dirty="0" smtClean="0">
              <a:solidFill>
                <a:srgbClr val="2F2B20"/>
              </a:solidFill>
            </a:endParaRPr>
          </a:p>
          <a:p>
            <a:pPr marL="628650" lvl="1" indent="-171450">
              <a:buFont typeface="Arial" pitchFamily="34" charset="0"/>
              <a:buChar char="•"/>
            </a:pPr>
            <a:r>
              <a:rPr lang="en-US" sz="1200" dirty="0"/>
              <a:t>An </a:t>
            </a:r>
            <a:r>
              <a:rPr lang="en-US" sz="1200" dirty="0" smtClean="0"/>
              <a:t>M.O.R. </a:t>
            </a:r>
            <a:r>
              <a:rPr lang="en-US" sz="1200" dirty="0"/>
              <a:t>of 400 psi should be achieved within 8 hours for QC FS mixes and 28 hours for QC MS mixes.</a:t>
            </a:r>
          </a:p>
          <a:p>
            <a:pPr marL="628650" lvl="1" indent="-171450">
              <a:buFont typeface="Arial" pitchFamily="34" charset="0"/>
              <a:buChar char="•"/>
            </a:pPr>
            <a:endParaRPr lang="en-US" sz="1200" dirty="0" smtClean="0">
              <a:solidFill>
                <a:srgbClr val="2F2B20"/>
              </a:solidFill>
            </a:endParaRPr>
          </a:p>
          <a:p>
            <a:pPr marL="628650" lvl="1" indent="-171450">
              <a:buFont typeface="Arial" pitchFamily="34" charset="0"/>
              <a:buChar char="•"/>
            </a:pPr>
            <a:endParaRPr lang="en-US" sz="1200" dirty="0">
              <a:solidFill>
                <a:srgbClr val="2F2B20"/>
              </a:solidFill>
            </a:endParaRPr>
          </a:p>
          <a:p>
            <a:pPr lvl="1"/>
            <a:endParaRPr lang="en-US" sz="1200" dirty="0" smtClean="0">
              <a:solidFill>
                <a:srgbClr val="2F2B20"/>
              </a:solidFill>
            </a:endParaRPr>
          </a:p>
          <a:p>
            <a:pPr marL="628650" lvl="1" indent="-171450">
              <a:buFont typeface="Arial" pitchFamily="34" charset="0"/>
              <a:buChar char="•"/>
            </a:pPr>
            <a:endParaRPr lang="en-US" sz="1200" dirty="0">
              <a:solidFill>
                <a:srgbClr val="2F2B20"/>
              </a:solidFill>
            </a:endParaRPr>
          </a:p>
          <a:p>
            <a:pPr marL="628650" lvl="1" indent="-171450">
              <a:buFont typeface="Arial" pitchFamily="34" charset="0"/>
              <a:buChar char="•"/>
            </a:pPr>
            <a:endParaRPr lang="en-US" sz="1200" dirty="0" smtClean="0">
              <a:solidFill>
                <a:srgbClr val="2F2B20"/>
              </a:solidFill>
            </a:endParaRPr>
          </a:p>
          <a:p>
            <a:pPr marL="628650" lvl="1" indent="-171450">
              <a:buFont typeface="Arial" pitchFamily="34" charset="0"/>
              <a:buChar char="•"/>
            </a:pPr>
            <a:endParaRPr lang="en-US" sz="1200" dirty="0">
              <a:solidFill>
                <a:srgbClr val="2F2B20"/>
              </a:solidFill>
            </a:endParaRPr>
          </a:p>
          <a:p>
            <a:pPr lvl="1"/>
            <a:endParaRPr lang="en-US" sz="1200" dirty="0">
              <a:solidFill>
                <a:srgbClr val="2F2B2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5498081"/>
            <a:ext cx="6675120" cy="1182387"/>
          </a:xfrm>
          <a:prstGeom prst="rect">
            <a:avLst/>
          </a:prstGeom>
          <a:ln>
            <a:solidFill>
              <a:schemeClr val="accent1"/>
            </a:solidFill>
          </a:ln>
        </p:spPr>
      </p:pic>
    </p:spTree>
    <p:extLst>
      <p:ext uri="{BB962C8B-B14F-4D97-AF65-F5344CB8AC3E}">
        <p14:creationId xmlns:p14="http://schemas.microsoft.com/office/powerpoint/2010/main" val="261282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143000"/>
            <a:ext cx="6958731" cy="2743200"/>
          </a:xfrm>
          <a:ln>
            <a:solidFill>
              <a:schemeClr val="accent1"/>
            </a:solidFill>
          </a:ln>
        </p:spPr>
      </p:pic>
      <p:sp>
        <p:nvSpPr>
          <p:cNvPr id="3" name="Title 2"/>
          <p:cNvSpPr>
            <a:spLocks noGrp="1"/>
          </p:cNvSpPr>
          <p:nvPr>
            <p:ph type="title"/>
          </p:nvPr>
        </p:nvSpPr>
        <p:spPr>
          <a:xfrm>
            <a:off x="304800" y="76200"/>
            <a:ext cx="8229600" cy="1143000"/>
          </a:xfrm>
        </p:spPr>
        <p:txBody>
          <a:bodyPr>
            <a:normAutofit/>
          </a:bodyPr>
          <a:lstStyle/>
          <a:p>
            <a:r>
              <a:rPr lang="en-US" dirty="0"/>
              <a:t>Test Data</a:t>
            </a:r>
            <a:br>
              <a:rPr lang="en-US" dirty="0"/>
            </a:br>
            <a:r>
              <a:rPr lang="en-US" sz="2400" dirty="0" smtClean="0"/>
              <a:t>3-Point Curve</a:t>
            </a:r>
            <a:endParaRPr lang="en-US" sz="2400" dirty="0"/>
          </a:p>
        </p:txBody>
      </p:sp>
      <p:sp>
        <p:nvSpPr>
          <p:cNvPr id="5" name="TextBox 4"/>
          <p:cNvSpPr txBox="1"/>
          <p:nvPr/>
        </p:nvSpPr>
        <p:spPr>
          <a:xfrm>
            <a:off x="152400" y="4000117"/>
            <a:ext cx="8839200" cy="2862322"/>
          </a:xfrm>
          <a:prstGeom prst="rect">
            <a:avLst/>
          </a:prstGeom>
          <a:noFill/>
        </p:spPr>
        <p:txBody>
          <a:bodyPr wrap="square" rtlCol="0">
            <a:spAutoFit/>
          </a:bodyPr>
          <a:lstStyle/>
          <a:p>
            <a:pPr marL="171450" indent="-171450">
              <a:buFont typeface="Arial" pitchFamily="34" charset="0"/>
              <a:buChar char="•"/>
            </a:pPr>
            <a:r>
              <a:rPr lang="en-US" sz="1200" dirty="0" smtClean="0"/>
              <a:t>Include </a:t>
            </a:r>
            <a:r>
              <a:rPr lang="en-US" sz="1200" dirty="0"/>
              <a:t>the mix design information as well as the strength and permeability results for each W/Cm Ratio tested.  As in the single mix, include the 3, 7 and 28 day strength results for each mix</a:t>
            </a:r>
            <a:r>
              <a:rPr lang="en-US" sz="1200" dirty="0" smtClean="0"/>
              <a:t>.</a:t>
            </a:r>
          </a:p>
          <a:p>
            <a:pPr marL="171450" lvl="0" indent="-171450">
              <a:buFont typeface="Arial" pitchFamily="34" charset="0"/>
              <a:buChar char="•"/>
            </a:pPr>
            <a:r>
              <a:rPr lang="en-US" sz="1200" dirty="0"/>
              <a:t>If 56 day strength and permeability results are used for acceptance of a QC 4 Mass Concrete design, put those results values in the 28 DAY cells, and explain in the REMARKS.  </a:t>
            </a:r>
          </a:p>
          <a:p>
            <a:pPr marL="171450" indent="-171450">
              <a:buFont typeface="Arial" pitchFamily="34" charset="0"/>
              <a:buChar char="•"/>
            </a:pPr>
            <a:r>
              <a:rPr lang="en-US" sz="1200" dirty="0"/>
              <a:t>When submitting for a High-Early Strength design (QC MS or QC FS), the daily strengths will disappear and TIME TO 400 M.O.R. will appear.  Likewise the TIME TO 400 M.O.R. will disappear when a non-high-early strength (QC 1, QC 2, etc.) is submitted.  Enter the strengths at all the appropriate ages or an estimate of the amount of time that it takes to reach a Modulus of Rupture (center-point) of 400 psi at standard lab temperatures.  An M.O.R of 400 psi should be achieved within 8 hours for QC FS mixes and 28 hours for QC MS </a:t>
            </a:r>
            <a:r>
              <a:rPr lang="en-US" sz="1200" dirty="0" smtClean="0"/>
              <a:t>mixes.</a:t>
            </a:r>
          </a:p>
          <a:p>
            <a:pPr marL="171450" lvl="0" indent="-171450">
              <a:buFont typeface="Arial" pitchFamily="34" charset="0"/>
              <a:buChar char="•"/>
            </a:pPr>
            <a:r>
              <a:rPr lang="en-US" sz="1200" dirty="0"/>
              <a:t>Once the design and test result information is filled in, determine the desired water-cementitious ratio for the mix and enter it in the CHOSEN W/Cm cell.  The form will estimate the material proportions, strengths and permeability for the selected W/Cm ratio.  It also compares the weights provided in the mix design (above) with the estimated values.  The 28-day strength and permeability should meet design requirements; and the batch weights should be within a few percent of the estimated weights.</a:t>
            </a:r>
          </a:p>
          <a:p>
            <a:endParaRPr lang="en-US" sz="1200" dirty="0"/>
          </a:p>
        </p:txBody>
      </p:sp>
    </p:spTree>
    <p:extLst>
      <p:ext uri="{BB962C8B-B14F-4D97-AF65-F5344CB8AC3E}">
        <p14:creationId xmlns:p14="http://schemas.microsoft.com/office/powerpoint/2010/main" val="31878581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38953" y="-76200"/>
            <a:ext cx="8229600" cy="1143000"/>
          </a:xfrm>
        </p:spPr>
        <p:txBody>
          <a:bodyPr>
            <a:normAutofit/>
          </a:bodyPr>
          <a:lstStyle/>
          <a:p>
            <a:r>
              <a:rPr lang="en-US" dirty="0"/>
              <a:t>Test Data</a:t>
            </a:r>
            <a:br>
              <a:rPr lang="en-US" dirty="0"/>
            </a:br>
            <a:r>
              <a:rPr lang="en-US" sz="2400" dirty="0" smtClean="0"/>
              <a:t>Field Data</a:t>
            </a:r>
            <a:endParaRPr lang="en-US" sz="2400"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990600"/>
            <a:ext cx="7406640" cy="2667000"/>
          </a:xfrm>
          <a:ln>
            <a:solidFill>
              <a:schemeClr val="accent1"/>
            </a:solidFill>
          </a:ln>
        </p:spPr>
      </p:pic>
      <p:sp>
        <p:nvSpPr>
          <p:cNvPr id="8" name="TextBox 7"/>
          <p:cNvSpPr txBox="1"/>
          <p:nvPr/>
        </p:nvSpPr>
        <p:spPr>
          <a:xfrm>
            <a:off x="134471" y="3886429"/>
            <a:ext cx="8991600" cy="3000821"/>
          </a:xfrm>
          <a:prstGeom prst="rect">
            <a:avLst/>
          </a:prstGeom>
          <a:noFill/>
        </p:spPr>
        <p:txBody>
          <a:bodyPr wrap="square" rtlCol="0">
            <a:spAutoFit/>
          </a:bodyPr>
          <a:lstStyle/>
          <a:p>
            <a:pPr marL="171450" indent="-171450">
              <a:buFont typeface="Arial" pitchFamily="34" charset="0"/>
              <a:buChar char="•"/>
            </a:pPr>
            <a:r>
              <a:rPr lang="en-US" sz="1100" dirty="0"/>
              <a:t>Enter the STRENGTH values in cells numbered 1 thru 30.  </a:t>
            </a:r>
            <a:r>
              <a:rPr lang="en-US" sz="1100" u="sng" dirty="0"/>
              <a:t>At least 15 values are needed</a:t>
            </a:r>
            <a:r>
              <a:rPr lang="en-US" sz="1100" dirty="0"/>
              <a:t> to be considered valid data, and to establish a standard </a:t>
            </a:r>
            <a:r>
              <a:rPr lang="en-US" sz="1100" dirty="0" smtClean="0"/>
              <a:t>deviation.</a:t>
            </a:r>
          </a:p>
          <a:p>
            <a:pPr marL="171450" lvl="0" indent="-171450">
              <a:buFont typeface="Arial" pitchFamily="34" charset="0"/>
              <a:buChar char="•"/>
            </a:pPr>
            <a:r>
              <a:rPr lang="en-US" sz="1100" dirty="0"/>
              <a:t>Enter the required strength in the DESIGN </a:t>
            </a:r>
            <a:r>
              <a:rPr lang="en-US" sz="1100" dirty="0" err="1"/>
              <a:t>f’c</a:t>
            </a:r>
            <a:r>
              <a:rPr lang="en-US" sz="1100" dirty="0"/>
              <a:t> cell (i.e.  QC 1 = 4,000; QC 2 = 4,500, etc.).  With the STRENGTH values and the DESIGN </a:t>
            </a:r>
            <a:r>
              <a:rPr lang="en-US" sz="1100" dirty="0" err="1"/>
              <a:t>f’c</a:t>
            </a:r>
            <a:r>
              <a:rPr lang="en-US" sz="1100" dirty="0"/>
              <a:t> values entered, the form will calculate:</a:t>
            </a:r>
          </a:p>
          <a:p>
            <a:pPr marL="628650" lvl="1" indent="-171450">
              <a:buFont typeface="Arial" pitchFamily="34" charset="0"/>
              <a:buChar char="•"/>
            </a:pPr>
            <a:r>
              <a:rPr lang="en-US" sz="1100" dirty="0"/>
              <a:t>The AVG STRENGTH and the standard deviation (STD DEV) of the strength values entered.</a:t>
            </a:r>
          </a:p>
          <a:p>
            <a:pPr marL="628650" lvl="1" indent="-171450">
              <a:buFont typeface="Arial" pitchFamily="34" charset="0"/>
              <a:buChar char="•"/>
            </a:pPr>
            <a:r>
              <a:rPr lang="en-US" sz="1100" dirty="0"/>
              <a:t>It determines the ACI MINIMUM OVERDESIGN based on the DESIGN </a:t>
            </a:r>
            <a:r>
              <a:rPr lang="en-US" sz="1100" dirty="0" err="1"/>
              <a:t>f’c</a:t>
            </a:r>
            <a:r>
              <a:rPr lang="en-US" sz="1100" dirty="0"/>
              <a:t> and the STD DEV according to formulas in ACI 301, sect 4.2.3.3.  The overdesign value will turn green if the average strength exceeds the required overdesign.  Data submitted should be from one plant; proof the standard deviation (equal to or lower than the data submitted) from other plants will need to be determined before approving the design for use at other plants. Include this information in the body of the email and attach supporting data</a:t>
            </a:r>
            <a:r>
              <a:rPr lang="en-US" sz="1100" dirty="0" smtClean="0"/>
              <a:t>.</a:t>
            </a:r>
          </a:p>
          <a:p>
            <a:pPr marL="628650" lvl="1" indent="-171450">
              <a:buFont typeface="Arial" pitchFamily="34" charset="0"/>
              <a:buChar char="•"/>
            </a:pPr>
            <a:r>
              <a:rPr lang="en-US" sz="1100" dirty="0"/>
              <a:t>The ACI overdesign strength requirements WITHOUT DATA is also provided so that this value can be compared to the value with data.  If the WITHOUT DATA value is lower than the value calculated using the data, one may want to choose to not use the data for acceptance.  The quality control of the plant should be reviewed however</a:t>
            </a:r>
            <a:r>
              <a:rPr lang="en-US" sz="1100" dirty="0" smtClean="0"/>
              <a:t>.</a:t>
            </a:r>
          </a:p>
          <a:p>
            <a:pPr marL="628650" lvl="1" indent="-171450">
              <a:buFont typeface="Arial" pitchFamily="34" charset="0"/>
              <a:buChar char="•"/>
            </a:pPr>
            <a:r>
              <a:rPr lang="en-US" sz="1100" dirty="0"/>
              <a:t>The percent within limits, PWL FOR THIS DATA, is calculated.  This value can be used when submitting data for a QC MISC mix design.  According to Supplement 1126, historical ODOT data needs to comply with an 85% within limits.</a:t>
            </a:r>
          </a:p>
          <a:p>
            <a:pPr marL="628650" lvl="1" indent="-171450">
              <a:buFont typeface="Arial" pitchFamily="34" charset="0"/>
              <a:buChar char="•"/>
            </a:pPr>
            <a:endParaRPr lang="en-US" sz="1200" dirty="0"/>
          </a:p>
          <a:p>
            <a:pPr marL="628650" lvl="1" indent="-171450">
              <a:buFont typeface="Arial" pitchFamily="34" charset="0"/>
              <a:buChar char="•"/>
            </a:pPr>
            <a:endParaRPr lang="en-US" sz="1200" dirty="0"/>
          </a:p>
        </p:txBody>
      </p:sp>
    </p:spTree>
    <p:extLst>
      <p:ext uri="{BB962C8B-B14F-4D97-AF65-F5344CB8AC3E}">
        <p14:creationId xmlns:p14="http://schemas.microsoft.com/office/powerpoint/2010/main" val="24148311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idx="4294967295"/>
          </p:nvPr>
        </p:nvSpPr>
        <p:spPr>
          <a:xfrm>
            <a:off x="0" y="533400"/>
            <a:ext cx="8229600" cy="1401763"/>
          </a:xfrm>
          <a:prstGeom prst="rect">
            <a:avLst/>
          </a:prstGeom>
        </p:spPr>
        <p:txBody>
          <a:bodyPr>
            <a:normAutofit/>
          </a:bodyPr>
          <a:lstStyle/>
          <a:p>
            <a:pPr algn="l"/>
            <a:r>
              <a:rPr lang="en-US" sz="4000" dirty="0" smtClean="0"/>
              <a:t>Preparing your </a:t>
            </a:r>
            <a:br>
              <a:rPr lang="en-US" sz="4000" dirty="0" smtClean="0"/>
            </a:br>
            <a:r>
              <a:rPr lang="en-US" sz="4000" dirty="0" smtClean="0"/>
              <a:t>	JMF Submittal</a:t>
            </a:r>
            <a:endParaRPr lang="en-US" sz="4000" dirty="0"/>
          </a:p>
        </p:txBody>
      </p:sp>
      <p:sp>
        <p:nvSpPr>
          <p:cNvPr id="11" name="Text Placeholder 10"/>
          <p:cNvSpPr>
            <a:spLocks noGrp="1"/>
          </p:cNvSpPr>
          <p:nvPr>
            <p:ph type="body" idx="4294967295"/>
          </p:nvPr>
        </p:nvSpPr>
        <p:spPr>
          <a:xfrm>
            <a:off x="152400" y="2133600"/>
            <a:ext cx="7504113" cy="2819400"/>
          </a:xfrm>
          <a:prstGeom prst="rect">
            <a:avLst/>
          </a:prstGeom>
        </p:spPr>
        <p:txBody>
          <a:bodyPr>
            <a:normAutofit/>
          </a:bodyPr>
          <a:lstStyle/>
          <a:p>
            <a:pPr marL="342900" indent="-342900">
              <a:buFont typeface="Arial" pitchFamily="34" charset="0"/>
              <a:buChar char="•"/>
            </a:pPr>
            <a:r>
              <a:rPr lang="en-US" dirty="0" smtClean="0"/>
              <a:t>Subject Line of Email</a:t>
            </a:r>
          </a:p>
          <a:p>
            <a:pPr marL="964692" lvl="1" indent="-342900">
              <a:buFont typeface="Arial" pitchFamily="34" charset="0"/>
              <a:buChar char="•"/>
            </a:pPr>
            <a:r>
              <a:rPr lang="en-US" dirty="0" smtClean="0"/>
              <a:t>Description of Mix Design</a:t>
            </a:r>
          </a:p>
          <a:p>
            <a:pPr marL="964692" lvl="1" indent="-342900">
              <a:buFont typeface="Arial" pitchFamily="34" charset="0"/>
              <a:buChar char="•"/>
            </a:pPr>
            <a:r>
              <a:rPr lang="en-US" dirty="0" smtClean="0"/>
              <a:t>Supplier Name if submitted by Test Lab</a:t>
            </a:r>
          </a:p>
          <a:p>
            <a:pPr marL="342900" indent="-342900">
              <a:buFont typeface="Arial" pitchFamily="34" charset="0"/>
              <a:buChar char="•"/>
            </a:pPr>
            <a:r>
              <a:rPr lang="en-US" dirty="0" smtClean="0"/>
              <a:t>Email Contents</a:t>
            </a:r>
          </a:p>
          <a:p>
            <a:pPr marL="964692" lvl="1" indent="-342900">
              <a:buFont typeface="Arial" pitchFamily="34" charset="0"/>
              <a:buChar char="•"/>
            </a:pPr>
            <a:r>
              <a:rPr lang="en-US" dirty="0" smtClean="0"/>
              <a:t>Attach PCC JMF form (saved in Excel file)</a:t>
            </a:r>
          </a:p>
          <a:p>
            <a:pPr marL="964692" lvl="1" indent="-342900">
              <a:buFont typeface="Arial" pitchFamily="34" charset="0"/>
              <a:buChar char="•"/>
            </a:pPr>
            <a:r>
              <a:rPr lang="en-US" dirty="0" smtClean="0"/>
              <a:t>Attach supporting documentation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4724400"/>
            <a:ext cx="8961120" cy="968985"/>
          </a:xfrm>
          <a:prstGeom prst="rect">
            <a:avLst/>
          </a:prstGeom>
        </p:spPr>
      </p:pic>
    </p:spTree>
    <p:extLst>
      <p:ext uri="{BB962C8B-B14F-4D97-AF65-F5344CB8AC3E}">
        <p14:creationId xmlns:p14="http://schemas.microsoft.com/office/powerpoint/2010/main" val="238608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229600" cy="4525963"/>
          </a:xfrm>
        </p:spPr>
        <p:txBody>
          <a:bodyPr>
            <a:normAutofit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ctr">
              <a:buNone/>
            </a:pPr>
            <a:r>
              <a:rPr lang="en-US" b="1" dirty="0" smtClean="0">
                <a:ln w="11430"/>
                <a:solidFill>
                  <a:schemeClr val="accent6">
                    <a:lumMod val="75000"/>
                  </a:schemeClr>
                </a:solidFill>
                <a:effectLst>
                  <a:outerShdw blurRad="50800" dist="39000" dir="5460000" algn="tl">
                    <a:srgbClr val="000000">
                      <a:alpha val="38000"/>
                    </a:srgbClr>
                  </a:outerShdw>
                </a:effectLst>
              </a:rPr>
              <a:t>The JMF SUBMITTAL FORM was developed for submitting concrete mix designs for analysis, acceptance, and ultimately the issuing a Job Mix Formula (JMF) number. It is specifically designed for the 2013 CM&amp;S 499 - Concrete Mix Designs and for providing a more consistent and efficient method of processing the Job Mix Formula (JMF) requests. Using this form for submitting mix designs is required according to Supplement 1126, as referenced in CM&amp;S 499.</a:t>
            </a:r>
            <a:endParaRPr lang="en-US" b="1" dirty="0">
              <a:ln w="11430"/>
              <a:solidFill>
                <a:schemeClr val="accent6">
                  <a:lumMod val="75000"/>
                </a:schemeClr>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59881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28872" y="1481138"/>
            <a:ext cx="3495256" cy="4525962"/>
          </a:xfrm>
          <a:solidFill>
            <a:schemeClr val="accent1"/>
          </a:solidFill>
          <a:ln>
            <a:solidFill>
              <a:schemeClr val="accent3">
                <a:lumMod val="50000"/>
              </a:schemeClr>
            </a:solidFill>
          </a:ln>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19872" y="1481138"/>
            <a:ext cx="3495256" cy="4525962"/>
          </a:xfrm>
          <a:ln>
            <a:solidFill>
              <a:schemeClr val="accent3">
                <a:lumMod val="50000"/>
              </a:schemeClr>
            </a:solidFill>
          </a:ln>
        </p:spPr>
      </p:pic>
      <p:sp>
        <p:nvSpPr>
          <p:cNvPr id="4" name="Title 3"/>
          <p:cNvSpPr>
            <a:spLocks noGrp="1"/>
          </p:cNvSpPr>
          <p:nvPr>
            <p:ph type="title"/>
          </p:nvPr>
        </p:nvSpPr>
        <p:spPr/>
        <p:txBody>
          <a:bodyPr/>
          <a:lstStyle/>
          <a:p>
            <a:r>
              <a:rPr lang="en-US" dirty="0" smtClean="0"/>
              <a:t>Completed/Approved JMF Form</a:t>
            </a:r>
            <a:endParaRPr lang="en-US" dirty="0"/>
          </a:p>
        </p:txBody>
      </p:sp>
    </p:spTree>
    <p:extLst>
      <p:ext uri="{BB962C8B-B14F-4D97-AF65-F5344CB8AC3E}">
        <p14:creationId xmlns:p14="http://schemas.microsoft.com/office/powerpoint/2010/main" val="7790564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normAutofit fontScale="90000"/>
          </a:bodyPr>
          <a:lstStyle/>
          <a:p>
            <a:pPr algn="ctr"/>
            <a:r>
              <a:rPr lang="en-US"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Percent within Limits (PWL)</a:t>
            </a:r>
            <a:br>
              <a:rPr lang="en-US"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br>
            <a:r>
              <a:rPr lang="en-US" sz="3600"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Required with JMF Submittal Package</a:t>
            </a:r>
            <a:endParaRPr lang="en-US" sz="3600"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2169" y="1481138"/>
            <a:ext cx="6859661" cy="4525962"/>
          </a:xfrm>
          <a:ln>
            <a:solidFill>
              <a:schemeClr val="tx1"/>
            </a:solidFill>
          </a:ln>
        </p:spPr>
      </p:pic>
    </p:spTree>
    <p:extLst>
      <p:ext uri="{BB962C8B-B14F-4D97-AF65-F5344CB8AC3E}">
        <p14:creationId xmlns:p14="http://schemas.microsoft.com/office/powerpoint/2010/main" val="33056709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Content Placeholder 1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000" y="1600200"/>
            <a:ext cx="8229600" cy="1453896"/>
          </a:xfrm>
        </p:spPr>
      </p:pic>
      <p:sp>
        <p:nvSpPr>
          <p:cNvPr id="19" name="Title 18"/>
          <p:cNvSpPr>
            <a:spLocks noGrp="1"/>
          </p:cNvSpPr>
          <p:nvPr>
            <p:ph type="title"/>
          </p:nvPr>
        </p:nvSpPr>
        <p:spPr/>
        <p:txBody>
          <a:bodyPr>
            <a:normAutofit fontScale="90000"/>
          </a:bodyPr>
          <a:lstStyle/>
          <a:p>
            <a:pPr algn="ctr"/>
            <a:r>
              <a:rPr lang="en-US"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Percent within Limits (PWL)</a:t>
            </a:r>
            <a:br>
              <a:rPr lang="en-US"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br>
            <a:r>
              <a:rPr lang="en-US" sz="360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Required with JMF Submittal Package</a:t>
            </a:r>
            <a:endParaRPr lang="en-US" sz="360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pic>
        <p:nvPicPr>
          <p:cNvPr id="18" name="Content Placeholder 17"/>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a:xfrm>
            <a:off x="381000" y="3107596"/>
            <a:ext cx="8229600" cy="1464404"/>
          </a:xfrm>
        </p:spPr>
      </p:pic>
      <p:sp>
        <p:nvSpPr>
          <p:cNvPr id="20" name="TextBox 19"/>
          <p:cNvSpPr txBox="1"/>
          <p:nvPr/>
        </p:nvSpPr>
        <p:spPr>
          <a:xfrm>
            <a:off x="457200" y="6248400"/>
            <a:ext cx="8229600" cy="369332"/>
          </a:xfrm>
          <a:prstGeom prst="rect">
            <a:avLst/>
          </a:prstGeom>
          <a:noFill/>
        </p:spPr>
        <p:txBody>
          <a:bodyPr wrap="square" rtlCol="0">
            <a:spAutoFit/>
          </a:bodyPr>
          <a:lstStyle/>
          <a:p>
            <a:pPr algn="ctr"/>
            <a:r>
              <a:rPr lang="en-US" dirty="0"/>
              <a:t>Examples shown are 8’s, 57’s and Natural Sand</a:t>
            </a: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654" y="4648199"/>
            <a:ext cx="8229600" cy="1459617"/>
          </a:xfrm>
          <a:prstGeom prst="rect">
            <a:avLst/>
          </a:prstGeom>
        </p:spPr>
      </p:pic>
    </p:spTree>
    <p:extLst>
      <p:ext uri="{BB962C8B-B14F-4D97-AF65-F5344CB8AC3E}">
        <p14:creationId xmlns:p14="http://schemas.microsoft.com/office/powerpoint/2010/main" val="2068300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76600" y="1447800"/>
            <a:ext cx="5209671" cy="4525962"/>
          </a:xfrm>
          <a:ln>
            <a:solidFill>
              <a:schemeClr val="tx1"/>
            </a:solidFill>
          </a:ln>
        </p:spPr>
      </p:pic>
      <p:sp>
        <p:nvSpPr>
          <p:cNvPr id="3" name="Title 2"/>
          <p:cNvSpPr>
            <a:spLocks noGrp="1"/>
          </p:cNvSpPr>
          <p:nvPr>
            <p:ph type="title"/>
          </p:nvPr>
        </p:nvSpPr>
        <p:spPr>
          <a:xfrm>
            <a:off x="533400" y="228600"/>
            <a:ext cx="8153400" cy="1189038"/>
          </a:xfrm>
        </p:spPr>
        <p:txBody>
          <a:bodyPr>
            <a:normAutofit fontScale="90000"/>
          </a:bodyPr>
          <a:lstStyle/>
          <a:p>
            <a:r>
              <a:rPr lang="en-US" sz="34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COMPASS-Aggregate Analysis Program</a:t>
            </a:r>
            <a:br>
              <a:rPr lang="en-US" sz="34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br>
            <a:r>
              <a:rPr lang="en-US" sz="24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Required With JMF Submittal </a:t>
            </a:r>
            <a:r>
              <a:rPr lang="en-US" sz="24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Package</a:t>
            </a:r>
            <a:br>
              <a:rPr lang="en-US" sz="24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br>
            <a:r>
              <a:rPr lang="en-US" sz="24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Coarseness Factor </a:t>
            </a:r>
            <a:r>
              <a:rPr lang="en-US" sz="24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Chart (shown below)</a:t>
            </a:r>
            <a:r>
              <a:rPr lang="en-US" sz="24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r>
            <a:br>
              <a:rPr lang="en-US" sz="24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br>
            <a:endParaRPr lang="en-US" sz="24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5" name="TextBox 4"/>
          <p:cNvSpPr txBox="1"/>
          <p:nvPr/>
        </p:nvSpPr>
        <p:spPr>
          <a:xfrm>
            <a:off x="152400" y="1981200"/>
            <a:ext cx="3048000" cy="2462213"/>
          </a:xfrm>
          <a:prstGeom prst="rect">
            <a:avLst/>
          </a:prstGeom>
          <a:noFill/>
        </p:spPr>
        <p:txBody>
          <a:bodyPr wrap="square" rtlCol="0">
            <a:spAutoFit/>
          </a:bodyPr>
          <a:lstStyle/>
          <a:p>
            <a:r>
              <a:rPr lang="en-US" sz="1400" b="1" dirty="0" smtClean="0"/>
              <a:t>Note: </a:t>
            </a:r>
          </a:p>
          <a:p>
            <a:pPr marL="285750" indent="-285750">
              <a:buFont typeface="Arial" pitchFamily="34" charset="0"/>
              <a:buChar char="•"/>
            </a:pPr>
            <a:r>
              <a:rPr lang="en-US" sz="1400" b="1" dirty="0" smtClean="0"/>
              <a:t>COMPASS software is preferred. The </a:t>
            </a:r>
            <a:r>
              <a:rPr lang="en-US" sz="1400" b="1" dirty="0"/>
              <a:t>complete 9 page report must be submitted in either a .pdf or .</a:t>
            </a:r>
            <a:r>
              <a:rPr lang="en-US" sz="1400" b="1" dirty="0" err="1"/>
              <a:t>cmpgrd</a:t>
            </a:r>
            <a:r>
              <a:rPr lang="en-US" sz="1400" b="1" dirty="0"/>
              <a:t> file</a:t>
            </a:r>
          </a:p>
          <a:p>
            <a:pPr marL="285750" indent="-285750">
              <a:buFont typeface="Arial" pitchFamily="34" charset="0"/>
              <a:buChar char="•"/>
            </a:pPr>
            <a:endParaRPr lang="en-US" sz="1400" b="1" dirty="0" smtClean="0"/>
          </a:p>
          <a:p>
            <a:pPr marL="285750" indent="-285750">
              <a:buFont typeface="Arial" pitchFamily="34" charset="0"/>
              <a:buChar char="•"/>
            </a:pPr>
            <a:r>
              <a:rPr lang="en-US" sz="1400" b="1" dirty="0" smtClean="0"/>
              <a:t>If COMPASS software is not used, contact Materials Management prior to submittal. </a:t>
            </a:r>
          </a:p>
        </p:txBody>
      </p:sp>
    </p:spTree>
    <p:extLst>
      <p:ext uri="{BB962C8B-B14F-4D97-AF65-F5344CB8AC3E}">
        <p14:creationId xmlns:p14="http://schemas.microsoft.com/office/powerpoint/2010/main" val="3561061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Effect transition="in" filter="barn(inVertical)">
                                      <p:cBhvr>
                                        <p:cTn id="11" dur="500"/>
                                        <p:tgtEl>
                                          <p:spTgt spid="5">
                                            <p:txEl>
                                              <p:pRg st="3" end="3"/>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0" y="304800"/>
            <a:ext cx="4467493" cy="6309360"/>
          </a:xfrm>
        </p:spPr>
      </p:pic>
      <p:sp>
        <p:nvSpPr>
          <p:cNvPr id="3" name="Title 2"/>
          <p:cNvSpPr>
            <a:spLocks noGrp="1"/>
          </p:cNvSpPr>
          <p:nvPr>
            <p:ph type="title"/>
          </p:nvPr>
        </p:nvSpPr>
        <p:spPr>
          <a:xfrm>
            <a:off x="0" y="656258"/>
            <a:ext cx="3753775" cy="2239342"/>
          </a:xfrm>
        </p:spPr>
        <p:txBody>
          <a:bodyPr>
            <a:normAutofit fontScale="90000"/>
          </a:bodyPr>
          <a:lstStyle/>
          <a:p>
            <a:r>
              <a:rPr lang="en-US" sz="4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r>
            <a:br>
              <a:rPr lang="en-US" sz="4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br>
            <a:r>
              <a:rPr lang="en-US" sz="4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Alternative</a:t>
            </a:r>
            <a:br>
              <a:rPr lang="en-US" sz="4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br>
            <a:r>
              <a:rPr lang="en-US" sz="4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Aggregate</a:t>
            </a:r>
            <a:br>
              <a:rPr lang="en-US" sz="4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br>
            <a:r>
              <a:rPr lang="en-US" sz="4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Analysis            	     Report</a:t>
            </a:r>
            <a:endParaRPr lang="en-US" sz="4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5" name="TextBox 4"/>
          <p:cNvSpPr txBox="1"/>
          <p:nvPr/>
        </p:nvSpPr>
        <p:spPr>
          <a:xfrm>
            <a:off x="172375" y="3615527"/>
            <a:ext cx="3505200" cy="707886"/>
          </a:xfrm>
          <a:prstGeom prst="rect">
            <a:avLst/>
          </a:prstGeom>
          <a:noFill/>
        </p:spPr>
        <p:txBody>
          <a:bodyPr wrap="square" rtlCol="0">
            <a:spAutoFit/>
          </a:bodyPr>
          <a:lstStyle/>
          <a:p>
            <a: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Required With JMF </a:t>
            </a: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Submittal </a:t>
            </a:r>
            <a: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Package</a:t>
            </a:r>
          </a:p>
        </p:txBody>
      </p:sp>
      <p:sp>
        <p:nvSpPr>
          <p:cNvPr id="6" name="TextBox 5"/>
          <p:cNvSpPr txBox="1"/>
          <p:nvPr/>
        </p:nvSpPr>
        <p:spPr>
          <a:xfrm>
            <a:off x="172375" y="4800600"/>
            <a:ext cx="3581400" cy="738664"/>
          </a:xfrm>
          <a:prstGeom prst="rect">
            <a:avLst/>
          </a:prstGeom>
          <a:noFill/>
        </p:spPr>
        <p:txBody>
          <a:bodyPr wrap="square" rtlCol="0">
            <a:spAutoFit/>
          </a:bodyPr>
          <a:lstStyle/>
          <a:p>
            <a:r>
              <a:rPr lang="en-US" sz="1400" b="1" dirty="0"/>
              <a:t>Note: If COMPASS software is not used, contact Materials Management prior to submittal.</a:t>
            </a:r>
          </a:p>
        </p:txBody>
      </p:sp>
    </p:spTree>
    <p:extLst>
      <p:ext uri="{BB962C8B-B14F-4D97-AF65-F5344CB8AC3E}">
        <p14:creationId xmlns:p14="http://schemas.microsoft.com/office/powerpoint/2010/main" val="1664544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23333" y="1481138"/>
            <a:ext cx="3497334" cy="4525962"/>
          </a:xfrm>
          <a:ln>
            <a:solidFill>
              <a:schemeClr val="accent3">
                <a:lumMod val="50000"/>
              </a:schemeClr>
            </a:solidFill>
          </a:ln>
        </p:spPr>
      </p:pic>
      <p:sp>
        <p:nvSpPr>
          <p:cNvPr id="2" name="Title 1"/>
          <p:cNvSpPr>
            <a:spLocks noGrp="1"/>
          </p:cNvSpPr>
          <p:nvPr>
            <p:ph type="title"/>
          </p:nvPr>
        </p:nvSpPr>
        <p:spPr/>
        <p:txBody>
          <a:bodyPr>
            <a:normAutofit fontScale="90000"/>
          </a:bodyPr>
          <a:lstStyle/>
          <a:p>
            <a:r>
              <a:rPr lang="en-US" dirty="0" smtClean="0"/>
              <a:t>ODOT Approval of JMF Submittal</a:t>
            </a:r>
            <a:endParaRPr lang="en-US" dirty="0"/>
          </a:p>
        </p:txBody>
      </p:sp>
    </p:spTree>
    <p:extLst>
      <p:ext uri="{BB962C8B-B14F-4D97-AF65-F5344CB8AC3E}">
        <p14:creationId xmlns:p14="http://schemas.microsoft.com/office/powerpoint/2010/main" val="10422082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1400" dirty="0" smtClean="0"/>
              <a:t>PCC JMF Website (JMF Submittal Form and Instruction, Supplement 1126,  Specific Gravity, QPL)</a:t>
            </a:r>
          </a:p>
          <a:p>
            <a:pPr marL="0" indent="0">
              <a:buNone/>
            </a:pPr>
            <a:r>
              <a:rPr lang="en-US" sz="1100" dirty="0"/>
              <a:t>	</a:t>
            </a:r>
            <a:r>
              <a:rPr lang="en-US" sz="1300" dirty="0" smtClean="0">
                <a:hlinkClick r:id="rId2"/>
              </a:rPr>
              <a:t>http://www.dot.state.oh.us/Divisions/ConstructionMgt/Materials/Pages/JMF-SUBMITTAL-FORM.aspx</a:t>
            </a:r>
            <a:endParaRPr lang="en-US" sz="1300" dirty="0" smtClean="0"/>
          </a:p>
          <a:p>
            <a:pPr marL="0" indent="0">
              <a:buNone/>
            </a:pPr>
            <a:endParaRPr lang="en-US" sz="1100" dirty="0" smtClean="0"/>
          </a:p>
          <a:p>
            <a:pPr marL="0" indent="0">
              <a:buNone/>
            </a:pPr>
            <a:r>
              <a:rPr lang="en-US" sz="1400" dirty="0" smtClean="0"/>
              <a:t>COMPASS (Computer-</a:t>
            </a:r>
            <a:r>
              <a:rPr lang="en-US" sz="1400" dirty="0"/>
              <a:t>b</a:t>
            </a:r>
            <a:r>
              <a:rPr lang="en-US" sz="1400" dirty="0" smtClean="0"/>
              <a:t>ased guidelines for paving concrete optimization)</a:t>
            </a:r>
          </a:p>
          <a:p>
            <a:pPr marL="0" indent="0">
              <a:buNone/>
            </a:pPr>
            <a:r>
              <a:rPr lang="en-US" sz="1100" dirty="0"/>
              <a:t>	</a:t>
            </a:r>
            <a:r>
              <a:rPr lang="en-US" sz="1400" dirty="0" smtClean="0">
                <a:hlinkClick r:id="rId3"/>
              </a:rPr>
              <a:t>http://www.pccmix.com/</a:t>
            </a:r>
            <a:endParaRPr lang="en-US" sz="1400" dirty="0" smtClean="0"/>
          </a:p>
          <a:p>
            <a:pPr marL="0" indent="0">
              <a:buNone/>
            </a:pPr>
            <a:endParaRPr lang="en-US" sz="1100" dirty="0" smtClean="0"/>
          </a:p>
          <a:p>
            <a:pPr marL="0" indent="0">
              <a:buNone/>
            </a:pPr>
            <a:r>
              <a:rPr lang="en-US" sz="1400" dirty="0" smtClean="0"/>
              <a:t>Submitting mix designs or inquiring on their status</a:t>
            </a:r>
          </a:p>
          <a:p>
            <a:pPr marL="0" indent="0">
              <a:buNone/>
            </a:pPr>
            <a:r>
              <a:rPr lang="en-US" sz="1100" dirty="0"/>
              <a:t>	</a:t>
            </a:r>
            <a:r>
              <a:rPr lang="en-US" sz="1400" u="sng" dirty="0" smtClean="0">
                <a:hlinkClick r:id="rId4"/>
              </a:rPr>
              <a:t>DOT.CEN.PCCJMF@dot.ohio.gov</a:t>
            </a:r>
            <a:endParaRPr lang="en-US" sz="1400" dirty="0" smtClean="0"/>
          </a:p>
        </p:txBody>
      </p:sp>
      <p:sp>
        <p:nvSpPr>
          <p:cNvPr id="2" name="Title 1"/>
          <p:cNvSpPr>
            <a:spLocks noGrp="1"/>
          </p:cNvSpPr>
          <p:nvPr>
            <p:ph type="title"/>
          </p:nvPr>
        </p:nvSpPr>
        <p:spPr/>
        <p:txBody>
          <a:bodyPr/>
          <a:lstStyle/>
          <a:p>
            <a:r>
              <a:rPr lang="en-US" dirty="0" smtClean="0"/>
              <a:t>Helpful Links &amp; Email</a:t>
            </a:r>
            <a:endParaRPr lang="en-US" dirty="0"/>
          </a:p>
        </p:txBody>
      </p:sp>
    </p:spTree>
    <p:extLst>
      <p:ext uri="{BB962C8B-B14F-4D97-AF65-F5344CB8AC3E}">
        <p14:creationId xmlns:p14="http://schemas.microsoft.com/office/powerpoint/2010/main" val="29633645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914400" y="533400"/>
            <a:ext cx="8229600" cy="1143000"/>
          </a:xfrm>
        </p:spPr>
        <p:txBody>
          <a:bodyPr>
            <a:normAutofit/>
          </a:bodyPr>
          <a:lstStyle/>
          <a:p>
            <a:r>
              <a:rPr lang="en-US" sz="5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Questions???</a:t>
            </a:r>
            <a:endParaRPr lang="en-US" sz="5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TextBox 4"/>
          <p:cNvSpPr txBox="1"/>
          <p:nvPr/>
        </p:nvSpPr>
        <p:spPr>
          <a:xfrm>
            <a:off x="1143000" y="2133599"/>
            <a:ext cx="6477000" cy="3354765"/>
          </a:xfrm>
          <a:prstGeom prst="rect">
            <a:avLst/>
          </a:prstGeom>
          <a:noFill/>
        </p:spPr>
        <p:txBody>
          <a:bodyPr wrap="square" rtlCol="0">
            <a:spAutoFit/>
          </a:bodyPr>
          <a:lstStyle/>
          <a:p>
            <a:r>
              <a:rPr lang="en-US" sz="2400" dirty="0" smtClean="0">
                <a:effectLst>
                  <a:innerShdw blurRad="63500" dist="50800">
                    <a:prstClr val="black">
                      <a:alpha val="50000"/>
                    </a:prstClr>
                  </a:innerShdw>
                </a:effectLst>
              </a:rPr>
              <a:t>Daniel Miller</a:t>
            </a:r>
            <a:r>
              <a:rPr lang="en-US" sz="2400" dirty="0">
                <a:effectLst>
                  <a:innerShdw blurRad="63500" dist="50800">
                    <a:prstClr val="black">
                      <a:alpha val="50000"/>
                    </a:prstClr>
                  </a:innerShdw>
                </a:effectLst>
              </a:rPr>
              <a:t>		(614) </a:t>
            </a:r>
            <a:r>
              <a:rPr lang="en-US" sz="2400" dirty="0" smtClean="0">
                <a:effectLst>
                  <a:innerShdw blurRad="63500" dist="50800">
                    <a:prstClr val="black">
                      <a:alpha val="50000"/>
                    </a:prstClr>
                  </a:innerShdw>
                </a:effectLst>
              </a:rPr>
              <a:t>275-1325</a:t>
            </a:r>
            <a:endParaRPr lang="en-US" sz="2400" dirty="0">
              <a:effectLst>
                <a:innerShdw blurRad="63500" dist="50800">
                  <a:prstClr val="black">
                    <a:alpha val="50000"/>
                  </a:prstClr>
                </a:innerShdw>
              </a:effectLst>
            </a:endParaRPr>
          </a:p>
          <a:p>
            <a:endParaRPr lang="en-US" sz="600" dirty="0">
              <a:effectLst>
                <a:innerShdw blurRad="63500" dist="50800">
                  <a:prstClr val="black">
                    <a:alpha val="50000"/>
                  </a:prstClr>
                </a:innerShdw>
              </a:effectLst>
            </a:endParaRPr>
          </a:p>
          <a:p>
            <a:r>
              <a:rPr lang="en-US" sz="2000" dirty="0" smtClean="0">
                <a:solidFill>
                  <a:schemeClr val="bg2">
                    <a:lumMod val="75000"/>
                  </a:schemeClr>
                </a:solidFill>
                <a:effectLst>
                  <a:innerShdw blurRad="63500" dist="50800">
                    <a:prstClr val="black">
                      <a:alpha val="50000"/>
                    </a:prstClr>
                  </a:innerShdw>
                </a:effectLst>
                <a:hlinkClick r:id="rId2"/>
              </a:rPr>
              <a:t>daniel.miller@dot.ohio.gov</a:t>
            </a:r>
            <a:endParaRPr lang="en-US" sz="2000" dirty="0">
              <a:solidFill>
                <a:schemeClr val="bg2">
                  <a:lumMod val="75000"/>
                </a:schemeClr>
              </a:solidFill>
              <a:effectLst>
                <a:innerShdw blurRad="63500" dist="50800">
                  <a:prstClr val="black">
                    <a:alpha val="50000"/>
                  </a:prstClr>
                </a:innerShdw>
              </a:effectLst>
            </a:endParaRPr>
          </a:p>
          <a:p>
            <a:endParaRPr lang="en-US" sz="2400" dirty="0" smtClean="0">
              <a:effectLst>
                <a:innerShdw blurRad="63500" dist="50800">
                  <a:prstClr val="black">
                    <a:alpha val="50000"/>
                  </a:prstClr>
                </a:innerShdw>
              </a:effectLst>
            </a:endParaRPr>
          </a:p>
          <a:p>
            <a:r>
              <a:rPr lang="en-US" sz="2400" dirty="0" smtClean="0">
                <a:effectLst>
                  <a:innerShdw blurRad="63500" dist="50800">
                    <a:prstClr val="black">
                      <a:alpha val="50000"/>
                    </a:prstClr>
                  </a:innerShdw>
                </a:effectLst>
              </a:rPr>
              <a:t>Klaire Mason		(614) 275-1326</a:t>
            </a:r>
          </a:p>
          <a:p>
            <a:endParaRPr lang="en-US" sz="600" dirty="0" smtClean="0">
              <a:effectLst>
                <a:innerShdw blurRad="63500" dist="50800">
                  <a:prstClr val="black">
                    <a:alpha val="50000"/>
                  </a:prstClr>
                </a:innerShdw>
              </a:effectLst>
            </a:endParaRPr>
          </a:p>
          <a:p>
            <a:r>
              <a:rPr lang="en-US" sz="2000" dirty="0" smtClean="0">
                <a:solidFill>
                  <a:schemeClr val="bg2">
                    <a:lumMod val="75000"/>
                  </a:schemeClr>
                </a:solidFill>
                <a:effectLst>
                  <a:innerShdw blurRad="63500" dist="50800">
                    <a:prstClr val="black">
                      <a:alpha val="50000"/>
                    </a:prstClr>
                  </a:innerShdw>
                </a:effectLst>
                <a:hlinkClick r:id="rId3"/>
              </a:rPr>
              <a:t>klaire.mason@dot.ohio.gov</a:t>
            </a:r>
            <a:endParaRPr lang="en-US" sz="2000" dirty="0" smtClean="0">
              <a:solidFill>
                <a:schemeClr val="bg2">
                  <a:lumMod val="75000"/>
                </a:schemeClr>
              </a:solidFill>
              <a:effectLst>
                <a:innerShdw blurRad="63500" dist="50800">
                  <a:prstClr val="black">
                    <a:alpha val="50000"/>
                  </a:prstClr>
                </a:innerShdw>
              </a:effectLst>
            </a:endParaRPr>
          </a:p>
          <a:p>
            <a:endParaRPr lang="en-US" sz="2000" dirty="0">
              <a:effectLst>
                <a:innerShdw blurRad="63500" dist="50800">
                  <a:prstClr val="black">
                    <a:alpha val="50000"/>
                  </a:prstClr>
                </a:innerShdw>
              </a:effectLst>
            </a:endParaRPr>
          </a:p>
          <a:p>
            <a:r>
              <a:rPr lang="en-US" sz="2400" dirty="0" smtClean="0">
                <a:effectLst>
                  <a:innerShdw blurRad="63500" dist="50800">
                    <a:prstClr val="black">
                      <a:alpha val="50000"/>
                    </a:prstClr>
                  </a:innerShdw>
                </a:effectLst>
              </a:rPr>
              <a:t>Amir </a:t>
            </a:r>
            <a:r>
              <a:rPr lang="en-US" sz="2400" dirty="0" err="1" smtClean="0">
                <a:effectLst>
                  <a:innerShdw blurRad="63500" dist="50800">
                    <a:prstClr val="black">
                      <a:alpha val="50000"/>
                    </a:prstClr>
                  </a:innerShdw>
                </a:effectLst>
              </a:rPr>
              <a:t>Tehrani</a:t>
            </a:r>
            <a:r>
              <a:rPr lang="en-US" sz="2400" dirty="0">
                <a:effectLst>
                  <a:innerShdw blurRad="63500" dist="50800">
                    <a:prstClr val="black">
                      <a:alpha val="50000"/>
                    </a:prstClr>
                  </a:innerShdw>
                </a:effectLst>
              </a:rPr>
              <a:t>	</a:t>
            </a:r>
            <a:r>
              <a:rPr lang="en-US" sz="2400" dirty="0" smtClean="0">
                <a:effectLst>
                  <a:innerShdw blurRad="63500" dist="50800">
                    <a:prstClr val="black">
                      <a:alpha val="50000"/>
                    </a:prstClr>
                  </a:innerShdw>
                </a:effectLst>
              </a:rPr>
              <a:t>	(614) 275-1397 </a:t>
            </a:r>
          </a:p>
          <a:p>
            <a:endParaRPr lang="en-US" sz="600" dirty="0" smtClean="0">
              <a:effectLst>
                <a:innerShdw blurRad="63500" dist="50800">
                  <a:prstClr val="black">
                    <a:alpha val="50000"/>
                  </a:prstClr>
                </a:innerShdw>
              </a:effectLst>
            </a:endParaRPr>
          </a:p>
          <a:p>
            <a:r>
              <a:rPr lang="en-US" sz="2000" dirty="0" smtClean="0">
                <a:effectLst>
                  <a:innerShdw blurRad="63500" dist="50800">
                    <a:prstClr val="black">
                      <a:alpha val="50000"/>
                    </a:prstClr>
                  </a:innerShdw>
                </a:effectLst>
                <a:hlinkClick r:id="rId4"/>
              </a:rPr>
              <a:t>amir.tehrani@dot.ohio.gov</a:t>
            </a:r>
            <a:endParaRPr lang="en-US" sz="2000" dirty="0" smtClean="0">
              <a:effectLst>
                <a:innerShdw blurRad="63500" dist="50800">
                  <a:prstClr val="black">
                    <a:alpha val="50000"/>
                  </a:prstClr>
                </a:innerShdw>
              </a:effectLst>
            </a:endParaRPr>
          </a:p>
          <a:p>
            <a:endParaRPr lang="en-US" dirty="0"/>
          </a:p>
        </p:txBody>
      </p:sp>
    </p:spTree>
    <p:extLst>
      <p:ext uri="{BB962C8B-B14F-4D97-AF65-F5344CB8AC3E}">
        <p14:creationId xmlns:p14="http://schemas.microsoft.com/office/powerpoint/2010/main" val="1752474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00200"/>
            <a:ext cx="7494674" cy="4283727"/>
          </a:xfrm>
          <a:ln>
            <a:solidFill>
              <a:schemeClr val="accent3">
                <a:lumMod val="50000"/>
              </a:schemeClr>
            </a:solidFill>
          </a:ln>
        </p:spPr>
      </p:pic>
      <p:sp>
        <p:nvSpPr>
          <p:cNvPr id="2" name="Title 1"/>
          <p:cNvSpPr>
            <a:spLocks noGrp="1"/>
          </p:cNvSpPr>
          <p:nvPr>
            <p:ph type="title"/>
          </p:nvPr>
        </p:nvSpPr>
        <p:spPr/>
        <p:txBody>
          <a:bodyPr>
            <a:normAutofit/>
          </a:bodyPr>
          <a:lstStyle/>
          <a:p>
            <a:r>
              <a:rPr lang="en-US" sz="3200" b="1" dirty="0" smtClean="0">
                <a:solidFill>
                  <a:schemeClr val="accent3">
                    <a:lumMod val="50000"/>
                  </a:schemeClr>
                </a:solidFill>
                <a:effectLst>
                  <a:outerShdw blurRad="50800" dist="38100" dir="13500000" algn="br" rotWithShape="0">
                    <a:prstClr val="black">
                      <a:alpha val="40000"/>
                    </a:prstClr>
                  </a:outerShdw>
                </a:effectLst>
              </a:rPr>
              <a:t>ODOT Materials Management </a:t>
            </a:r>
            <a:br>
              <a:rPr lang="en-US" sz="3200" b="1" dirty="0" smtClean="0">
                <a:solidFill>
                  <a:schemeClr val="accent3">
                    <a:lumMod val="50000"/>
                  </a:schemeClr>
                </a:solidFill>
                <a:effectLst>
                  <a:outerShdw blurRad="50800" dist="38100" dir="13500000" algn="br" rotWithShape="0">
                    <a:prstClr val="black">
                      <a:alpha val="40000"/>
                    </a:prstClr>
                  </a:outerShdw>
                </a:effectLst>
              </a:rPr>
            </a:br>
            <a:r>
              <a:rPr lang="en-US" sz="3200" b="1" dirty="0" smtClean="0">
                <a:solidFill>
                  <a:schemeClr val="accent3">
                    <a:lumMod val="50000"/>
                  </a:schemeClr>
                </a:solidFill>
                <a:effectLst>
                  <a:outerShdw blurRad="50800" dist="38100" dir="13500000" algn="br" rotWithShape="0">
                    <a:prstClr val="black">
                      <a:alpha val="40000"/>
                    </a:prstClr>
                  </a:outerShdw>
                </a:effectLst>
              </a:rPr>
              <a:t>JMF Submittal Form Home Page</a:t>
            </a:r>
            <a:endParaRPr lang="en-US" sz="3200" b="1" dirty="0">
              <a:solidFill>
                <a:schemeClr val="accent3">
                  <a:lumMod val="50000"/>
                </a:schemeClr>
              </a:solidFill>
              <a:effectLst>
                <a:outerShdw blurRad="50800" dist="38100" dir="13500000" algn="br" rotWithShape="0">
                  <a:prstClr val="black">
                    <a:alpha val="40000"/>
                  </a:prstClr>
                </a:outerShdw>
              </a:effectLst>
            </a:endParaRPr>
          </a:p>
        </p:txBody>
      </p:sp>
      <p:sp>
        <p:nvSpPr>
          <p:cNvPr id="5" name="5-Point Star 4"/>
          <p:cNvSpPr/>
          <p:nvPr/>
        </p:nvSpPr>
        <p:spPr>
          <a:xfrm>
            <a:off x="4648200" y="4278740"/>
            <a:ext cx="381000" cy="302950"/>
          </a:xfrm>
          <a:prstGeom prst="star5">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062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457201"/>
            <a:ext cx="7848600" cy="3581399"/>
          </a:xfrm>
          <a:ln>
            <a:solidFill>
              <a:schemeClr val="accent3">
                <a:lumMod val="50000"/>
              </a:schemeClr>
            </a:solidFill>
          </a:ln>
        </p:spPr>
      </p:pic>
      <p:sp>
        <p:nvSpPr>
          <p:cNvPr id="16" name="Title 15"/>
          <p:cNvSpPr>
            <a:spLocks noGrp="1"/>
          </p:cNvSpPr>
          <p:nvPr>
            <p:ph type="title"/>
          </p:nvPr>
        </p:nvSpPr>
        <p:spPr>
          <a:xfrm>
            <a:off x="457200" y="4495800"/>
            <a:ext cx="8229600" cy="1600200"/>
          </a:xfrm>
        </p:spPr>
        <p:txBody>
          <a:bodyPr>
            <a:normAutofit fontScale="90000"/>
          </a:bodyPr>
          <a:lstStyle/>
          <a:p>
            <a:pPr algn="l"/>
            <a:r>
              <a:rPr lang="en-US" sz="1200" dirty="0" smtClean="0"/>
              <a:t>A </a:t>
            </a:r>
            <a:r>
              <a:rPr lang="en-US" sz="1200" dirty="0"/>
              <a:t>RED </a:t>
            </a:r>
            <a:r>
              <a:rPr lang="en-US" sz="1200" dirty="0" smtClean="0"/>
              <a:t>cell  </a:t>
            </a:r>
            <a:r>
              <a:rPr lang="en-US" sz="1200" dirty="0"/>
              <a:t>	</a:t>
            </a:r>
            <a:r>
              <a:rPr lang="en-US" sz="1200" dirty="0" smtClean="0"/>
              <a:t>             indicates </a:t>
            </a:r>
            <a:r>
              <a:rPr lang="en-US" sz="1200" dirty="0"/>
              <a:t>that there is a drop-down list from which to select the input.  It is important that the input in these fields EXACTLY matches what is on the drop-down list to enable the form to find related information from the database.  </a:t>
            </a:r>
            <a:br>
              <a:rPr lang="en-US" sz="1200" dirty="0"/>
            </a:br>
            <a:r>
              <a:rPr lang="en-US" sz="1200" dirty="0"/>
              <a:t>If the drop-down list does not contain the input value that you need, that means the name or material is not in our database.  This may be because the list is not up to date, a material is not certified, or it’s a special material or source that is not on any list.  If the drop-down does not contain the desired value, type the value in the cell and provide an explanation in the REMARKS.  OMM </a:t>
            </a:r>
            <a:r>
              <a:rPr lang="en-US" sz="1200" dirty="0" smtClean="0"/>
              <a:t>will follow-up </a:t>
            </a:r>
            <a:r>
              <a:rPr lang="en-US" sz="1200" dirty="0"/>
              <a:t>as needed based on the information in the remarks.</a:t>
            </a:r>
            <a:br>
              <a:rPr lang="en-US" sz="1200" dirty="0"/>
            </a:br>
            <a:r>
              <a:rPr lang="en-US" sz="1200" dirty="0"/>
              <a:t/>
            </a:r>
            <a:br>
              <a:rPr lang="en-US" sz="1200" dirty="0"/>
            </a:br>
            <a:r>
              <a:rPr lang="en-US" sz="1200" dirty="0" smtClean="0"/>
              <a:t>A </a:t>
            </a:r>
            <a:r>
              <a:rPr lang="en-US" sz="1200" dirty="0"/>
              <a:t>WHITE </a:t>
            </a:r>
            <a:r>
              <a:rPr lang="en-US" sz="1200" dirty="0" smtClean="0"/>
              <a:t>cell                 indicates </a:t>
            </a:r>
            <a:r>
              <a:rPr lang="en-US" sz="1200" dirty="0"/>
              <a:t>that information is requested, but the user is free to fill in the information as needed.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599" y="4448298"/>
            <a:ext cx="519113" cy="135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760" y="5816755"/>
            <a:ext cx="548640" cy="135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50434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838200"/>
            <a:ext cx="7916380" cy="3858164"/>
          </a:xfrm>
          <a:ln>
            <a:solidFill>
              <a:schemeClr val="accent3">
                <a:lumMod val="50000"/>
              </a:schemeClr>
            </a:solidFill>
          </a:ln>
        </p:spPr>
      </p:pic>
      <p:sp>
        <p:nvSpPr>
          <p:cNvPr id="2" name="Title 1"/>
          <p:cNvSpPr>
            <a:spLocks noGrp="1"/>
          </p:cNvSpPr>
          <p:nvPr>
            <p:ph type="title"/>
          </p:nvPr>
        </p:nvSpPr>
        <p:spPr>
          <a:xfrm>
            <a:off x="381000" y="4953000"/>
            <a:ext cx="8229600" cy="1143000"/>
          </a:xfrm>
        </p:spPr>
        <p:txBody>
          <a:bodyPr>
            <a:normAutofit/>
          </a:bodyPr>
          <a:lstStyle/>
          <a:p>
            <a:r>
              <a:rPr lang="en-US" sz="1200" dirty="0" smtClean="0"/>
              <a:t>The Company Name field is a drop down menu which correlates with the P/S Number Field. After you select your Company Name, verify the correct P/S Number populated in the field. The white fields containing information above are blank text fields, allowing you to type your information directly into each field.</a:t>
            </a:r>
            <a:endParaRPr lang="en-US" sz="1200" dirty="0"/>
          </a:p>
        </p:txBody>
      </p:sp>
      <p:sp>
        <p:nvSpPr>
          <p:cNvPr id="5" name="Down Arrow 4"/>
          <p:cNvSpPr/>
          <p:nvPr/>
        </p:nvSpPr>
        <p:spPr>
          <a:xfrm>
            <a:off x="6664171" y="990600"/>
            <a:ext cx="304800" cy="7620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inus 2"/>
          <p:cNvSpPr/>
          <p:nvPr/>
        </p:nvSpPr>
        <p:spPr>
          <a:xfrm>
            <a:off x="2362200" y="1883546"/>
            <a:ext cx="439447" cy="152400"/>
          </a:xfrm>
          <a:prstGeom prst="mathMin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inus 5"/>
          <p:cNvSpPr/>
          <p:nvPr/>
        </p:nvSpPr>
        <p:spPr>
          <a:xfrm>
            <a:off x="6816571" y="1883546"/>
            <a:ext cx="152400" cy="152400"/>
          </a:xfrm>
          <a:prstGeom prst="mathMin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143000"/>
            <a:ext cx="987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526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648200"/>
            <a:ext cx="8229600" cy="1143000"/>
          </a:xfrm>
        </p:spPr>
        <p:txBody>
          <a:bodyPr>
            <a:normAutofit/>
          </a:bodyPr>
          <a:lstStyle/>
          <a:p>
            <a:r>
              <a:rPr lang="en-US" sz="1200" dirty="0">
                <a:effectLst/>
              </a:rPr>
              <a:t>Using the </a:t>
            </a:r>
            <a:r>
              <a:rPr lang="en-US" sz="1200" dirty="0" smtClean="0">
                <a:effectLst/>
              </a:rPr>
              <a:t>Class </a:t>
            </a:r>
            <a:r>
              <a:rPr lang="en-US" sz="1200" dirty="0">
                <a:effectLst/>
              </a:rPr>
              <a:t>drop-down list, select the class of concrete for the submittal</a:t>
            </a:r>
            <a:r>
              <a:rPr lang="en-US" sz="1200" dirty="0" smtClean="0">
                <a:effectLst/>
              </a:rPr>
              <a:t>. </a:t>
            </a:r>
            <a:r>
              <a:rPr lang="en-US" sz="1200" dirty="0">
                <a:effectLst/>
              </a:rPr>
              <a:t>The performance requirements will be automatically displayed when the </a:t>
            </a:r>
            <a:r>
              <a:rPr lang="en-US" sz="1200" dirty="0" smtClean="0">
                <a:effectLst/>
              </a:rPr>
              <a:t>Class is selected</a:t>
            </a:r>
            <a:r>
              <a:rPr lang="en-US" sz="1200" dirty="0">
                <a:effectLst/>
              </a:rPr>
              <a:t> </a:t>
            </a:r>
            <a:r>
              <a:rPr lang="en-US" sz="1200" dirty="0" smtClean="0">
                <a:effectLst/>
              </a:rPr>
              <a:t>for the following: QC1, QC2, QCMISC, QCMS, QCFS.</a:t>
            </a:r>
            <a:endParaRPr lang="en-US" sz="12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609600"/>
            <a:ext cx="7878275" cy="3829585"/>
          </a:xfrm>
          <a:ln>
            <a:solidFill>
              <a:schemeClr val="accent3">
                <a:lumMod val="50000"/>
              </a:schemeClr>
            </a:solidFill>
          </a:ln>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1933" y="1628232"/>
            <a:ext cx="384175" cy="9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8950" y="1628232"/>
            <a:ext cx="171450" cy="9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lowchart: Process 2"/>
          <p:cNvSpPr/>
          <p:nvPr/>
        </p:nvSpPr>
        <p:spPr>
          <a:xfrm>
            <a:off x="7239000" y="838200"/>
            <a:ext cx="990600" cy="304800"/>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7979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876800"/>
            <a:ext cx="8229600" cy="1143000"/>
          </a:xfrm>
        </p:spPr>
        <p:txBody>
          <a:bodyPr>
            <a:normAutofit fontScale="90000"/>
          </a:bodyPr>
          <a:lstStyle/>
          <a:p>
            <a:pPr algn="l"/>
            <a:r>
              <a:rPr lang="en-US" sz="1200" dirty="0" smtClean="0"/>
              <a:t>For project specific designs, QC3 and QC4, the plan requirements need to be added (required). </a:t>
            </a:r>
            <a:br>
              <a:rPr lang="en-US" sz="1200" dirty="0" smtClean="0"/>
            </a:br>
            <a:r>
              <a:rPr lang="en-US" sz="1200" dirty="0"/>
              <a:t/>
            </a:r>
            <a:br>
              <a:rPr lang="en-US" sz="1200" dirty="0"/>
            </a:br>
            <a:r>
              <a:rPr lang="en-US" sz="1200" dirty="0" smtClean="0"/>
              <a:t>A </a:t>
            </a:r>
            <a:r>
              <a:rPr lang="en-US" sz="1200" dirty="0"/>
              <a:t>YELLOW </a:t>
            </a:r>
            <a:r>
              <a:rPr lang="en-US" sz="1200" dirty="0" smtClean="0"/>
              <a:t>cell                  is </a:t>
            </a:r>
            <a:r>
              <a:rPr lang="en-US" sz="1200" dirty="0"/>
              <a:t>either a prompt for information to be entered by the user; or an indication that the value in the cell does not meet specifications.  Make sure that all yellow cells are addressed before submitting the form.  Once a value is entered or non-specification issue is addressed, the yellow will disappear.  If an issue cannot be resolved and the cell remains yellow, provide an explanation in the REMARKS.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412" y="5257800"/>
            <a:ext cx="561975" cy="200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62000" y="762000"/>
            <a:ext cx="7440064" cy="3648584"/>
          </a:xfrm>
          <a:ln>
            <a:solidFill>
              <a:schemeClr val="accent3">
                <a:lumMod val="50000"/>
              </a:schemeClr>
            </a:solidFill>
          </a:ln>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8667" y="910701"/>
            <a:ext cx="981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399" y="1633646"/>
            <a:ext cx="384175" cy="9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20824" y="1633646"/>
            <a:ext cx="171450" cy="9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3223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1690" y="1600200"/>
            <a:ext cx="7406640" cy="701574"/>
          </a:xfrm>
        </p:spPr>
      </p:pic>
      <p:sp>
        <p:nvSpPr>
          <p:cNvPr id="3" name="Title 2"/>
          <p:cNvSpPr>
            <a:spLocks noGrp="1"/>
          </p:cNvSpPr>
          <p:nvPr>
            <p:ph type="title"/>
          </p:nvPr>
        </p:nvSpPr>
        <p:spPr>
          <a:xfrm>
            <a:off x="457200" y="609600"/>
            <a:ext cx="8229600" cy="1066800"/>
          </a:xfrm>
        </p:spPr>
        <p:txBody>
          <a:bodyPr>
            <a:normAutofit/>
          </a:bodyPr>
          <a:lstStyle/>
          <a:p>
            <a:pPr algn="ctr"/>
            <a:r>
              <a:rPr lang="en-US" sz="2800" dirty="0" smtClean="0"/>
              <a:t>JMF Submittal Type’s</a:t>
            </a:r>
            <a:endParaRPr lang="en-US" sz="2800" dirty="0"/>
          </a:p>
        </p:txBody>
      </p:sp>
      <p:sp>
        <p:nvSpPr>
          <p:cNvPr id="6" name="TextBox 5"/>
          <p:cNvSpPr txBox="1"/>
          <p:nvPr/>
        </p:nvSpPr>
        <p:spPr>
          <a:xfrm>
            <a:off x="181477" y="4876800"/>
            <a:ext cx="8707066" cy="738664"/>
          </a:xfrm>
          <a:prstGeom prst="rect">
            <a:avLst/>
          </a:prstGeom>
          <a:noFill/>
        </p:spPr>
        <p:txBody>
          <a:bodyPr wrap="square" rtlCol="0">
            <a:spAutoFit/>
          </a:bodyPr>
          <a:lstStyle/>
          <a:p>
            <a:r>
              <a:rPr lang="en-US" sz="1200" dirty="0" smtClean="0"/>
              <a:t>NOTE: </a:t>
            </a:r>
            <a:r>
              <a:rPr lang="en-US" sz="1200" dirty="0"/>
              <a:t>When </a:t>
            </a:r>
            <a:r>
              <a:rPr lang="en-US" sz="1200" b="1" dirty="0"/>
              <a:t>UPGRADE MIX DESIGN</a:t>
            </a:r>
            <a:r>
              <a:rPr lang="en-US" sz="1200" dirty="0"/>
              <a:t> or </a:t>
            </a:r>
            <a:r>
              <a:rPr lang="en-US" sz="1200" b="1" dirty="0"/>
              <a:t>MATERIAL CHANGE TO JMF</a:t>
            </a:r>
            <a:r>
              <a:rPr lang="en-US" sz="1200" dirty="0"/>
              <a:t> is selected, the </a:t>
            </a:r>
            <a:r>
              <a:rPr lang="en-US" sz="1200" b="1" dirty="0"/>
              <a:t>RELATED JMF </a:t>
            </a:r>
            <a:r>
              <a:rPr lang="en-US" sz="1200" dirty="0"/>
              <a:t>cell appears in yellow.  Enter the approved JMF # for which the change is being submitted.</a:t>
            </a:r>
          </a:p>
          <a:p>
            <a:endParaRPr lang="en-US" dirty="0"/>
          </a:p>
        </p:txBody>
      </p:sp>
      <p:sp>
        <p:nvSpPr>
          <p:cNvPr id="2" name="TextBox 1"/>
          <p:cNvSpPr txBox="1"/>
          <p:nvPr/>
        </p:nvSpPr>
        <p:spPr>
          <a:xfrm>
            <a:off x="202931" y="2514600"/>
            <a:ext cx="8458200" cy="2185214"/>
          </a:xfrm>
          <a:prstGeom prst="rect">
            <a:avLst/>
          </a:prstGeom>
          <a:noFill/>
        </p:spPr>
        <p:txBody>
          <a:bodyPr wrap="square" rtlCol="0">
            <a:spAutoFit/>
          </a:bodyPr>
          <a:lstStyle/>
          <a:p>
            <a:r>
              <a:rPr lang="en-US" sz="1200" dirty="0" smtClean="0"/>
              <a:t>•A </a:t>
            </a:r>
            <a:r>
              <a:rPr lang="en-US" sz="1200" b="1" dirty="0"/>
              <a:t>NEW MIX DESIGN </a:t>
            </a:r>
            <a:r>
              <a:rPr lang="en-US" sz="1200" dirty="0"/>
              <a:t>is simply a new concrete design developed and tested to meet the 2013 CM&amp;S 499 </a:t>
            </a:r>
            <a:r>
              <a:rPr lang="en-US" sz="1200" dirty="0" smtClean="0"/>
              <a:t>      requirements</a:t>
            </a:r>
            <a:r>
              <a:rPr lang="en-US" sz="1200" dirty="0"/>
              <a:t>.  </a:t>
            </a:r>
            <a:endParaRPr lang="en-US" sz="1200" dirty="0" smtClean="0"/>
          </a:p>
          <a:p>
            <a:endParaRPr lang="en-US" sz="800" dirty="0"/>
          </a:p>
          <a:p>
            <a:r>
              <a:rPr lang="en-US" sz="1200" dirty="0" smtClean="0"/>
              <a:t>•Select </a:t>
            </a:r>
            <a:r>
              <a:rPr lang="en-US" sz="1200" dirty="0"/>
              <a:t>the </a:t>
            </a:r>
            <a:r>
              <a:rPr lang="en-US" sz="1200" b="1" dirty="0"/>
              <a:t>UPGRADE MIX DESIGN </a:t>
            </a:r>
            <a:r>
              <a:rPr lang="en-US" sz="1200" dirty="0"/>
              <a:t>button when, as specified in Supplement 1126, a SS 898 QSC 1 or QSC 2 JMF is submitted for conversion to 2013 CM&amp;S 499 </a:t>
            </a:r>
            <a:r>
              <a:rPr lang="en-US" sz="1200" dirty="0" smtClean="0"/>
              <a:t>QC 1 </a:t>
            </a:r>
            <a:r>
              <a:rPr lang="en-US" sz="1200" dirty="0"/>
              <a:t>or QC 2.  </a:t>
            </a:r>
            <a:endParaRPr lang="en-US" sz="1200" dirty="0" smtClean="0"/>
          </a:p>
          <a:p>
            <a:endParaRPr lang="en-US" sz="800" dirty="0"/>
          </a:p>
          <a:p>
            <a:r>
              <a:rPr lang="en-US" sz="1200" dirty="0" smtClean="0"/>
              <a:t>•Select </a:t>
            </a:r>
            <a:r>
              <a:rPr lang="en-US" sz="1200" dirty="0"/>
              <a:t>the </a:t>
            </a:r>
            <a:r>
              <a:rPr lang="en-US" sz="1200" b="1" dirty="0"/>
              <a:t>UPGRADE MIX DESIGN </a:t>
            </a:r>
            <a:r>
              <a:rPr lang="en-US" sz="1200" dirty="0"/>
              <a:t>button when, as specified in Supplement 1126, a formerly approved Class C mix is submitted for conversion to a QC MISC  JMF.  </a:t>
            </a:r>
            <a:endParaRPr lang="en-US" sz="1200" dirty="0" smtClean="0"/>
          </a:p>
          <a:p>
            <a:endParaRPr lang="en-US" sz="800" dirty="0"/>
          </a:p>
          <a:p>
            <a:r>
              <a:rPr lang="en-US" sz="1200" dirty="0" smtClean="0"/>
              <a:t>•Select </a:t>
            </a:r>
            <a:r>
              <a:rPr lang="en-US" sz="1200" dirty="0"/>
              <a:t>the </a:t>
            </a:r>
            <a:r>
              <a:rPr lang="en-US" sz="1200" b="1" dirty="0"/>
              <a:t>MATERIAL CHANGE TO JMF </a:t>
            </a:r>
            <a:r>
              <a:rPr lang="en-US" sz="1200" dirty="0"/>
              <a:t>button when there is a change in the cementitious, aggregate or admixture sources of an approved JMF.  The type, size, grade, etc. must remain the same in order to use this option.</a:t>
            </a:r>
          </a:p>
        </p:txBody>
      </p:sp>
    </p:spTree>
    <p:extLst>
      <p:ext uri="{BB962C8B-B14F-4D97-AF65-F5344CB8AC3E}">
        <p14:creationId xmlns:p14="http://schemas.microsoft.com/office/powerpoint/2010/main" val="250006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80">
                                          <p:stCondLst>
                                            <p:cond delay="0"/>
                                          </p:stCondLst>
                                        </p:cTn>
                                        <p:tgtEl>
                                          <p:spTgt spid="6">
                                            <p:txEl>
                                              <p:pRg st="0" end="0"/>
                                            </p:txEl>
                                          </p:spTgt>
                                        </p:tgtEl>
                                      </p:cBhvr>
                                    </p:animEffect>
                                    <p:anim calcmode="lin" valueType="num">
                                      <p:cBhvr>
                                        <p:cTn id="8"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xEl>
                                              <p:pRg st="0" end="0"/>
                                            </p:txEl>
                                          </p:spTgt>
                                        </p:tgtEl>
                                      </p:cBhvr>
                                      <p:to x="100000" y="60000"/>
                                    </p:animScale>
                                    <p:animScale>
                                      <p:cBhvr>
                                        <p:cTn id="14" dur="166" decel="50000">
                                          <p:stCondLst>
                                            <p:cond delay="676"/>
                                          </p:stCondLst>
                                        </p:cTn>
                                        <p:tgtEl>
                                          <p:spTgt spid="6">
                                            <p:txEl>
                                              <p:pRg st="0" end="0"/>
                                            </p:txEl>
                                          </p:spTgt>
                                        </p:tgtEl>
                                      </p:cBhvr>
                                      <p:to x="100000" y="100000"/>
                                    </p:animScale>
                                    <p:animScale>
                                      <p:cBhvr>
                                        <p:cTn id="15" dur="26">
                                          <p:stCondLst>
                                            <p:cond delay="1312"/>
                                          </p:stCondLst>
                                        </p:cTn>
                                        <p:tgtEl>
                                          <p:spTgt spid="6">
                                            <p:txEl>
                                              <p:pRg st="0" end="0"/>
                                            </p:txEl>
                                          </p:spTgt>
                                        </p:tgtEl>
                                      </p:cBhvr>
                                      <p:to x="100000" y="80000"/>
                                    </p:animScale>
                                    <p:animScale>
                                      <p:cBhvr>
                                        <p:cTn id="16" dur="166" decel="50000">
                                          <p:stCondLst>
                                            <p:cond delay="1338"/>
                                          </p:stCondLst>
                                        </p:cTn>
                                        <p:tgtEl>
                                          <p:spTgt spid="6">
                                            <p:txEl>
                                              <p:pRg st="0" end="0"/>
                                            </p:txEl>
                                          </p:spTgt>
                                        </p:tgtEl>
                                      </p:cBhvr>
                                      <p:to x="100000" y="100000"/>
                                    </p:animScale>
                                    <p:animScale>
                                      <p:cBhvr>
                                        <p:cTn id="17" dur="26">
                                          <p:stCondLst>
                                            <p:cond delay="1642"/>
                                          </p:stCondLst>
                                        </p:cTn>
                                        <p:tgtEl>
                                          <p:spTgt spid="6">
                                            <p:txEl>
                                              <p:pRg st="0" end="0"/>
                                            </p:txEl>
                                          </p:spTgt>
                                        </p:tgtEl>
                                      </p:cBhvr>
                                      <p:to x="100000" y="90000"/>
                                    </p:animScale>
                                    <p:animScale>
                                      <p:cBhvr>
                                        <p:cTn id="18" dur="166" decel="50000">
                                          <p:stCondLst>
                                            <p:cond delay="1668"/>
                                          </p:stCondLst>
                                        </p:cTn>
                                        <p:tgtEl>
                                          <p:spTgt spid="6">
                                            <p:txEl>
                                              <p:pRg st="0" end="0"/>
                                            </p:txEl>
                                          </p:spTgt>
                                        </p:tgtEl>
                                      </p:cBhvr>
                                      <p:to x="100000" y="100000"/>
                                    </p:animScale>
                                    <p:animScale>
                                      <p:cBhvr>
                                        <p:cTn id="19" dur="26">
                                          <p:stCondLst>
                                            <p:cond delay="1808"/>
                                          </p:stCondLst>
                                        </p:cTn>
                                        <p:tgtEl>
                                          <p:spTgt spid="6">
                                            <p:txEl>
                                              <p:pRg st="0" end="0"/>
                                            </p:txEl>
                                          </p:spTgt>
                                        </p:tgtEl>
                                      </p:cBhvr>
                                      <p:to x="100000" y="95000"/>
                                    </p:animScale>
                                    <p:animScale>
                                      <p:cBhvr>
                                        <p:cTn id="20" dur="166" decel="50000">
                                          <p:stCondLst>
                                            <p:cond delay="1834"/>
                                          </p:stCondLst>
                                        </p:cTn>
                                        <p:tgtEl>
                                          <p:spTgt spid="6">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944562"/>
          </a:xfrm>
        </p:spPr>
        <p:txBody>
          <a:bodyPr>
            <a:normAutofit/>
          </a:bodyPr>
          <a:lstStyle/>
          <a:p>
            <a:r>
              <a:rPr lang="en-US" sz="3200" dirty="0" smtClean="0"/>
              <a:t>Concrete Mix Design</a:t>
            </a:r>
            <a:r>
              <a:rPr lang="en-US" dirty="0" smtClean="0"/>
              <a:t/>
            </a:r>
            <a:br>
              <a:rPr lang="en-US" dirty="0" smtClean="0"/>
            </a:br>
            <a:r>
              <a:rPr lang="en-US" sz="2200" dirty="0" smtClean="0"/>
              <a:t>Aggregates</a:t>
            </a:r>
            <a:endParaRPr lang="en-US" sz="2200" dirty="0"/>
          </a:p>
        </p:txBody>
      </p:sp>
      <p:sp>
        <p:nvSpPr>
          <p:cNvPr id="5" name="TextBox 4"/>
          <p:cNvSpPr txBox="1"/>
          <p:nvPr/>
        </p:nvSpPr>
        <p:spPr>
          <a:xfrm>
            <a:off x="159058" y="3124200"/>
            <a:ext cx="8763000" cy="2677656"/>
          </a:xfrm>
          <a:prstGeom prst="rect">
            <a:avLst/>
          </a:prstGeom>
          <a:noFill/>
        </p:spPr>
        <p:txBody>
          <a:bodyPr wrap="square" rtlCol="0">
            <a:spAutoFit/>
          </a:bodyPr>
          <a:lstStyle/>
          <a:p>
            <a:r>
              <a:rPr lang="en-US" sz="1200" dirty="0" smtClean="0"/>
              <a:t>Use the drop-down list to select the aggregate Source-Location. The Size and Type drop-down is available ONLY after the Source-Location has been selected, as these are the materials that are certified for each Source/Location. The required information fields will turn yellow, Specific Gravity (SP GR), Absorption (ABS), data may be obtained from supplier if available or use ODOT’s published yearly average values. </a:t>
            </a:r>
          </a:p>
          <a:p>
            <a:endParaRPr lang="en-US" sz="1200" dirty="0"/>
          </a:p>
          <a:p>
            <a:r>
              <a:rPr lang="en-US" sz="1200" dirty="0" smtClean="0"/>
              <a:t>The Specific Gravity list </a:t>
            </a:r>
            <a:r>
              <a:rPr lang="en-US" sz="1200" dirty="0"/>
              <a:t>provides the specific gravities as well as the absorptions of the aggregates by supplier and size. </a:t>
            </a:r>
            <a:r>
              <a:rPr lang="en-US" sz="1200" dirty="0" smtClean="0"/>
              <a:t>This list can be found on the JMF SUBMITTAL Home Page or </a:t>
            </a:r>
            <a:r>
              <a:rPr lang="en-US" sz="1200" dirty="0" smtClean="0">
                <a:solidFill>
                  <a:schemeClr val="accent1">
                    <a:lumMod val="50000"/>
                  </a:schemeClr>
                </a:solidFill>
              </a:rPr>
              <a:t>by the following link:</a:t>
            </a:r>
          </a:p>
          <a:p>
            <a:r>
              <a:rPr lang="en-US" sz="1200" dirty="0">
                <a:solidFill>
                  <a:srgbClr val="FF0000"/>
                </a:solidFill>
                <a:hlinkClick r:id="rId3"/>
              </a:rPr>
              <a:t>http://www.dot.state.oh.us/Divisions/ConstructionMgt/Materials/Aggregate1/2014_Specific_Gravity_list.pdf</a:t>
            </a:r>
            <a:endParaRPr lang="en-US" sz="1200" dirty="0" smtClean="0">
              <a:solidFill>
                <a:srgbClr val="FF0000"/>
              </a:solidFill>
            </a:endParaRPr>
          </a:p>
          <a:p>
            <a:endParaRPr lang="en-US" sz="800" dirty="0"/>
          </a:p>
          <a:p>
            <a:r>
              <a:rPr lang="en-US" sz="1200" dirty="0" smtClean="0"/>
              <a:t>Test the Aggregate Correction Factor (ACF) for the listed aggregate combination according to ASTM C231 and enter the value. Document the test results and submit it with the submittal package.</a:t>
            </a:r>
          </a:p>
          <a:p>
            <a:endParaRPr lang="en-US" sz="1200" dirty="0"/>
          </a:p>
          <a:p>
            <a:endParaRPr lang="en-US" sz="1200" dirty="0" smtClean="0"/>
          </a:p>
          <a:p>
            <a:endParaRPr lang="en-US" sz="1200" dirty="0"/>
          </a:p>
        </p:txBody>
      </p:sp>
      <p:pic>
        <p:nvPicPr>
          <p:cNvPr id="9" name="Content Placeholder 8"/>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14400" y="1371600"/>
            <a:ext cx="6963747" cy="1514687"/>
          </a:xfrm>
          <a:ln>
            <a:solidFill>
              <a:schemeClr val="tx1"/>
            </a:solidFill>
          </a:ln>
        </p:spPr>
      </p:pic>
      <p:sp>
        <p:nvSpPr>
          <p:cNvPr id="10" name="TextBox 9"/>
          <p:cNvSpPr txBox="1"/>
          <p:nvPr/>
        </p:nvSpPr>
        <p:spPr>
          <a:xfrm>
            <a:off x="136124" y="5340191"/>
            <a:ext cx="8763000" cy="461665"/>
          </a:xfrm>
          <a:prstGeom prst="rect">
            <a:avLst/>
          </a:prstGeom>
          <a:noFill/>
        </p:spPr>
        <p:txBody>
          <a:bodyPr wrap="square" rtlCol="0">
            <a:spAutoFit/>
          </a:bodyPr>
          <a:lstStyle/>
          <a:p>
            <a:r>
              <a:rPr lang="en-US" sz="1200" b="1" dirty="0" smtClean="0"/>
              <a:t>Note: The </a:t>
            </a:r>
            <a:r>
              <a:rPr lang="en-US" sz="1200" b="1" dirty="0"/>
              <a:t>preferred order for listing the Aggregate materials is the order that they’re listed in the drop-down:  from largest aggregate being used to the smallest size. </a:t>
            </a:r>
          </a:p>
        </p:txBody>
      </p:sp>
    </p:spTree>
    <p:extLst>
      <p:ext uri="{BB962C8B-B14F-4D97-AF65-F5344CB8AC3E}">
        <p14:creationId xmlns:p14="http://schemas.microsoft.com/office/powerpoint/2010/main" val="329950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D70EFD1D24EAB4FBD01A93242F72B06" ma:contentTypeVersion="9" ma:contentTypeDescription="Create a new document." ma:contentTypeScope="" ma:versionID="9df4d6fdca2549b6fa44fc94fb78d868">
  <xsd:schema xmlns:xsd="http://www.w3.org/2001/XMLSchema" xmlns:xs="http://www.w3.org/2001/XMLSchema" xmlns:p="http://schemas.microsoft.com/office/2006/metadata/properties" xmlns:ns2="cdf5cfbf-cf86-4eb7-ac31-a9fd0075546e" xmlns:ns3="a00539c4-c3e2-4a05-901c-c657afbfce97" xmlns:ns4="http://schemas.microsoft.com/sharepoint/v4" targetNamespace="http://schemas.microsoft.com/office/2006/metadata/properties" ma:root="true" ma:fieldsID="024660e855f7b3561c231d5eef7b34c9" ns2:_="" ns3:_="" ns4:_="">
    <xsd:import namespace="cdf5cfbf-cf86-4eb7-ac31-a9fd0075546e"/>
    <xsd:import namespace="a00539c4-c3e2-4a05-901c-c657afbfce97"/>
    <xsd:import namespace="http://schemas.microsoft.com/sharepoint/v4"/>
    <xsd:element name="properties">
      <xsd:complexType>
        <xsd:sequence>
          <xsd:element name="documentManagement">
            <xsd:complexType>
              <xsd:all>
                <xsd:element ref="ns2:SharedWithUsers" minOccurs="0"/>
                <xsd:element ref="ns3:Group"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f5cfbf-cf86-4eb7-ac31-a9fd0075546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00539c4-c3e2-4a05-901c-c657afbfce97" elementFormDefault="qualified">
    <xsd:import namespace="http://schemas.microsoft.com/office/2006/documentManagement/types"/>
    <xsd:import namespace="http://schemas.microsoft.com/office/infopath/2007/PartnerControls"/>
    <xsd:element name="Group" ma:index="9" nillable="true" ma:displayName="Group" ma:internalName="Group">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0"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Group xmlns="a00539c4-c3e2-4a05-901c-c657afbfce97" xsi:nil="true"/>
    <IconOverlay xmlns="http://schemas.microsoft.com/sharepoint/v4" xsi:nil="true"/>
  </documentManagement>
</p:properties>
</file>

<file path=customXml/itemProps1.xml><?xml version="1.0" encoding="utf-8"?>
<ds:datastoreItem xmlns:ds="http://schemas.openxmlformats.org/officeDocument/2006/customXml" ds:itemID="{AAEFBC60-3B6F-4F24-9E0E-7F24EE83CB10}">
  <ds:schemaRefs>
    <ds:schemaRef ds:uri="http://schemas.microsoft.com/sharepoint/v3/contenttype/forms"/>
  </ds:schemaRefs>
</ds:datastoreItem>
</file>

<file path=customXml/itemProps2.xml><?xml version="1.0" encoding="utf-8"?>
<ds:datastoreItem xmlns:ds="http://schemas.openxmlformats.org/officeDocument/2006/customXml" ds:itemID="{807ED9F2-F5F5-45CE-9ED4-F23C77041F09}"/>
</file>

<file path=customXml/itemProps3.xml><?xml version="1.0" encoding="utf-8"?>
<ds:datastoreItem xmlns:ds="http://schemas.openxmlformats.org/officeDocument/2006/customXml" ds:itemID="{CD939EC2-215A-4992-B614-28F61FECF091}">
  <ds:schemaRefs>
    <ds:schemaRef ds:uri="http://schemas.microsoft.com/office/2006/metadata/properties"/>
    <ds:schemaRef ds:uri="http://purl.org/dc/dcmitype/"/>
    <ds:schemaRef ds:uri="http://schemas.microsoft.com/office/2006/documentManagement/types"/>
    <ds:schemaRef ds:uri="http://schemas.microsoft.com/office/infopath/2007/PartnerControls"/>
    <ds:schemaRef ds:uri="http://www.w3.org/XML/1998/namespace"/>
    <ds:schemaRef ds:uri="http://purl.org/dc/elements/1.1/"/>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7185</TotalTime>
  <Words>2439</Words>
  <Application>Microsoft Office PowerPoint</Application>
  <PresentationFormat>On-screen Show (4:3)</PresentationFormat>
  <Paragraphs>159</Paragraphs>
  <Slides>27</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Lucida Sans Unicode</vt:lpstr>
      <vt:lpstr>Verdana</vt:lpstr>
      <vt:lpstr>Wingdings 2</vt:lpstr>
      <vt:lpstr>Wingdings 3</vt:lpstr>
      <vt:lpstr>Concourse</vt:lpstr>
      <vt:lpstr>Ohio Department of Transportation</vt:lpstr>
      <vt:lpstr>PowerPoint Presentation</vt:lpstr>
      <vt:lpstr>ODOT Materials Management  JMF Submittal Form Home Page</vt:lpstr>
      <vt:lpstr>A RED cell                indicates that there is a drop-down list from which to select the input.  It is important that the input in these fields EXACTLY matches what is on the drop-down list to enable the form to find related information from the database.   If the drop-down list does not contain the input value that you need, that means the name or material is not in our database.  This may be because the list is not up to date, a material is not certified, or it’s a special material or source that is not on any list.  If the drop-down does not contain the desired value, type the value in the cell and provide an explanation in the REMARKS.  OMM will follow-up as needed based on the information in the remarks.  A WHITE cell                 indicates that information is requested, but the user is free to fill in the information as needed. </vt:lpstr>
      <vt:lpstr>The Company Name field is a drop down menu which correlates with the P/S Number Field. After you select your Company Name, verify the correct P/S Number populated in the field. The white fields containing information above are blank text fields, allowing you to type your information directly into each field.</vt:lpstr>
      <vt:lpstr>Using the Class drop-down list, select the class of concrete for the submittal. The performance requirements will be automatically displayed when the Class is selected for the following: QC1, QC2, QCMISC, QCMS, QCFS.</vt:lpstr>
      <vt:lpstr>For project specific designs, QC3 and QC4, the plan requirements need to be added (required).   A YELLOW cell                  is either a prompt for information to be entered by the user; or an indication that the value in the cell does not meet specifications.  Make sure that all yellow cells are addressed before submitting the form.  Once a value is entered or non-specification issue is addressed, the yellow will disappear.  If an issue cannot be resolved and the cell remains yellow, provide an explanation in the REMARKS. </vt:lpstr>
      <vt:lpstr>JMF Submittal Type’s</vt:lpstr>
      <vt:lpstr>Concrete Mix Design Aggregates</vt:lpstr>
      <vt:lpstr>Aggregate Analysis</vt:lpstr>
      <vt:lpstr>Concrete Mix Design Cementitious Materials</vt:lpstr>
      <vt:lpstr>Concrete Mix Design Air/Slump/Water</vt:lpstr>
      <vt:lpstr>Concrete Mix Design Admixtures</vt:lpstr>
      <vt:lpstr>Concrete Mix Design Absolute Volume</vt:lpstr>
      <vt:lpstr>Test Data </vt:lpstr>
      <vt:lpstr>Test Data Single Mix</vt:lpstr>
      <vt:lpstr>Test Data 3-Point Curve</vt:lpstr>
      <vt:lpstr>Test Data Field Data</vt:lpstr>
      <vt:lpstr>Preparing your   JMF Submittal</vt:lpstr>
      <vt:lpstr>Completed/Approved JMF Form</vt:lpstr>
      <vt:lpstr>Percent within Limits (PWL) Required with JMF Submittal Package</vt:lpstr>
      <vt:lpstr>Percent within Limits (PWL) Required with JMF Submittal Package</vt:lpstr>
      <vt:lpstr>COMPASS-Aggregate Analysis Program Required With JMF Submittal Package Coarseness Factor Chart (shown below) </vt:lpstr>
      <vt:lpstr> Alternative    Aggregate     Analysis                  Report</vt:lpstr>
      <vt:lpstr>ODOT Approval of JMF Submittal</vt:lpstr>
      <vt:lpstr>Helpful Links &amp; Email</vt:lpstr>
      <vt:lpstr>Questions???</vt:lpstr>
    </vt:vector>
  </TitlesOfParts>
  <Company>Ohio Department of Transportation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Ohio Department of Transportation</dc:title>
  <dc:creator>Heather Hamilton</dc:creator>
  <cp:lastModifiedBy>Klaire Mason</cp:lastModifiedBy>
  <cp:revision>108</cp:revision>
  <cp:lastPrinted>2014-03-24T17:11:15Z</cp:lastPrinted>
  <dcterms:created xsi:type="dcterms:W3CDTF">2014-03-13T14:52:08Z</dcterms:created>
  <dcterms:modified xsi:type="dcterms:W3CDTF">2016-02-03T18:31:52Z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0x010100BD70EFD1D24EAB4FBD01A93242F72B06</vt:lpwstr>
  </property>
</Properties>
</file>