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4"/>
    <p:sldMasterId id="2147483662" r:id="rId5"/>
    <p:sldMasterId id="2147483671" r:id="rId6"/>
    <p:sldMasterId id="2147483680" r:id="rId7"/>
  </p:sldMasterIdLst>
  <p:notesMasterIdLst>
    <p:notesMasterId r:id="rId29"/>
  </p:notesMasterIdLst>
  <p:handoutMasterIdLst>
    <p:handoutMasterId r:id="rId30"/>
  </p:handoutMasterIdLst>
  <p:sldIdLst>
    <p:sldId id="261" r:id="rId8"/>
    <p:sldId id="265" r:id="rId9"/>
    <p:sldId id="326" r:id="rId10"/>
    <p:sldId id="314" r:id="rId11"/>
    <p:sldId id="267" r:id="rId12"/>
    <p:sldId id="342" r:id="rId13"/>
    <p:sldId id="343" r:id="rId14"/>
    <p:sldId id="341" r:id="rId15"/>
    <p:sldId id="327" r:id="rId16"/>
    <p:sldId id="334" r:id="rId17"/>
    <p:sldId id="339" r:id="rId18"/>
    <p:sldId id="340" r:id="rId19"/>
    <p:sldId id="338" r:id="rId20"/>
    <p:sldId id="328" r:id="rId21"/>
    <p:sldId id="329" r:id="rId22"/>
    <p:sldId id="330" r:id="rId23"/>
    <p:sldId id="332" r:id="rId24"/>
    <p:sldId id="333" r:id="rId25"/>
    <p:sldId id="335" r:id="rId26"/>
    <p:sldId id="336" r:id="rId27"/>
    <p:sldId id="337" r:id="rId28"/>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y Eline" initials="AE" lastIdx="1" clrIdx="0"/>
  <p:cmAuthor id="1" name="Emily Willis" initials="ESW" lastIdx="2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969"/>
    <a:srgbClr val="0D804E"/>
    <a:srgbClr val="00A1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91" autoAdjust="0"/>
    <p:restoredTop sz="64398" autoAdjust="0"/>
  </p:normalViewPr>
  <p:slideViewPr>
    <p:cSldViewPr>
      <p:cViewPr>
        <p:scale>
          <a:sx n="70" d="100"/>
          <a:sy n="70" d="100"/>
        </p:scale>
        <p:origin x="-1152" y="6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156" y="-90"/>
      </p:cViewPr>
      <p:guideLst>
        <p:guide orient="horz" pos="2928"/>
        <p:guide pos="2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372" cy="464981"/>
          </a:xfrm>
          <a:prstGeom prst="rect">
            <a:avLst/>
          </a:prstGeom>
        </p:spPr>
        <p:txBody>
          <a:bodyPr vert="horz" lIns="91424" tIns="45712" rIns="91424" bIns="45712" rtlCol="0"/>
          <a:lstStyle>
            <a:lvl1pPr algn="l">
              <a:defRPr sz="1200"/>
            </a:lvl1pPr>
          </a:lstStyle>
          <a:p>
            <a:endParaRPr lang="en-US"/>
          </a:p>
        </p:txBody>
      </p:sp>
      <p:sp>
        <p:nvSpPr>
          <p:cNvPr id="3" name="Date Placeholder 2"/>
          <p:cNvSpPr>
            <a:spLocks noGrp="1"/>
          </p:cNvSpPr>
          <p:nvPr>
            <p:ph type="dt" sz="quarter" idx="1"/>
          </p:nvPr>
        </p:nvSpPr>
        <p:spPr>
          <a:xfrm>
            <a:off x="3884067" y="0"/>
            <a:ext cx="2972372" cy="464981"/>
          </a:xfrm>
          <a:prstGeom prst="rect">
            <a:avLst/>
          </a:prstGeom>
        </p:spPr>
        <p:txBody>
          <a:bodyPr vert="horz" lIns="91424" tIns="45712" rIns="91424" bIns="45712" rtlCol="0"/>
          <a:lstStyle>
            <a:lvl1pPr algn="r">
              <a:defRPr sz="1200"/>
            </a:lvl1pPr>
          </a:lstStyle>
          <a:p>
            <a:fld id="{4336B77B-D4CB-4648-8A75-E15E3BBD8603}" type="datetimeFigureOut">
              <a:rPr lang="en-US" smtClean="0"/>
              <a:t>3/17/2011</a:t>
            </a:fld>
            <a:endParaRPr lang="en-US"/>
          </a:p>
        </p:txBody>
      </p:sp>
      <p:sp>
        <p:nvSpPr>
          <p:cNvPr id="4" name="Footer Placeholder 3"/>
          <p:cNvSpPr>
            <a:spLocks noGrp="1"/>
          </p:cNvSpPr>
          <p:nvPr>
            <p:ph type="ftr" sz="quarter" idx="2"/>
          </p:nvPr>
        </p:nvSpPr>
        <p:spPr>
          <a:xfrm>
            <a:off x="1" y="8829823"/>
            <a:ext cx="2972372" cy="464981"/>
          </a:xfrm>
          <a:prstGeom prst="rect">
            <a:avLst/>
          </a:prstGeom>
        </p:spPr>
        <p:txBody>
          <a:bodyPr vert="horz" lIns="91424" tIns="45712" rIns="91424" bIns="45712" rtlCol="0" anchor="b"/>
          <a:lstStyle>
            <a:lvl1pPr algn="l">
              <a:defRPr sz="1200"/>
            </a:lvl1pPr>
          </a:lstStyle>
          <a:p>
            <a:endParaRPr lang="en-US"/>
          </a:p>
        </p:txBody>
      </p:sp>
      <p:sp>
        <p:nvSpPr>
          <p:cNvPr id="5" name="Slide Number Placeholder 4"/>
          <p:cNvSpPr>
            <a:spLocks noGrp="1"/>
          </p:cNvSpPr>
          <p:nvPr>
            <p:ph type="sldNum" sz="quarter" idx="3"/>
          </p:nvPr>
        </p:nvSpPr>
        <p:spPr>
          <a:xfrm>
            <a:off x="3884067" y="8829823"/>
            <a:ext cx="2972372" cy="464981"/>
          </a:xfrm>
          <a:prstGeom prst="rect">
            <a:avLst/>
          </a:prstGeom>
        </p:spPr>
        <p:txBody>
          <a:bodyPr vert="horz" lIns="91424" tIns="45712" rIns="91424" bIns="45712" rtlCol="0" anchor="b"/>
          <a:lstStyle>
            <a:lvl1pPr algn="r">
              <a:defRPr sz="1200"/>
            </a:lvl1pPr>
          </a:lstStyle>
          <a:p>
            <a:fld id="{587824CC-72F3-44E6-8FB4-C929D35D85A6}" type="slidenum">
              <a:rPr lang="en-US" smtClean="0"/>
              <a:t>‹#›</a:t>
            </a:fld>
            <a:endParaRPr lang="en-US"/>
          </a:p>
        </p:txBody>
      </p:sp>
    </p:spTree>
    <p:extLst>
      <p:ext uri="{BB962C8B-B14F-4D97-AF65-F5344CB8AC3E}">
        <p14:creationId xmlns:p14="http://schemas.microsoft.com/office/powerpoint/2010/main" val="2195998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71592" cy="464820"/>
          </a:xfrm>
          <a:prstGeom prst="rect">
            <a:avLst/>
          </a:prstGeom>
        </p:spPr>
        <p:txBody>
          <a:bodyPr vert="horz" lIns="91087" tIns="45543" rIns="91087" bIns="45543" rtlCol="0"/>
          <a:lstStyle>
            <a:lvl1pPr algn="l">
              <a:defRPr sz="1200"/>
            </a:lvl1pPr>
          </a:lstStyle>
          <a:p>
            <a:endParaRPr lang="en-US"/>
          </a:p>
        </p:txBody>
      </p:sp>
      <p:sp>
        <p:nvSpPr>
          <p:cNvPr id="3" name="Date Placeholder 2"/>
          <p:cNvSpPr>
            <a:spLocks noGrp="1"/>
          </p:cNvSpPr>
          <p:nvPr>
            <p:ph type="dt" idx="1"/>
          </p:nvPr>
        </p:nvSpPr>
        <p:spPr>
          <a:xfrm>
            <a:off x="3884855" y="1"/>
            <a:ext cx="2971592" cy="464820"/>
          </a:xfrm>
          <a:prstGeom prst="rect">
            <a:avLst/>
          </a:prstGeom>
        </p:spPr>
        <p:txBody>
          <a:bodyPr vert="horz" lIns="91087" tIns="45543" rIns="91087" bIns="45543" rtlCol="0"/>
          <a:lstStyle>
            <a:lvl1pPr algn="r">
              <a:defRPr sz="1200"/>
            </a:lvl1pPr>
          </a:lstStyle>
          <a:p>
            <a:fld id="{55FF2CF9-0A75-498C-A5E0-C890560FC428}" type="datetimeFigureOut">
              <a:rPr lang="en-US" smtClean="0"/>
              <a:pPr/>
              <a:t>3/17/2011</a:t>
            </a:fld>
            <a:endParaRPr lang="en-US"/>
          </a:p>
        </p:txBody>
      </p:sp>
      <p:sp>
        <p:nvSpPr>
          <p:cNvPr id="4" name="Slide Image Placeholder 3"/>
          <p:cNvSpPr>
            <a:spLocks noGrp="1" noRot="1" noChangeAspect="1"/>
          </p:cNvSpPr>
          <p:nvPr>
            <p:ph type="sldImg" idx="2"/>
          </p:nvPr>
        </p:nvSpPr>
        <p:spPr>
          <a:xfrm>
            <a:off x="1104900" y="695325"/>
            <a:ext cx="4648200" cy="3487738"/>
          </a:xfrm>
          <a:prstGeom prst="rect">
            <a:avLst/>
          </a:prstGeom>
          <a:noFill/>
          <a:ln w="12700">
            <a:solidFill>
              <a:prstClr val="black"/>
            </a:solidFill>
          </a:ln>
        </p:spPr>
        <p:txBody>
          <a:bodyPr vert="horz" lIns="91087" tIns="45543" rIns="91087" bIns="45543" rtlCol="0" anchor="ctr"/>
          <a:lstStyle/>
          <a:p>
            <a:endParaRPr lang="en-US"/>
          </a:p>
        </p:txBody>
      </p:sp>
      <p:sp>
        <p:nvSpPr>
          <p:cNvPr id="5" name="Notes Placeholder 4"/>
          <p:cNvSpPr>
            <a:spLocks noGrp="1"/>
          </p:cNvSpPr>
          <p:nvPr>
            <p:ph type="body" sz="quarter" idx="3"/>
          </p:nvPr>
        </p:nvSpPr>
        <p:spPr>
          <a:xfrm>
            <a:off x="686113" y="4415791"/>
            <a:ext cx="5485778" cy="4183380"/>
          </a:xfrm>
          <a:prstGeom prst="rect">
            <a:avLst/>
          </a:prstGeom>
        </p:spPr>
        <p:txBody>
          <a:bodyPr vert="horz" lIns="91087" tIns="45543" rIns="91087" bIns="4554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29989"/>
            <a:ext cx="2971592" cy="464820"/>
          </a:xfrm>
          <a:prstGeom prst="rect">
            <a:avLst/>
          </a:prstGeom>
        </p:spPr>
        <p:txBody>
          <a:bodyPr vert="horz" lIns="91087" tIns="45543" rIns="91087" bIns="45543" rtlCol="0" anchor="b"/>
          <a:lstStyle>
            <a:lvl1pPr algn="l">
              <a:defRPr sz="1200"/>
            </a:lvl1pPr>
          </a:lstStyle>
          <a:p>
            <a:endParaRPr lang="en-US"/>
          </a:p>
        </p:txBody>
      </p:sp>
      <p:sp>
        <p:nvSpPr>
          <p:cNvPr id="7" name="Slide Number Placeholder 6"/>
          <p:cNvSpPr>
            <a:spLocks noGrp="1"/>
          </p:cNvSpPr>
          <p:nvPr>
            <p:ph type="sldNum" sz="quarter" idx="5"/>
          </p:nvPr>
        </p:nvSpPr>
        <p:spPr>
          <a:xfrm>
            <a:off x="3884855" y="8829989"/>
            <a:ext cx="2971592" cy="464820"/>
          </a:xfrm>
          <a:prstGeom prst="rect">
            <a:avLst/>
          </a:prstGeom>
        </p:spPr>
        <p:txBody>
          <a:bodyPr vert="horz" lIns="91087" tIns="45543" rIns="91087" bIns="45543" rtlCol="0" anchor="b"/>
          <a:lstStyle>
            <a:lvl1pPr algn="r">
              <a:defRPr sz="1200"/>
            </a:lvl1pPr>
          </a:lstStyle>
          <a:p>
            <a:fld id="{4B0FDA08-891D-4D24-9337-D12A075AC062}" type="slidenum">
              <a:rPr lang="en-US" smtClean="0"/>
              <a:pPr/>
              <a:t>‹#›</a:t>
            </a:fld>
            <a:endParaRPr lang="en-US"/>
          </a:p>
        </p:txBody>
      </p:sp>
    </p:spTree>
    <p:extLst>
      <p:ext uri="{BB962C8B-B14F-4D97-AF65-F5344CB8AC3E}">
        <p14:creationId xmlns:p14="http://schemas.microsoft.com/office/powerpoint/2010/main" val="3879472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1</a:t>
            </a:fld>
            <a:endParaRPr lang="en-US"/>
          </a:p>
        </p:txBody>
      </p:sp>
    </p:spTree>
    <p:extLst>
      <p:ext uri="{BB962C8B-B14F-4D97-AF65-F5344CB8AC3E}">
        <p14:creationId xmlns:p14="http://schemas.microsoft.com/office/powerpoint/2010/main" val="4115811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Upon</a:t>
            </a:r>
            <a:r>
              <a:rPr lang="en-US" baseline="0" dirty="0" smtClean="0"/>
              <a:t> project award prime contractors will be sent email notification at the same time contract is sent.  </a:t>
            </a:r>
          </a:p>
          <a:p>
            <a:endParaRPr lang="en-US" baseline="0" dirty="0" smtClean="0"/>
          </a:p>
          <a:p>
            <a:r>
              <a:rPr lang="en-US" baseline="0" dirty="0" smtClean="0"/>
              <a:t>Within 48 hours of award, prime contractors will receive another email with </a:t>
            </a:r>
            <a:r>
              <a:rPr lang="en-US" baseline="0" dirty="0" err="1" smtClean="0"/>
              <a:t>SiteXchange</a:t>
            </a:r>
            <a:r>
              <a:rPr lang="en-US" baseline="0" dirty="0" smtClean="0"/>
              <a:t> files.</a:t>
            </a:r>
          </a:p>
          <a:p>
            <a:endParaRPr lang="en-US" baseline="0" dirty="0" smtClean="0"/>
          </a:p>
          <a:p>
            <a:r>
              <a:rPr lang="en-US" baseline="0" dirty="0" smtClean="0"/>
              <a:t>Currently </a:t>
            </a:r>
            <a:r>
              <a:rPr lang="en-US" baseline="0" dirty="0" err="1" smtClean="0"/>
              <a:t>SiteXchange</a:t>
            </a:r>
            <a:r>
              <a:rPr lang="en-US" baseline="0" dirty="0" smtClean="0"/>
              <a:t> files are being emailed.  Will be switching to sending a link so files can be downloaded at any time by the prime.  This helps avoid any issues with SPAM filters or email messages getting missed.</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10</a:t>
            </a:fld>
            <a:endParaRPr lang="en-US"/>
          </a:p>
        </p:txBody>
      </p:sp>
    </p:spTree>
    <p:extLst>
      <p:ext uri="{BB962C8B-B14F-4D97-AF65-F5344CB8AC3E}">
        <p14:creationId xmlns:p14="http://schemas.microsoft.com/office/powerpoint/2010/main" val="850775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few different things are happening in the same timeframe with contracts being signed,</a:t>
            </a:r>
            <a:r>
              <a:rPr lang="en-US" baseline="0" dirty="0" smtClean="0"/>
              <a:t> subcontract agreements submitted and C-92s being submitted and approved.  </a:t>
            </a:r>
          </a:p>
          <a:p>
            <a:endParaRPr lang="en-US" baseline="0" dirty="0" smtClean="0"/>
          </a:p>
          <a:p>
            <a:r>
              <a:rPr lang="en-US" baseline="0" dirty="0" smtClean="0"/>
              <a:t>Upon receipt of </a:t>
            </a:r>
            <a:r>
              <a:rPr lang="en-US" baseline="0" dirty="0" err="1" smtClean="0"/>
              <a:t>SiteXchange</a:t>
            </a:r>
            <a:r>
              <a:rPr lang="en-US" baseline="0" dirty="0" smtClean="0"/>
              <a:t> files, prequalification checks are being performed.</a:t>
            </a:r>
          </a:p>
          <a:p>
            <a:endParaRPr lang="en-US" baseline="0" dirty="0" smtClean="0"/>
          </a:p>
          <a:p>
            <a:r>
              <a:rPr lang="en-US" baseline="0" dirty="0" smtClean="0"/>
              <a:t>Subcontracting limits and DBE/EDGE thresholds performed.</a:t>
            </a:r>
          </a:p>
          <a:p>
            <a:endParaRPr lang="en-US" baseline="0" dirty="0" smtClean="0"/>
          </a:p>
          <a:p>
            <a:r>
              <a:rPr lang="en-US" baseline="0" dirty="0" smtClean="0"/>
              <a:t>Any errors corrected by Diane who will contact prime contractor to work through any issues.</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11</a:t>
            </a:fld>
            <a:endParaRPr lang="en-US"/>
          </a:p>
        </p:txBody>
      </p:sp>
    </p:spTree>
    <p:extLst>
      <p:ext uri="{BB962C8B-B14F-4D97-AF65-F5344CB8AC3E}">
        <p14:creationId xmlns:p14="http://schemas.microsoft.com/office/powerpoint/2010/main" val="850775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Currently only a small subset of</a:t>
            </a:r>
            <a:r>
              <a:rPr lang="en-US" baseline="0" dirty="0" smtClean="0"/>
              <a:t> projects are being loaded into </a:t>
            </a:r>
            <a:r>
              <a:rPr lang="en-US" baseline="0" dirty="0" err="1" smtClean="0"/>
              <a:t>SiteManager</a:t>
            </a:r>
            <a:r>
              <a:rPr lang="en-US" baseline="0" dirty="0" smtClean="0"/>
              <a:t>.  On those projects the </a:t>
            </a:r>
            <a:r>
              <a:rPr lang="en-US" baseline="0" dirty="0" err="1" smtClean="0"/>
              <a:t>SiteXchange</a:t>
            </a:r>
            <a:r>
              <a:rPr lang="en-US" baseline="0" dirty="0" smtClean="0"/>
              <a:t> data is loaded directly into </a:t>
            </a:r>
            <a:r>
              <a:rPr lang="en-US" baseline="0" dirty="0" err="1" smtClean="0"/>
              <a:t>SiteManager</a:t>
            </a:r>
            <a:r>
              <a:rPr lang="en-US" baseline="0" dirty="0" smtClean="0"/>
              <a:t>.  </a:t>
            </a:r>
          </a:p>
          <a:p>
            <a:endParaRPr lang="en-US" baseline="0" dirty="0" smtClean="0"/>
          </a:p>
          <a:p>
            <a:r>
              <a:rPr lang="en-US" baseline="0" dirty="0" smtClean="0"/>
              <a:t>For CMS, project data is keyed by Diane.</a:t>
            </a:r>
          </a:p>
          <a:p>
            <a:endParaRPr lang="en-US" baseline="0" dirty="0" smtClean="0"/>
          </a:p>
          <a:p>
            <a:r>
              <a:rPr lang="en-US" baseline="0" dirty="0" smtClean="0"/>
              <a:t>Subcontract data on Contracts web is updated nightly.  One file per project with links to subcontract agreements.  </a:t>
            </a:r>
          </a:p>
          <a:p>
            <a:endParaRPr lang="en-US" baseline="0" dirty="0" smtClean="0"/>
          </a:p>
          <a:p>
            <a:r>
              <a:rPr lang="en-US" baseline="0" dirty="0" smtClean="0"/>
              <a:t>While it might seem like this is many steps, loading </a:t>
            </a:r>
            <a:r>
              <a:rPr lang="en-US" baseline="0" dirty="0" err="1" smtClean="0"/>
              <a:t>SiteXchange</a:t>
            </a:r>
            <a:r>
              <a:rPr lang="en-US" baseline="0" dirty="0" smtClean="0"/>
              <a:t> files and performing the checks only takes a few seconds given there are no issues.  </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12</a:t>
            </a:fld>
            <a:endParaRPr lang="en-US"/>
          </a:p>
        </p:txBody>
      </p:sp>
    </p:spTree>
    <p:extLst>
      <p:ext uri="{BB962C8B-B14F-4D97-AF65-F5344CB8AC3E}">
        <p14:creationId xmlns:p14="http://schemas.microsoft.com/office/powerpoint/2010/main" val="8507755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Currently PN</a:t>
            </a:r>
            <a:r>
              <a:rPr lang="en-US" sz="1200" kern="1200" baseline="0" dirty="0" smtClean="0">
                <a:solidFill>
                  <a:schemeClr val="tx1"/>
                </a:solidFill>
                <a:effectLst/>
                <a:latin typeface="+mn-lt"/>
                <a:ea typeface="+mn-ea"/>
                <a:cs typeface="+mn-cs"/>
              </a:rPr>
              <a:t> 046 contains subcontract agreement requirements.  </a:t>
            </a:r>
            <a:r>
              <a:rPr lang="en-US" sz="1200" kern="1200" dirty="0" smtClean="0">
                <a:solidFill>
                  <a:schemeClr val="tx1"/>
                </a:solidFill>
                <a:effectLst/>
                <a:latin typeface="+mn-lt"/>
                <a:ea typeface="+mn-ea"/>
                <a:cs typeface="+mn-cs"/>
              </a:rPr>
              <a:t>The prime contractor must only furnish to the Department subcontract agreements from the DBE subcontractors with whom they propose to utilize to fulfill the project goal.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For materials suppliers, consultant and trucking services the C-92 needs to be submitted with the purchase order.  These items do not count against prequalification or subcontracting limits such as onsite trucking and subcontracts for work and should not be submitted separately.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C-92s must be submitted prior to the DBE commencing work.  At the time of submission of the C-92 the DBE subcontractor must have sufficient dollar and work type qualifications to perform the work. </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13</a:t>
            </a:fld>
            <a:endParaRPr lang="en-US"/>
          </a:p>
        </p:txBody>
      </p:sp>
    </p:spTree>
    <p:extLst>
      <p:ext uri="{BB962C8B-B14F-4D97-AF65-F5344CB8AC3E}">
        <p14:creationId xmlns:p14="http://schemas.microsoft.com/office/powerpoint/2010/main" val="8507755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Only running</a:t>
            </a:r>
            <a:r>
              <a:rPr lang="en-US" baseline="0" dirty="0" smtClean="0"/>
              <a:t> about 40 or so projects in </a:t>
            </a:r>
            <a:r>
              <a:rPr lang="en-US" baseline="0" dirty="0" err="1" smtClean="0"/>
              <a:t>SiteManager</a:t>
            </a:r>
            <a:r>
              <a:rPr lang="en-US" baseline="0" dirty="0" smtClean="0"/>
              <a:t> right now.  Another 35-40 being added this construction season.</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14</a:t>
            </a:fld>
            <a:endParaRPr lang="en-US"/>
          </a:p>
        </p:txBody>
      </p:sp>
    </p:spTree>
    <p:extLst>
      <p:ext uri="{BB962C8B-B14F-4D97-AF65-F5344CB8AC3E}">
        <p14:creationId xmlns:p14="http://schemas.microsoft.com/office/powerpoint/2010/main" val="8507755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have been creating</a:t>
            </a:r>
            <a:r>
              <a:rPr lang="en-US" baseline="0" dirty="0" smtClean="0"/>
              <a:t> </a:t>
            </a:r>
            <a:r>
              <a:rPr lang="en-US" baseline="0" dirty="0" err="1" smtClean="0"/>
              <a:t>SiteXchange</a:t>
            </a:r>
            <a:r>
              <a:rPr lang="en-US" baseline="0" dirty="0" smtClean="0"/>
              <a:t> files for currently active projects that are running entirely through CMS.  </a:t>
            </a:r>
          </a:p>
          <a:p>
            <a:endParaRPr lang="en-US" baseline="0" dirty="0" smtClean="0"/>
          </a:p>
          <a:p>
            <a:r>
              <a:rPr lang="en-US" baseline="0" dirty="0" smtClean="0"/>
              <a:t>Any extra work items would be missing as the projects are not in </a:t>
            </a:r>
            <a:r>
              <a:rPr lang="en-US" baseline="0" dirty="0" err="1" smtClean="0"/>
              <a:t>SiteManager</a:t>
            </a:r>
            <a:r>
              <a:rPr lang="en-US" baseline="0" dirty="0" smtClean="0"/>
              <a:t>.  Still working through this to see if can come up with a solution.</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15</a:t>
            </a:fld>
            <a:endParaRPr lang="en-US"/>
          </a:p>
        </p:txBody>
      </p:sp>
    </p:spTree>
    <p:extLst>
      <p:ext uri="{BB962C8B-B14F-4D97-AF65-F5344CB8AC3E}">
        <p14:creationId xmlns:p14="http://schemas.microsoft.com/office/powerpoint/2010/main" val="850775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Overall we are getting positive feedback.  Contractors</a:t>
            </a:r>
            <a:r>
              <a:rPr lang="en-US" baseline="0" dirty="0" smtClean="0"/>
              <a:t> that use </a:t>
            </a:r>
            <a:r>
              <a:rPr lang="en-US" baseline="0" dirty="0" err="1" smtClean="0"/>
              <a:t>SiteXchange</a:t>
            </a:r>
            <a:r>
              <a:rPr lang="en-US" baseline="0" dirty="0" smtClean="0"/>
              <a:t> one time want to keep using it.</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16</a:t>
            </a:fld>
            <a:endParaRPr lang="en-US"/>
          </a:p>
        </p:txBody>
      </p:sp>
    </p:spTree>
    <p:extLst>
      <p:ext uri="{BB962C8B-B14F-4D97-AF65-F5344CB8AC3E}">
        <p14:creationId xmlns:p14="http://schemas.microsoft.com/office/powerpoint/2010/main" val="850775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a:t>
            </a:r>
            <a:r>
              <a:rPr lang="en-US" baseline="0" dirty="0" smtClean="0"/>
              <a:t> start download </a:t>
            </a:r>
            <a:r>
              <a:rPr lang="en-US" baseline="0" dirty="0" err="1" smtClean="0"/>
              <a:t>SiteXchange</a:t>
            </a:r>
            <a:r>
              <a:rPr lang="en-US" baseline="0" dirty="0" smtClean="0"/>
              <a:t> file into directory (such as c:\siteXchange)</a:t>
            </a:r>
          </a:p>
          <a:p>
            <a:endParaRPr lang="en-US" baseline="0" dirty="0" smtClean="0"/>
          </a:p>
          <a:p>
            <a:r>
              <a:rPr lang="en-US" baseline="0" dirty="0" err="1" smtClean="0"/>
              <a:t>SiteXchange</a:t>
            </a:r>
            <a:r>
              <a:rPr lang="en-US" baseline="0" dirty="0" smtClean="0"/>
              <a:t> files will have a .CON extension and named with project number-county and </a:t>
            </a:r>
            <a:r>
              <a:rPr lang="en-US" baseline="0" dirty="0" err="1" smtClean="0"/>
              <a:t>pid</a:t>
            </a:r>
            <a:r>
              <a:rPr lang="en-US" baseline="0" dirty="0" smtClean="0"/>
              <a:t> combination</a:t>
            </a:r>
          </a:p>
          <a:p>
            <a:endParaRPr lang="en-US" baseline="0" dirty="0" smtClean="0"/>
          </a:p>
          <a:p>
            <a:r>
              <a:rPr lang="en-US" baseline="0" dirty="0" smtClean="0"/>
              <a:t>Make sure </a:t>
            </a:r>
            <a:r>
              <a:rPr lang="en-US" baseline="0" dirty="0" err="1" smtClean="0"/>
              <a:t>vendor.bin</a:t>
            </a:r>
            <a:r>
              <a:rPr lang="en-US" baseline="0" dirty="0" smtClean="0"/>
              <a:t> file is in the same directory with the </a:t>
            </a:r>
            <a:r>
              <a:rPr lang="en-US" baseline="0" dirty="0" err="1" smtClean="0"/>
              <a:t>SiteXchange</a:t>
            </a:r>
            <a:r>
              <a:rPr lang="en-US" baseline="0" dirty="0" smtClean="0"/>
              <a:t> file</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17</a:t>
            </a:fld>
            <a:endParaRPr lang="en-US"/>
          </a:p>
        </p:txBody>
      </p:sp>
    </p:spTree>
    <p:extLst>
      <p:ext uri="{BB962C8B-B14F-4D97-AF65-F5344CB8AC3E}">
        <p14:creationId xmlns:p14="http://schemas.microsoft.com/office/powerpoint/2010/main" val="8507755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Looks</a:t>
            </a:r>
            <a:r>
              <a:rPr lang="en-US" baseline="0" dirty="0" smtClean="0"/>
              <a:t> totally different which has been a little bit of an adjustment.</a:t>
            </a:r>
          </a:p>
          <a:p>
            <a:endParaRPr lang="en-US" baseline="0" dirty="0" smtClean="0"/>
          </a:p>
          <a:p>
            <a:r>
              <a:rPr lang="en-US" baseline="0" dirty="0" smtClean="0"/>
              <a:t>If something you are used to having in the scanned C-92, let me know and we’ll get it added to the new reports.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18</a:t>
            </a:fld>
            <a:endParaRPr lang="en-US"/>
          </a:p>
        </p:txBody>
      </p:sp>
    </p:spTree>
    <p:extLst>
      <p:ext uri="{BB962C8B-B14F-4D97-AF65-F5344CB8AC3E}">
        <p14:creationId xmlns:p14="http://schemas.microsoft.com/office/powerpoint/2010/main" val="8507755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Started</a:t>
            </a:r>
            <a:r>
              <a:rPr lang="en-US" baseline="0" dirty="0" smtClean="0"/>
              <a:t> working with Diane who processes all C-92s currently last spring.  Diane has some pretty stringent requirements and part of the point of making the move is to eliminate re-entering C-92 data to save time, be more efficient and eliminate errors.  </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19</a:t>
            </a:fld>
            <a:endParaRPr lang="en-US"/>
          </a:p>
        </p:txBody>
      </p:sp>
    </p:spTree>
    <p:extLst>
      <p:ext uri="{BB962C8B-B14F-4D97-AF65-F5344CB8AC3E}">
        <p14:creationId xmlns:p14="http://schemas.microsoft.com/office/powerpoint/2010/main" val="850775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Run</a:t>
            </a:r>
            <a:r>
              <a:rPr lang="en-US" baseline="0" dirty="0" smtClean="0"/>
              <a:t> through list of items for discussion</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2</a:t>
            </a:fld>
            <a:endParaRPr lang="en-US"/>
          </a:p>
        </p:txBody>
      </p:sp>
    </p:spTree>
    <p:extLst>
      <p:ext uri="{BB962C8B-B14F-4D97-AF65-F5344CB8AC3E}">
        <p14:creationId xmlns:p14="http://schemas.microsoft.com/office/powerpoint/2010/main" val="4200410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Or you can always call Diane</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20</a:t>
            </a:fld>
            <a:endParaRPr lang="en-US"/>
          </a:p>
        </p:txBody>
      </p:sp>
    </p:spTree>
    <p:extLst>
      <p:ext uri="{BB962C8B-B14F-4D97-AF65-F5344CB8AC3E}">
        <p14:creationId xmlns:p14="http://schemas.microsoft.com/office/powerpoint/2010/main" val="8507755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Started</a:t>
            </a:r>
            <a:r>
              <a:rPr lang="en-US" baseline="0" dirty="0" smtClean="0"/>
              <a:t> working with Diane who processes all C-92s currently last spring.  Diane has some pretty stringent requirements and part of the point of making the move is to eliminate re-entering C-92 data to save time, be more efficient and eliminate errors.  </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21</a:t>
            </a:fld>
            <a:endParaRPr lang="en-US"/>
          </a:p>
        </p:txBody>
      </p:sp>
    </p:spTree>
    <p:extLst>
      <p:ext uri="{BB962C8B-B14F-4D97-AF65-F5344CB8AC3E}">
        <p14:creationId xmlns:p14="http://schemas.microsoft.com/office/powerpoint/2010/main" val="850775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err="1" smtClean="0"/>
              <a:t>SiteXchange</a:t>
            </a:r>
            <a:r>
              <a:rPr lang="en-US" baseline="0" dirty="0" smtClean="0"/>
              <a:t> is available for download and use by prime contractors for submission of C-92s.</a:t>
            </a:r>
          </a:p>
          <a:p>
            <a:endParaRPr lang="en-US" baseline="0" dirty="0" smtClean="0"/>
          </a:p>
          <a:p>
            <a:r>
              <a:rPr lang="en-US" baseline="0" dirty="0" smtClean="0"/>
              <a:t>Use the terms C-92, </a:t>
            </a:r>
            <a:r>
              <a:rPr lang="en-US" baseline="0" dirty="0" err="1" smtClean="0"/>
              <a:t>SiteXchange</a:t>
            </a:r>
            <a:r>
              <a:rPr lang="en-US" baseline="0" dirty="0" smtClean="0"/>
              <a:t> and Request for Sublet interchangeably.</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3</a:t>
            </a:fld>
            <a:endParaRPr lang="en-US"/>
          </a:p>
        </p:txBody>
      </p:sp>
    </p:spTree>
    <p:extLst>
      <p:ext uri="{BB962C8B-B14F-4D97-AF65-F5344CB8AC3E}">
        <p14:creationId xmlns:p14="http://schemas.microsoft.com/office/powerpoint/2010/main" val="3170699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SiteXchange</a:t>
            </a:r>
            <a:r>
              <a:rPr lang="en-US" baseline="0" dirty="0" smtClean="0"/>
              <a:t> is software program that utilizes the same interface as Expedite.  For those of you that do not know what Expedite is, Expedite has been used to submit bids by primes since the mid-90’s with online bidding use Expedite and Bid Express for the past 6 years.  </a:t>
            </a:r>
          </a:p>
          <a:p>
            <a:endParaRPr lang="en-US" baseline="0" dirty="0" smtClean="0"/>
          </a:p>
          <a:p>
            <a:r>
              <a:rPr lang="en-US" baseline="0" dirty="0" smtClean="0"/>
              <a:t>Familiar interface makes getting up to speed quick in most cases.  Dan and Diane spend quite a bit of time walking contractors through use if necessary.</a:t>
            </a:r>
          </a:p>
          <a:p>
            <a:endParaRPr lang="en-US" baseline="0" dirty="0" smtClean="0"/>
          </a:p>
          <a:p>
            <a:r>
              <a:rPr lang="en-US" baseline="0" dirty="0" smtClean="0"/>
              <a:t>As with most manual to electronic implementations, reduction of errors should be an immediate realization.  Time savings is also a benefit and already being realized.</a:t>
            </a:r>
          </a:p>
        </p:txBody>
      </p:sp>
      <p:sp>
        <p:nvSpPr>
          <p:cNvPr id="4" name="Slide Number Placeholder 3"/>
          <p:cNvSpPr>
            <a:spLocks noGrp="1"/>
          </p:cNvSpPr>
          <p:nvPr>
            <p:ph type="sldNum" sz="quarter" idx="10"/>
          </p:nvPr>
        </p:nvSpPr>
        <p:spPr/>
        <p:txBody>
          <a:bodyPr/>
          <a:lstStyle/>
          <a:p>
            <a:fld id="{4B0FDA08-891D-4D24-9337-D12A075AC062}" type="slidenum">
              <a:rPr lang="en-US" smtClean="0"/>
              <a:pPr/>
              <a:t>4</a:t>
            </a:fld>
            <a:endParaRPr lang="en-US"/>
          </a:p>
        </p:txBody>
      </p:sp>
    </p:spTree>
    <p:extLst>
      <p:ext uri="{BB962C8B-B14F-4D97-AF65-F5344CB8AC3E}">
        <p14:creationId xmlns:p14="http://schemas.microsoft.com/office/powerpoint/2010/main" val="1300575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you open the </a:t>
            </a:r>
            <a:r>
              <a:rPr lang="en-US" dirty="0" err="1" smtClean="0"/>
              <a:t>SiteXchange</a:t>
            </a:r>
            <a:r>
              <a:rPr lang="en-US" dirty="0" smtClean="0"/>
              <a:t> file</a:t>
            </a:r>
            <a:r>
              <a:rPr lang="en-US" baseline="0" dirty="0" smtClean="0"/>
              <a:t> it should look very familiar to those who have bid with ODOT.  The first screen has general project information and some folders.</a:t>
            </a:r>
          </a:p>
          <a:p>
            <a:endParaRPr lang="en-US" baseline="0" dirty="0" smtClean="0"/>
          </a:p>
          <a:p>
            <a:r>
              <a:rPr lang="en-US" baseline="0" dirty="0" smtClean="0"/>
              <a:t>To add a subcontractor right-click and click add subcontractor.</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5</a:t>
            </a:fld>
            <a:endParaRPr lang="en-US"/>
          </a:p>
        </p:txBody>
      </p:sp>
    </p:spTree>
    <p:extLst>
      <p:ext uri="{BB962C8B-B14F-4D97-AF65-F5344CB8AC3E}">
        <p14:creationId xmlns:p14="http://schemas.microsoft.com/office/powerpoint/2010/main" val="850775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Select contractor, work type, DBE type</a:t>
            </a:r>
            <a:r>
              <a:rPr lang="en-US" baseline="0" dirty="0" smtClean="0"/>
              <a:t> and subcontractor type of work.  This would be where trucking versus consultant versus materials supplier would be indicated.</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6</a:t>
            </a:fld>
            <a:endParaRPr lang="en-US"/>
          </a:p>
        </p:txBody>
      </p:sp>
    </p:spTree>
    <p:extLst>
      <p:ext uri="{BB962C8B-B14F-4D97-AF65-F5344CB8AC3E}">
        <p14:creationId xmlns:p14="http://schemas.microsoft.com/office/powerpoint/2010/main" val="850775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Check items to subcontract.</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7</a:t>
            </a:fld>
            <a:endParaRPr lang="en-US"/>
          </a:p>
        </p:txBody>
      </p:sp>
    </p:spTree>
    <p:extLst>
      <p:ext uri="{BB962C8B-B14F-4D97-AF65-F5344CB8AC3E}">
        <p14:creationId xmlns:p14="http://schemas.microsoft.com/office/powerpoint/2010/main" val="850775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Started</a:t>
            </a:r>
            <a:r>
              <a:rPr lang="en-US" baseline="0" dirty="0" smtClean="0"/>
              <a:t> working with Diane who processes all C-92s currently last spring.  Diane has some pretty stringent requirements and part of the point of making the move is to eliminate re-entering C-92 data to save time, be more efficient and eliminate errors.  </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8</a:t>
            </a:fld>
            <a:endParaRPr lang="en-US"/>
          </a:p>
        </p:txBody>
      </p:sp>
    </p:spTree>
    <p:extLst>
      <p:ext uri="{BB962C8B-B14F-4D97-AF65-F5344CB8AC3E}">
        <p14:creationId xmlns:p14="http://schemas.microsoft.com/office/powerpoint/2010/main" val="850775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Diane receives </a:t>
            </a:r>
            <a:r>
              <a:rPr lang="en-US" dirty="0" err="1" smtClean="0"/>
              <a:t>SiteXchange</a:t>
            </a:r>
            <a:r>
              <a:rPr lang="en-US" dirty="0" smtClean="0"/>
              <a:t> files from prime</a:t>
            </a:r>
            <a:r>
              <a:rPr lang="en-US" baseline="0" dirty="0" smtClean="0"/>
              <a:t> contractors and loads the file.  Interface checks for errors.</a:t>
            </a:r>
          </a:p>
          <a:p>
            <a:endParaRPr lang="en-US" baseline="0" dirty="0" smtClean="0"/>
          </a:p>
          <a:p>
            <a:r>
              <a:rPr lang="en-US" baseline="0" dirty="0" smtClean="0"/>
              <a:t>Checks prequalification limits.</a:t>
            </a:r>
          </a:p>
          <a:p>
            <a:endParaRPr lang="en-US" baseline="0" dirty="0" smtClean="0"/>
          </a:p>
          <a:p>
            <a:r>
              <a:rPr lang="en-US" baseline="0" dirty="0" smtClean="0"/>
              <a:t>Checks subcontracting limits, under $500,000 as well as DBE and EDGE thresholds.</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9</a:t>
            </a:fld>
            <a:endParaRPr lang="en-US"/>
          </a:p>
        </p:txBody>
      </p:sp>
    </p:spTree>
    <p:extLst>
      <p:ext uri="{BB962C8B-B14F-4D97-AF65-F5344CB8AC3E}">
        <p14:creationId xmlns:p14="http://schemas.microsoft.com/office/powerpoint/2010/main" val="8507755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86375" y="2343375"/>
            <a:ext cx="2171250" cy="2171250"/>
          </a:xfrm>
          <a:prstGeom prst="rect">
            <a:avLst/>
          </a:prstGeom>
        </p:spPr>
      </p:pic>
      <p:sp>
        <p:nvSpPr>
          <p:cNvPr id="10" name="TextBox 9"/>
          <p:cNvSpPr txBox="1"/>
          <p:nvPr userDrawn="1"/>
        </p:nvSpPr>
        <p:spPr>
          <a:xfrm>
            <a:off x="0" y="0"/>
            <a:ext cx="9144000" cy="677108"/>
          </a:xfrm>
          <a:prstGeom prst="rect">
            <a:avLst/>
          </a:prstGeom>
          <a:solidFill>
            <a:srgbClr val="009969"/>
          </a:solidFill>
        </p:spPr>
        <p:txBody>
          <a:bodyPr wrap="square" lIns="91440" tIns="91440" bIns="91440" rtlCol="0" anchor="ctr" anchorCtr="0">
            <a:spAutoFit/>
          </a:bodyPr>
          <a:lstStyle/>
          <a:p>
            <a:pPr algn="ctr"/>
            <a:r>
              <a:rPr lang="en-US" sz="3200" b="1" spc="300" dirty="0" smtClean="0">
                <a:solidFill>
                  <a:schemeClr val="bg1"/>
                </a:solidFill>
              </a:rPr>
              <a:t>Ohio Department of Transportation</a:t>
            </a:r>
            <a:endParaRPr lang="en-US" sz="3200" b="1" spc="300" dirty="0">
              <a:solidFill>
                <a:schemeClr val="bg1"/>
              </a:solidFill>
            </a:endParaRPr>
          </a:p>
        </p:txBody>
      </p:sp>
      <p:sp>
        <p:nvSpPr>
          <p:cNvPr id="11" name="TextBox 10"/>
          <p:cNvSpPr txBox="1"/>
          <p:nvPr userDrawn="1"/>
        </p:nvSpPr>
        <p:spPr>
          <a:xfrm>
            <a:off x="0" y="6396335"/>
            <a:ext cx="9144000" cy="461665"/>
          </a:xfrm>
          <a:prstGeom prst="rect">
            <a:avLst/>
          </a:prstGeom>
          <a:solidFill>
            <a:srgbClr val="009969"/>
          </a:solidFill>
        </p:spPr>
        <p:txBody>
          <a:bodyPr wrap="square" tIns="91440" bIns="91440" rtlCol="0" anchor="ctr" anchorCtr="0">
            <a:spAutoFit/>
          </a:bodyPr>
          <a:lstStyle/>
          <a:p>
            <a:pPr algn="ctr"/>
            <a:r>
              <a:rPr lang="en-US" sz="1800" b="1" spc="300" dirty="0" smtClean="0">
                <a:solidFill>
                  <a:schemeClr val="bg1"/>
                </a:solidFill>
              </a:rPr>
              <a:t>www.transportation.ohio.gov</a:t>
            </a:r>
            <a:endParaRPr lang="en-US" sz="1800" b="1" spc="300" dirty="0">
              <a:solidFill>
                <a:schemeClr val="bg1"/>
              </a:solidFill>
            </a:endParaRPr>
          </a:p>
        </p:txBody>
      </p:sp>
      <p:sp>
        <p:nvSpPr>
          <p:cNvPr id="12" name="TextBox 11"/>
          <p:cNvSpPr txBox="1"/>
          <p:nvPr userDrawn="1"/>
        </p:nvSpPr>
        <p:spPr>
          <a:xfrm>
            <a:off x="0" y="6031468"/>
            <a:ext cx="9144000" cy="369332"/>
          </a:xfrm>
          <a:prstGeom prst="rect">
            <a:avLst/>
          </a:prstGeom>
          <a:noFill/>
        </p:spPr>
        <p:txBody>
          <a:bodyPr wrap="square" rtlCol="0">
            <a:spAutoFit/>
          </a:bodyPr>
          <a:lstStyle/>
          <a:p>
            <a:pPr algn="ctr"/>
            <a:r>
              <a:rPr lang="en-US" b="0" dirty="0" smtClean="0">
                <a:solidFill>
                  <a:srgbClr val="009969"/>
                </a:solidFill>
              </a:rPr>
              <a:t>John R. Kasich, </a:t>
            </a:r>
            <a:r>
              <a:rPr lang="en-US" b="0" i="1" dirty="0" smtClean="0">
                <a:solidFill>
                  <a:srgbClr val="009969"/>
                </a:solidFill>
              </a:rPr>
              <a:t>Governor  </a:t>
            </a:r>
            <a:r>
              <a:rPr lang="en-US" b="0" dirty="0" smtClean="0">
                <a:solidFill>
                  <a:srgbClr val="009969"/>
                </a:solidFill>
              </a:rPr>
              <a:t>  •    Jerry Wray, </a:t>
            </a:r>
            <a:r>
              <a:rPr lang="en-US" b="0" i="1" dirty="0" smtClean="0">
                <a:solidFill>
                  <a:srgbClr val="009969"/>
                </a:solidFill>
              </a:rPr>
              <a:t>Director</a:t>
            </a:r>
            <a:endParaRPr lang="en-US" b="0" i="1" dirty="0">
              <a:solidFill>
                <a:srgbClr val="009969"/>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457200" indent="-457200">
              <a:buFontTx/>
              <a:buBlip>
                <a:blip r:embed="rId2"/>
              </a:buBlip>
              <a:defRPr b="1"/>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393542233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886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11" name="Text Placeholder 10"/>
          <p:cNvSpPr>
            <a:spLocks noGrp="1"/>
          </p:cNvSpPr>
          <p:nvPr>
            <p:ph type="body" sz="quarter" idx="11" hasCustomPrompt="1"/>
          </p:nvPr>
        </p:nvSpPr>
        <p:spPr>
          <a:xfrm>
            <a:off x="457200" y="1447800"/>
            <a:ext cx="8305800" cy="609600"/>
          </a:xfrm>
        </p:spPr>
        <p:txBody>
          <a:bodyPr/>
          <a:lstStyle>
            <a:lvl1pPr algn="ctr">
              <a:buNone/>
              <a:defRPr sz="2400" b="1" i="1" u="sng">
                <a:latin typeface="+mj-lt"/>
              </a:defRPr>
            </a:lvl1pPr>
          </a:lstStyle>
          <a:p>
            <a:pPr lvl="0"/>
            <a:r>
              <a:rPr lang="en-US" sz="2400" b="1" i="1" u="sng" dirty="0" smtClean="0">
                <a:latin typeface="+mj-lt"/>
              </a:rPr>
              <a:t>Subtitle</a:t>
            </a:r>
            <a:endParaRPr lang="en-US" dirty="0"/>
          </a:p>
        </p:txBody>
      </p:sp>
      <p:sp>
        <p:nvSpPr>
          <p:cNvPr id="6" name="Footer Placeholder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147765316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r>
              <a:rPr lang="en-US" dirty="0" smtClean="0"/>
              <a:t>Click to edit Master title style</a:t>
            </a:r>
            <a:endParaRPr lang="en-US" dirty="0"/>
          </a:p>
        </p:txBody>
      </p:sp>
      <p:sp>
        <p:nvSpPr>
          <p:cNvPr id="6" name="Footer Placeholder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252380635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5"/>
          <p:cNvSpPr>
            <a:spLocks noGrp="1"/>
          </p:cNvSpPr>
          <p:nvPr userDrawn="1">
            <p:ph idx="1" hasCustomPrompt="1"/>
          </p:nvPr>
        </p:nvSpPr>
        <p:spPr>
          <a:xfrm>
            <a:off x="457200" y="1524000"/>
            <a:ext cx="8153400" cy="4495800"/>
          </a:xfrm>
        </p:spPr>
        <p:txBody>
          <a:bodyPr numCol="2"/>
          <a:lstStyle>
            <a:lvl3pPr>
              <a:defRPr/>
            </a:lvl3pPr>
          </a:lstStyle>
          <a:p>
            <a:pPr>
              <a:buNone/>
            </a:pPr>
            <a:r>
              <a:rPr lang="en-US" dirty="0" smtClean="0"/>
              <a:t>Column One</a:t>
            </a:r>
          </a:p>
          <a:p>
            <a:r>
              <a:rPr lang="en-US" dirty="0" smtClean="0"/>
              <a:t>1</a:t>
            </a:r>
          </a:p>
          <a:p>
            <a:pPr lvl="1"/>
            <a:r>
              <a:rPr lang="en-US" dirty="0" smtClean="0"/>
              <a:t>a</a:t>
            </a:r>
          </a:p>
          <a:p>
            <a:pPr lvl="1"/>
            <a:r>
              <a:rPr lang="en-US" dirty="0" smtClean="0"/>
              <a:t>b</a:t>
            </a:r>
          </a:p>
          <a:p>
            <a:pPr lvl="2"/>
            <a:r>
              <a:rPr lang="en-US" dirty="0" err="1" smtClean="0"/>
              <a:t>i</a:t>
            </a:r>
            <a:endParaRPr lang="en-US" dirty="0" smtClean="0"/>
          </a:p>
          <a:p>
            <a:pPr lvl="2"/>
            <a:r>
              <a:rPr lang="en-US" dirty="0" smtClean="0"/>
              <a:t>Ii</a:t>
            </a:r>
          </a:p>
          <a:p>
            <a:pPr lvl="2"/>
            <a:endParaRPr lang="en-US" dirty="0" smtClean="0"/>
          </a:p>
          <a:p>
            <a:pPr lvl="2">
              <a:buNone/>
            </a:pPr>
            <a:endParaRPr lang="en-US" dirty="0" smtClean="0"/>
          </a:p>
          <a:p>
            <a:pPr>
              <a:buNone/>
            </a:pPr>
            <a:r>
              <a:rPr lang="en-US" dirty="0" smtClean="0"/>
              <a:t>Column Two</a:t>
            </a:r>
          </a:p>
          <a:p>
            <a:r>
              <a:rPr lang="en-US" dirty="0" smtClean="0"/>
              <a:t>2</a:t>
            </a:r>
            <a:endParaRPr lang="en-US" dirty="0"/>
          </a:p>
        </p:txBody>
      </p:sp>
      <p:sp>
        <p:nvSpPr>
          <p:cNvPr id="5" name="Rectangle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329078593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ub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5"/>
          <p:cNvSpPr>
            <a:spLocks noGrp="1"/>
          </p:cNvSpPr>
          <p:nvPr userDrawn="1">
            <p:ph idx="1" hasCustomPrompt="1"/>
          </p:nvPr>
        </p:nvSpPr>
        <p:spPr>
          <a:xfrm>
            <a:off x="457200" y="2209800"/>
            <a:ext cx="8153400" cy="3810000"/>
          </a:xfrm>
        </p:spPr>
        <p:txBody>
          <a:bodyPr numCol="2"/>
          <a:lstStyle>
            <a:lvl3pPr>
              <a:defRPr/>
            </a:lvl3pPr>
          </a:lstStyle>
          <a:p>
            <a:pPr>
              <a:buNone/>
            </a:pPr>
            <a:r>
              <a:rPr lang="en-US" dirty="0" smtClean="0"/>
              <a:t>Column One</a:t>
            </a:r>
          </a:p>
          <a:p>
            <a:r>
              <a:rPr lang="en-US" dirty="0" smtClean="0"/>
              <a:t>1</a:t>
            </a:r>
          </a:p>
          <a:p>
            <a:pPr lvl="1"/>
            <a:r>
              <a:rPr lang="en-US" dirty="0" smtClean="0"/>
              <a:t>a</a:t>
            </a:r>
          </a:p>
          <a:p>
            <a:pPr lvl="1"/>
            <a:r>
              <a:rPr lang="en-US" dirty="0" smtClean="0"/>
              <a:t>b</a:t>
            </a:r>
          </a:p>
          <a:p>
            <a:pPr lvl="2"/>
            <a:r>
              <a:rPr lang="en-US" dirty="0" err="1" smtClean="0"/>
              <a:t>i</a:t>
            </a:r>
            <a:endParaRPr lang="en-US" dirty="0" smtClean="0"/>
          </a:p>
          <a:p>
            <a:pPr lvl="2"/>
            <a:r>
              <a:rPr lang="en-US" dirty="0" smtClean="0"/>
              <a:t>Ii</a:t>
            </a:r>
          </a:p>
          <a:p>
            <a:pPr lvl="2">
              <a:buNone/>
            </a:pPr>
            <a:endParaRPr lang="en-US" dirty="0" smtClean="0"/>
          </a:p>
          <a:p>
            <a:pPr>
              <a:buNone/>
            </a:pPr>
            <a:r>
              <a:rPr lang="en-US" dirty="0" smtClean="0"/>
              <a:t>Column Two</a:t>
            </a:r>
          </a:p>
          <a:p>
            <a:r>
              <a:rPr lang="en-US" dirty="0" smtClean="0"/>
              <a:t>2</a:t>
            </a:r>
            <a:endParaRPr lang="en-US" dirty="0"/>
          </a:p>
        </p:txBody>
      </p:sp>
      <p:sp>
        <p:nvSpPr>
          <p:cNvPr id="7" name="Text Placeholder 10"/>
          <p:cNvSpPr>
            <a:spLocks noGrp="1"/>
          </p:cNvSpPr>
          <p:nvPr>
            <p:ph type="body" sz="quarter" idx="11" hasCustomPrompt="1"/>
          </p:nvPr>
        </p:nvSpPr>
        <p:spPr>
          <a:xfrm>
            <a:off x="457200" y="1447800"/>
            <a:ext cx="8305800" cy="609600"/>
          </a:xfrm>
        </p:spPr>
        <p:txBody>
          <a:bodyPr/>
          <a:lstStyle>
            <a:lvl1pPr algn="ctr">
              <a:buNone/>
              <a:defRPr sz="2400" b="1" i="1" u="sng">
                <a:latin typeface="+mj-lt"/>
              </a:defRPr>
            </a:lvl1pPr>
          </a:lstStyle>
          <a:p>
            <a:pPr lvl="0"/>
            <a:r>
              <a:rPr lang="en-US" sz="2400" b="1" i="1" u="sng" dirty="0" smtClean="0">
                <a:latin typeface="+mj-lt"/>
              </a:rPr>
              <a:t>Subtitle</a:t>
            </a:r>
            <a:endParaRPr lang="en-US" dirty="0"/>
          </a:p>
        </p:txBody>
      </p:sp>
      <p:sp>
        <p:nvSpPr>
          <p:cNvPr id="8" name="Rectangle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696366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with footer">
    <p:spTree>
      <p:nvGrpSpPr>
        <p:cNvPr id="1" name=""/>
        <p:cNvGrpSpPr/>
        <p:nvPr/>
      </p:nvGrpSpPr>
      <p:grpSpPr>
        <a:xfrm>
          <a:off x="0" y="0"/>
          <a:ext cx="0" cy="0"/>
          <a:chOff x="0" y="0"/>
          <a:chExt cx="0" cy="0"/>
        </a:xfrm>
      </p:grpSpPr>
      <p:sp>
        <p:nvSpPr>
          <p:cNvPr id="3" name="Rectangle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1240459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502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1" name="TextBox 10"/>
          <p:cNvSpPr txBox="1"/>
          <p:nvPr userDrawn="1"/>
        </p:nvSpPr>
        <p:spPr>
          <a:xfrm>
            <a:off x="0" y="6396335"/>
            <a:ext cx="9144000" cy="461665"/>
          </a:xfrm>
          <a:prstGeom prst="rect">
            <a:avLst/>
          </a:prstGeom>
          <a:solidFill>
            <a:srgbClr val="009969"/>
          </a:solidFill>
          <a:ln w="98425" cmpd="thinThick">
            <a:solidFill>
              <a:srgbClr val="009969"/>
            </a:solidFill>
          </a:ln>
        </p:spPr>
        <p:txBody>
          <a:bodyPr wrap="square" tIns="91440" bIns="91440" rtlCol="0" anchor="ctr" anchorCtr="0">
            <a:spAutoFit/>
          </a:bodyPr>
          <a:lstStyle/>
          <a:p>
            <a:pPr algn="ctr"/>
            <a:r>
              <a:rPr lang="en-US" spc="300" dirty="0" smtClean="0">
                <a:solidFill>
                  <a:srgbClr val="FFFFFF"/>
                </a:solidFill>
                <a:latin typeface="Copperplate Gothic Bold" pitchFamily="34" charset="0"/>
              </a:rPr>
              <a:t>www.transportation.ohio.gov</a:t>
            </a:r>
            <a:endParaRPr lang="en-US" spc="300" dirty="0">
              <a:solidFill>
                <a:srgbClr val="FFFFFF"/>
              </a:solidFill>
              <a:latin typeface="Copperplate Gothic Bold" pitchFamily="34" charset="0"/>
            </a:endParaRPr>
          </a:p>
        </p:txBody>
      </p:sp>
      <p:sp>
        <p:nvSpPr>
          <p:cNvPr id="12" name="TextBox 11"/>
          <p:cNvSpPr txBox="1"/>
          <p:nvPr userDrawn="1"/>
        </p:nvSpPr>
        <p:spPr>
          <a:xfrm>
            <a:off x="137160" y="6031468"/>
            <a:ext cx="8869680" cy="307777"/>
          </a:xfrm>
          <a:prstGeom prst="rect">
            <a:avLst/>
          </a:prstGeom>
          <a:noFill/>
        </p:spPr>
        <p:txBody>
          <a:bodyPr wrap="square" rtlCol="0">
            <a:spAutoFit/>
          </a:bodyPr>
          <a:lstStyle/>
          <a:p>
            <a:pPr>
              <a:tabLst>
                <a:tab pos="8915400" algn="r"/>
              </a:tabLst>
            </a:pPr>
            <a:r>
              <a:rPr lang="en-US" sz="1400" b="1" dirty="0" smtClean="0">
                <a:solidFill>
                  <a:srgbClr val="009969"/>
                </a:solidFill>
                <a:latin typeface="Copperplate Gothic Light" pitchFamily="34" charset="0"/>
                <a:ea typeface="Times New Roman"/>
                <a:cs typeface="CopprplGoth Bd BT"/>
              </a:rPr>
              <a:t>John R. Kasich, </a:t>
            </a:r>
            <a:r>
              <a:rPr lang="en-US" sz="1400" dirty="0" smtClean="0">
                <a:solidFill>
                  <a:srgbClr val="009969"/>
                </a:solidFill>
                <a:latin typeface="Copperplate Gothic Light" pitchFamily="34" charset="0"/>
                <a:ea typeface="Times New Roman"/>
                <a:cs typeface="CopprplGoth Bd BT"/>
              </a:rPr>
              <a:t>Governor	</a:t>
            </a:r>
            <a:r>
              <a:rPr lang="en-US" sz="1400" b="1" dirty="0" smtClean="0">
                <a:solidFill>
                  <a:srgbClr val="009969"/>
                </a:solidFill>
                <a:latin typeface="Copperplate Gothic Light" pitchFamily="34" charset="0"/>
                <a:ea typeface="Times New Roman"/>
                <a:cs typeface="CopprplGoth Bd BT"/>
              </a:rPr>
              <a:t>Jerry Wray, </a:t>
            </a:r>
            <a:r>
              <a:rPr lang="en-US" sz="1400" dirty="0" smtClean="0">
                <a:solidFill>
                  <a:srgbClr val="009969"/>
                </a:solidFill>
                <a:latin typeface="Copperplate Gothic Light" pitchFamily="34" charset="0"/>
                <a:ea typeface="Times New Roman"/>
                <a:cs typeface="CopprplGoth Bd BT"/>
              </a:rPr>
              <a:t>Director</a:t>
            </a:r>
            <a:endParaRPr lang="en-US" sz="1400" dirty="0">
              <a:solidFill>
                <a:srgbClr val="009969"/>
              </a:solidFill>
              <a:latin typeface="Copperplate Gothic Light" pitchFamily="34" charset="0"/>
              <a:ea typeface="Times New Roman"/>
              <a:cs typeface="CopprplGoth Bd BT"/>
            </a:endParaRPr>
          </a:p>
        </p:txBody>
      </p:sp>
      <p:sp>
        <p:nvSpPr>
          <p:cNvPr id="6" name="Rectangle 4"/>
          <p:cNvSpPr>
            <a:spLocks noChangeArrowheads="1"/>
          </p:cNvSpPr>
          <p:nvPr userDrawn="1"/>
        </p:nvSpPr>
        <p:spPr bwMode="auto">
          <a:xfrm>
            <a:off x="1449388" y="2632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tabLst>
                <a:tab pos="2743200" algn="ctr"/>
                <a:tab pos="5486400" algn="r"/>
              </a:tabLst>
            </a:pPr>
            <a:endParaRPr lang="en-US" smtClean="0">
              <a:solidFill>
                <a:srgbClr val="000000"/>
              </a:solidFill>
              <a:latin typeface="Arial" pitchFamily="34" charset="0"/>
              <a:cs typeface="Arial" pitchFamily="34" charset="0"/>
            </a:endParaRPr>
          </a:p>
        </p:txBody>
      </p:sp>
      <p:sp>
        <p:nvSpPr>
          <p:cNvPr id="7" name="Rectangle 6"/>
          <p:cNvSpPr/>
          <p:nvPr userDrawn="1"/>
        </p:nvSpPr>
        <p:spPr>
          <a:xfrm>
            <a:off x="0" y="0"/>
            <a:ext cx="9144000" cy="763286"/>
          </a:xfrm>
          <a:prstGeom prst="rect">
            <a:avLst/>
          </a:prstGeom>
          <a:solidFill>
            <a:srgbClr val="009969"/>
          </a:solidFill>
          <a:ln w="127000" cmpd="thinThick">
            <a:solidFill>
              <a:srgbClr val="009969"/>
            </a:solidFill>
          </a:ln>
        </p:spPr>
        <p:txBody>
          <a:bodyPr wrap="square" lIns="0" tIns="274320" rIns="0" bIns="91440" anchor="ctr" anchorCtr="0">
            <a:spAutoFit/>
          </a:bodyPr>
          <a:lstStyle/>
          <a:p>
            <a:pPr algn="ctr">
              <a:lnSpc>
                <a:spcPct val="80000"/>
              </a:lnSpc>
              <a:spcBef>
                <a:spcPts val="0"/>
              </a:spcBef>
              <a:spcAft>
                <a:spcPts val="0"/>
              </a:spcAft>
              <a:tabLst>
                <a:tab pos="2743200" algn="ctr"/>
                <a:tab pos="5486400" algn="r"/>
              </a:tabLst>
            </a:pPr>
            <a:r>
              <a:rPr lang="en-US" sz="3200" dirty="0" smtClean="0">
                <a:solidFill>
                  <a:srgbClr val="FFFFFF"/>
                </a:solidFill>
                <a:latin typeface="Copperplate Gothic Bold" pitchFamily="34" charset="0"/>
                <a:ea typeface="Times New Roman"/>
                <a:cs typeface="CopprplGoth Bd BT"/>
              </a:rPr>
              <a:t>Ohio Department of 	Transportation</a:t>
            </a:r>
            <a:endParaRPr lang="en-US" sz="3200" dirty="0">
              <a:solidFill>
                <a:srgbClr val="FFFFFF"/>
              </a:solidFill>
              <a:latin typeface="Copperplate Gothic Bold" pitchFamily="34" charset="0"/>
              <a:ea typeface="Times New Roman"/>
              <a:cs typeface="CopprplGoth Bd BT"/>
            </a:endParaRP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43200" y="2590800"/>
            <a:ext cx="3657600" cy="3657600"/>
          </a:xfrm>
          <a:prstGeom prst="rect">
            <a:avLst/>
          </a:prstGeom>
        </p:spPr>
      </p:pic>
    </p:spTree>
    <p:extLst>
      <p:ext uri="{BB962C8B-B14F-4D97-AF65-F5344CB8AC3E}">
        <p14:creationId xmlns:p14="http://schemas.microsoft.com/office/powerpoint/2010/main" val="342153802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44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0">
                <a:latin typeface="Copperplate Gothic Light" pitchFamily="34" charset="0"/>
              </a:defRPr>
            </a:lvl1pPr>
            <a:lvl2pPr>
              <a:defRPr>
                <a:latin typeface="Copperplate Gothic Light" pitchFamily="34" charset="0"/>
              </a:defRPr>
            </a:lvl2pPr>
            <a:lvl3pPr>
              <a:defRPr>
                <a:latin typeface="Copperplate Gothic Light" pitchFamily="34" charset="0"/>
              </a:defRPr>
            </a:lvl3pPr>
            <a:lvl4pPr>
              <a:defRPr>
                <a:latin typeface="Copperplate Gothic Light" pitchFamily="34" charset="0"/>
              </a:defRPr>
            </a:lvl4pPr>
            <a:lvl5pPr>
              <a:defRPr>
                <a:latin typeface="Copperplate Gothic Ligh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3"/>
          </p:nvPr>
        </p:nvSpPr>
        <p:spPr>
          <a:xfrm>
            <a:off x="853440" y="6324600"/>
            <a:ext cx="7376160" cy="365760"/>
          </a:xfrm>
          <a:prstGeom prst="rect">
            <a:avLst/>
          </a:prstGeom>
          <a:ln/>
        </p:spPr>
        <p:txBody>
          <a:bodyPr tIns="0" bIns="0" anchor="ctr" anchorCtr="0">
            <a:normAutofit/>
          </a:bodyPr>
          <a:lstStyle>
            <a:lvl1pPr algn="l">
              <a:defRPr sz="1400" b="0">
                <a:solidFill>
                  <a:srgbClr val="009969"/>
                </a:solidFill>
                <a:latin typeface="Copperplate Gothic Bold" pitchFamily="34" charset="0"/>
              </a:defRPr>
            </a:lvl1pPr>
          </a:lstStyle>
          <a:p>
            <a:pPr algn="ctr">
              <a:defRPr/>
            </a:pPr>
            <a:r>
              <a:rPr lang="en-US" smtClean="0"/>
              <a:t>Athens Area Chamber of Commerce</a:t>
            </a:r>
            <a:endParaRPr lang="en-US" dirty="0"/>
          </a:p>
        </p:txBody>
      </p:sp>
    </p:spTree>
    <p:extLst>
      <p:ext uri="{BB962C8B-B14F-4D97-AF65-F5344CB8AC3E}">
        <p14:creationId xmlns:p14="http://schemas.microsoft.com/office/powerpoint/2010/main" val="306589513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886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11" name="Text Placeholder 10"/>
          <p:cNvSpPr>
            <a:spLocks noGrp="1"/>
          </p:cNvSpPr>
          <p:nvPr>
            <p:ph type="body" sz="quarter" idx="11" hasCustomPrompt="1"/>
          </p:nvPr>
        </p:nvSpPr>
        <p:spPr>
          <a:xfrm>
            <a:off x="457200" y="1447800"/>
            <a:ext cx="8305800" cy="609600"/>
          </a:xfrm>
        </p:spPr>
        <p:txBody>
          <a:bodyPr/>
          <a:lstStyle>
            <a:lvl1pPr algn="ctr">
              <a:buNone/>
              <a:defRPr sz="2400" b="0" i="1" u="sng" baseline="0">
                <a:latin typeface="+mj-lt"/>
              </a:defRPr>
            </a:lvl1pPr>
          </a:lstStyle>
          <a:p>
            <a:pPr lvl="0"/>
            <a:r>
              <a:rPr lang="en-US" sz="2400" b="1" i="1" u="sng" dirty="0" smtClean="0">
                <a:latin typeface="+mj-lt"/>
              </a:rPr>
              <a:t>Subtitle</a:t>
            </a:r>
            <a:endParaRPr lang="en-US" dirty="0"/>
          </a:p>
        </p:txBody>
      </p:sp>
      <p:sp>
        <p:nvSpPr>
          <p:cNvPr id="6" name="Footer Placeholder 5"/>
          <p:cNvSpPr>
            <a:spLocks noGrp="1" noChangeArrowheads="1"/>
          </p:cNvSpPr>
          <p:nvPr>
            <p:ph type="ftr" sz="quarter" idx="3"/>
          </p:nvPr>
        </p:nvSpPr>
        <p:spPr>
          <a:xfrm>
            <a:off x="853440" y="6324600"/>
            <a:ext cx="7376160" cy="365760"/>
          </a:xfrm>
          <a:prstGeom prst="rect">
            <a:avLst/>
          </a:prstGeom>
          <a:ln/>
        </p:spPr>
        <p:txBody>
          <a:bodyPr tIns="0" bIns="0" anchor="ctr" anchorCtr="0">
            <a:normAutofit/>
          </a:bodyPr>
          <a:lstStyle>
            <a:lvl1pPr algn="l">
              <a:defRPr sz="1400" b="0">
                <a:solidFill>
                  <a:srgbClr val="009969"/>
                </a:solidFill>
                <a:latin typeface="Copperplate Gothic Bold" pitchFamily="34" charset="0"/>
              </a:defRPr>
            </a:lvl1pPr>
          </a:lstStyle>
          <a:p>
            <a:pPr algn="ctr">
              <a:defRPr/>
            </a:pPr>
            <a:r>
              <a:rPr lang="en-US" smtClean="0"/>
              <a:t>Athens Area Chamber of Commerce</a:t>
            </a:r>
            <a:endParaRPr lang="en-US" dirty="0"/>
          </a:p>
        </p:txBody>
      </p:sp>
    </p:spTree>
    <p:extLst>
      <p:ext uri="{BB962C8B-B14F-4D97-AF65-F5344CB8AC3E}">
        <p14:creationId xmlns:p14="http://schemas.microsoft.com/office/powerpoint/2010/main" val="2047240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tIns="274320"/>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457200" indent="-457200">
              <a:buFontTx/>
              <a:buBlip>
                <a:blip r:embed="rId2"/>
              </a:buBlip>
              <a:defRPr b="1"/>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5"/>
          <p:cNvSpPr>
            <a:spLocks noGrp="1" noChangeArrowheads="1"/>
          </p:cNvSpPr>
          <p:nvPr>
            <p:ph type="ftr" sz="quarter" idx="3"/>
          </p:nvPr>
        </p:nvSpPr>
        <p:spPr>
          <a:xfrm>
            <a:off x="831614" y="6346612"/>
            <a:ext cx="6940786" cy="365760"/>
          </a:xfrm>
          <a:prstGeom prst="rect">
            <a:avLst/>
          </a:prstGeom>
          <a:ln/>
        </p:spPr>
        <p:txBody>
          <a:bodyPr anchor="ctr" anchorCtr="0">
            <a:normAutofit/>
          </a:bodyPr>
          <a:lstStyle>
            <a:lvl1pPr algn="l">
              <a:defRPr sz="1400" b="1" spc="100" baseline="0">
                <a:solidFill>
                  <a:srgbClr val="009969"/>
                </a:solidFill>
                <a:latin typeface="+mn-lt"/>
              </a:defRPr>
            </a:lvl1pPr>
          </a:lstStyle>
          <a:p>
            <a:pPr algn="ctr">
              <a:defRPr/>
            </a:pPr>
            <a:r>
              <a:rPr lang="en-US" smtClean="0"/>
              <a:t>Athens Area Chamber of Commerce</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r>
              <a:rPr lang="en-US" dirty="0" smtClean="0"/>
              <a:t>Click to edit Master title style</a:t>
            </a:r>
            <a:endParaRPr lang="en-US" dirty="0"/>
          </a:p>
        </p:txBody>
      </p:sp>
      <p:sp>
        <p:nvSpPr>
          <p:cNvPr id="4" name="Rectangle 5"/>
          <p:cNvSpPr>
            <a:spLocks noGrp="1" noChangeArrowheads="1"/>
          </p:cNvSpPr>
          <p:nvPr>
            <p:ph type="ftr" sz="quarter" idx="3"/>
          </p:nvPr>
        </p:nvSpPr>
        <p:spPr>
          <a:xfrm>
            <a:off x="853440" y="6324600"/>
            <a:ext cx="7376160" cy="365760"/>
          </a:xfrm>
          <a:prstGeom prst="rect">
            <a:avLst/>
          </a:prstGeom>
          <a:ln/>
        </p:spPr>
        <p:txBody>
          <a:bodyPr tIns="0" bIns="0" anchor="ctr" anchorCtr="0">
            <a:normAutofit/>
          </a:bodyPr>
          <a:lstStyle>
            <a:lvl1pPr algn="l">
              <a:defRPr sz="1400" b="0">
                <a:solidFill>
                  <a:srgbClr val="009969"/>
                </a:solidFill>
                <a:latin typeface="Copperplate Gothic Bold" pitchFamily="34" charset="0"/>
              </a:defRPr>
            </a:lvl1pPr>
          </a:lstStyle>
          <a:p>
            <a:pPr algn="ctr">
              <a:defRPr/>
            </a:pPr>
            <a:r>
              <a:rPr lang="en-US" smtClean="0"/>
              <a:t>Athens Area Chamber of Commerce</a:t>
            </a:r>
            <a:endParaRPr lang="en-US" dirty="0"/>
          </a:p>
        </p:txBody>
      </p:sp>
    </p:spTree>
    <p:extLst>
      <p:ext uri="{BB962C8B-B14F-4D97-AF65-F5344CB8AC3E}">
        <p14:creationId xmlns:p14="http://schemas.microsoft.com/office/powerpoint/2010/main" val="6351064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5"/>
          <p:cNvSpPr>
            <a:spLocks noGrp="1"/>
          </p:cNvSpPr>
          <p:nvPr userDrawn="1">
            <p:ph idx="1" hasCustomPrompt="1"/>
          </p:nvPr>
        </p:nvSpPr>
        <p:spPr>
          <a:xfrm>
            <a:off x="457200" y="1524000"/>
            <a:ext cx="8153400" cy="4495800"/>
          </a:xfrm>
        </p:spPr>
        <p:txBody>
          <a:bodyPr numCol="2"/>
          <a:lstStyle>
            <a:lvl3pPr>
              <a:defRPr/>
            </a:lvl3pPr>
          </a:lstStyle>
          <a:p>
            <a:pPr>
              <a:buNone/>
            </a:pPr>
            <a:r>
              <a:rPr lang="en-US" dirty="0" smtClean="0"/>
              <a:t>Column One</a:t>
            </a:r>
          </a:p>
          <a:p>
            <a:r>
              <a:rPr lang="en-US" dirty="0" smtClean="0"/>
              <a:t>1</a:t>
            </a:r>
          </a:p>
          <a:p>
            <a:pPr lvl="1"/>
            <a:r>
              <a:rPr lang="en-US" dirty="0" smtClean="0"/>
              <a:t>a</a:t>
            </a:r>
          </a:p>
          <a:p>
            <a:pPr lvl="1"/>
            <a:r>
              <a:rPr lang="en-US" dirty="0" smtClean="0"/>
              <a:t>b</a:t>
            </a:r>
          </a:p>
          <a:p>
            <a:pPr lvl="2"/>
            <a:r>
              <a:rPr lang="en-US" dirty="0" err="1" smtClean="0"/>
              <a:t>i</a:t>
            </a:r>
            <a:endParaRPr lang="en-US" dirty="0" smtClean="0"/>
          </a:p>
          <a:p>
            <a:pPr lvl="2"/>
            <a:r>
              <a:rPr lang="en-US" dirty="0" smtClean="0"/>
              <a:t>Ii</a:t>
            </a:r>
          </a:p>
          <a:p>
            <a:pPr lvl="2"/>
            <a:endParaRPr lang="en-US" dirty="0" smtClean="0"/>
          </a:p>
          <a:p>
            <a:pPr lvl="2">
              <a:buNone/>
            </a:pPr>
            <a:endParaRPr lang="en-US" dirty="0" smtClean="0"/>
          </a:p>
          <a:p>
            <a:pPr>
              <a:buNone/>
            </a:pPr>
            <a:r>
              <a:rPr lang="en-US" dirty="0" smtClean="0"/>
              <a:t>Column Two</a:t>
            </a:r>
          </a:p>
          <a:p>
            <a:r>
              <a:rPr lang="en-US" dirty="0" smtClean="0"/>
              <a:t>2</a:t>
            </a:r>
            <a:endParaRPr lang="en-US" dirty="0"/>
          </a:p>
        </p:txBody>
      </p:sp>
      <p:sp>
        <p:nvSpPr>
          <p:cNvPr id="5" name="Rectangle 5"/>
          <p:cNvSpPr>
            <a:spLocks noGrp="1" noChangeArrowheads="1"/>
          </p:cNvSpPr>
          <p:nvPr>
            <p:ph type="ftr" sz="quarter" idx="3"/>
          </p:nvPr>
        </p:nvSpPr>
        <p:spPr>
          <a:xfrm>
            <a:off x="853440" y="6324600"/>
            <a:ext cx="7376160" cy="365760"/>
          </a:xfrm>
          <a:prstGeom prst="rect">
            <a:avLst/>
          </a:prstGeom>
          <a:ln/>
        </p:spPr>
        <p:txBody>
          <a:bodyPr tIns="0" bIns="0" anchor="ctr" anchorCtr="0">
            <a:normAutofit/>
          </a:bodyPr>
          <a:lstStyle>
            <a:lvl1pPr algn="l">
              <a:defRPr sz="1400" b="0">
                <a:solidFill>
                  <a:srgbClr val="009969"/>
                </a:solidFill>
                <a:latin typeface="Copperplate Gothic Bold" pitchFamily="34" charset="0"/>
              </a:defRPr>
            </a:lvl1pPr>
          </a:lstStyle>
          <a:p>
            <a:pPr algn="ctr">
              <a:defRPr/>
            </a:pPr>
            <a:r>
              <a:rPr lang="en-US" smtClean="0"/>
              <a:t>Athens Area Chamber of Commerce</a:t>
            </a:r>
            <a:endParaRPr lang="en-US" dirty="0"/>
          </a:p>
        </p:txBody>
      </p:sp>
    </p:spTree>
    <p:extLst>
      <p:ext uri="{BB962C8B-B14F-4D97-AF65-F5344CB8AC3E}">
        <p14:creationId xmlns:p14="http://schemas.microsoft.com/office/powerpoint/2010/main" val="350304103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ub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5"/>
          <p:cNvSpPr>
            <a:spLocks noGrp="1"/>
          </p:cNvSpPr>
          <p:nvPr userDrawn="1">
            <p:ph idx="1" hasCustomPrompt="1"/>
          </p:nvPr>
        </p:nvSpPr>
        <p:spPr>
          <a:xfrm>
            <a:off x="457200" y="2209800"/>
            <a:ext cx="8153400" cy="3810000"/>
          </a:xfrm>
        </p:spPr>
        <p:txBody>
          <a:bodyPr numCol="2"/>
          <a:lstStyle>
            <a:lvl3pPr>
              <a:defRPr/>
            </a:lvl3pPr>
          </a:lstStyle>
          <a:p>
            <a:pPr>
              <a:buNone/>
            </a:pPr>
            <a:r>
              <a:rPr lang="en-US" dirty="0" smtClean="0"/>
              <a:t>Column One</a:t>
            </a:r>
          </a:p>
          <a:p>
            <a:r>
              <a:rPr lang="en-US" dirty="0" smtClean="0"/>
              <a:t>1</a:t>
            </a:r>
          </a:p>
          <a:p>
            <a:pPr lvl="1"/>
            <a:r>
              <a:rPr lang="en-US" dirty="0" smtClean="0"/>
              <a:t>a</a:t>
            </a:r>
          </a:p>
          <a:p>
            <a:pPr lvl="1"/>
            <a:r>
              <a:rPr lang="en-US" dirty="0" smtClean="0"/>
              <a:t>b</a:t>
            </a:r>
          </a:p>
          <a:p>
            <a:pPr lvl="2"/>
            <a:r>
              <a:rPr lang="en-US" dirty="0" err="1" smtClean="0"/>
              <a:t>i</a:t>
            </a:r>
            <a:endParaRPr lang="en-US" dirty="0" smtClean="0"/>
          </a:p>
          <a:p>
            <a:pPr lvl="2"/>
            <a:r>
              <a:rPr lang="en-US" dirty="0" smtClean="0"/>
              <a:t>Ii</a:t>
            </a:r>
          </a:p>
          <a:p>
            <a:pPr lvl="2">
              <a:buNone/>
            </a:pPr>
            <a:endParaRPr lang="en-US" dirty="0" smtClean="0"/>
          </a:p>
          <a:p>
            <a:pPr>
              <a:buNone/>
            </a:pPr>
            <a:r>
              <a:rPr lang="en-US" dirty="0" smtClean="0"/>
              <a:t>Column Two</a:t>
            </a:r>
          </a:p>
          <a:p>
            <a:r>
              <a:rPr lang="en-US" dirty="0" smtClean="0"/>
              <a:t>2</a:t>
            </a:r>
            <a:endParaRPr lang="en-US" dirty="0"/>
          </a:p>
        </p:txBody>
      </p:sp>
      <p:sp>
        <p:nvSpPr>
          <p:cNvPr id="7" name="Text Placeholder 10"/>
          <p:cNvSpPr>
            <a:spLocks noGrp="1"/>
          </p:cNvSpPr>
          <p:nvPr>
            <p:ph type="body" sz="quarter" idx="11" hasCustomPrompt="1"/>
          </p:nvPr>
        </p:nvSpPr>
        <p:spPr>
          <a:xfrm>
            <a:off x="457200" y="1447800"/>
            <a:ext cx="8305800" cy="609600"/>
          </a:xfrm>
        </p:spPr>
        <p:txBody>
          <a:bodyPr/>
          <a:lstStyle>
            <a:lvl1pPr algn="ctr">
              <a:buNone/>
              <a:defRPr sz="2400" b="1" i="1" u="sng">
                <a:latin typeface="+mj-lt"/>
              </a:defRPr>
            </a:lvl1pPr>
          </a:lstStyle>
          <a:p>
            <a:pPr lvl="0"/>
            <a:r>
              <a:rPr lang="en-US" sz="2400" b="1" i="1" u="sng" dirty="0" smtClean="0">
                <a:latin typeface="+mj-lt"/>
              </a:rPr>
              <a:t>Subtitle</a:t>
            </a:r>
            <a:endParaRPr lang="en-US" dirty="0"/>
          </a:p>
        </p:txBody>
      </p:sp>
      <p:sp>
        <p:nvSpPr>
          <p:cNvPr id="8" name="Rectangle 5"/>
          <p:cNvSpPr>
            <a:spLocks noGrp="1" noChangeArrowheads="1"/>
          </p:cNvSpPr>
          <p:nvPr>
            <p:ph type="ftr" sz="quarter" idx="3"/>
          </p:nvPr>
        </p:nvSpPr>
        <p:spPr>
          <a:xfrm>
            <a:off x="853440" y="6324600"/>
            <a:ext cx="7376160" cy="365760"/>
          </a:xfrm>
          <a:prstGeom prst="rect">
            <a:avLst/>
          </a:prstGeom>
          <a:ln/>
        </p:spPr>
        <p:txBody>
          <a:bodyPr tIns="0" bIns="0" anchor="ctr" anchorCtr="0">
            <a:normAutofit/>
          </a:bodyPr>
          <a:lstStyle>
            <a:lvl1pPr algn="l">
              <a:defRPr sz="1400" b="0">
                <a:solidFill>
                  <a:srgbClr val="009969"/>
                </a:solidFill>
                <a:latin typeface="Copperplate Gothic Bold" pitchFamily="34" charset="0"/>
              </a:defRPr>
            </a:lvl1pPr>
          </a:lstStyle>
          <a:p>
            <a:pPr algn="ctr">
              <a:defRPr/>
            </a:pPr>
            <a:r>
              <a:rPr lang="en-US" smtClean="0"/>
              <a:t>Athens Area Chamber of Commerce</a:t>
            </a:r>
            <a:endParaRPr lang="en-US" dirty="0"/>
          </a:p>
        </p:txBody>
      </p:sp>
    </p:spTree>
    <p:extLst>
      <p:ext uri="{BB962C8B-B14F-4D97-AF65-F5344CB8AC3E}">
        <p14:creationId xmlns:p14="http://schemas.microsoft.com/office/powerpoint/2010/main" val="279864137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with footer">
    <p:spTree>
      <p:nvGrpSpPr>
        <p:cNvPr id="1" name=""/>
        <p:cNvGrpSpPr/>
        <p:nvPr/>
      </p:nvGrpSpPr>
      <p:grpSpPr>
        <a:xfrm>
          <a:off x="0" y="0"/>
          <a:ext cx="0" cy="0"/>
          <a:chOff x="0" y="0"/>
          <a:chExt cx="0" cy="0"/>
        </a:xfrm>
      </p:grpSpPr>
      <p:sp>
        <p:nvSpPr>
          <p:cNvPr id="3" name="Rectangle 5"/>
          <p:cNvSpPr>
            <a:spLocks noGrp="1" noChangeArrowheads="1"/>
          </p:cNvSpPr>
          <p:nvPr>
            <p:ph type="ftr" sz="quarter" idx="3"/>
          </p:nvPr>
        </p:nvSpPr>
        <p:spPr>
          <a:xfrm>
            <a:off x="853440" y="6324600"/>
            <a:ext cx="7376160" cy="365760"/>
          </a:xfrm>
          <a:prstGeom prst="rect">
            <a:avLst/>
          </a:prstGeom>
          <a:ln/>
        </p:spPr>
        <p:txBody>
          <a:bodyPr tIns="0" bIns="0" anchor="ctr" anchorCtr="0">
            <a:normAutofit/>
          </a:bodyPr>
          <a:lstStyle>
            <a:lvl1pPr algn="l">
              <a:defRPr sz="1400" b="0">
                <a:solidFill>
                  <a:srgbClr val="009969"/>
                </a:solidFill>
                <a:latin typeface="Copperplate Gothic Bold" pitchFamily="34" charset="0"/>
              </a:defRPr>
            </a:lvl1pPr>
          </a:lstStyle>
          <a:p>
            <a:pPr algn="ctr">
              <a:defRPr/>
            </a:pPr>
            <a:r>
              <a:rPr lang="en-US" smtClean="0"/>
              <a:t>Athens Area Chamber of Commerce</a:t>
            </a:r>
            <a:endParaRPr lang="en-US" dirty="0"/>
          </a:p>
        </p:txBody>
      </p:sp>
    </p:spTree>
    <p:extLst>
      <p:ext uri="{BB962C8B-B14F-4D97-AF65-F5344CB8AC3E}">
        <p14:creationId xmlns:p14="http://schemas.microsoft.com/office/powerpoint/2010/main" val="361036378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Blank -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713683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0827" cy="6857998"/>
          </a:xfrm>
          <a:prstGeom prst="rect">
            <a:avLst/>
          </a:prstGeom>
        </p:spPr>
      </p:pic>
      <p:sp>
        <p:nvSpPr>
          <p:cNvPr id="2" name="Title 1"/>
          <p:cNvSpPr>
            <a:spLocks noGrp="1"/>
          </p:cNvSpPr>
          <p:nvPr>
            <p:ph type="ctrTitle" hasCustomPrompt="1"/>
          </p:nvPr>
        </p:nvSpPr>
        <p:spPr>
          <a:xfrm>
            <a:off x="685800" y="1524000"/>
            <a:ext cx="7772400" cy="4419600"/>
          </a:xfrm>
        </p:spPr>
        <p:txBody>
          <a:bodyPr/>
          <a:lstStyle>
            <a:lvl1pPr>
              <a:defRPr baseline="0">
                <a:solidFill>
                  <a:schemeClr val="tx1"/>
                </a:solidFill>
              </a:defRPr>
            </a:lvl1pPr>
          </a:lstStyle>
          <a:p>
            <a:r>
              <a:rPr lang="en-US" dirty="0" smtClean="0"/>
              <a:t>Title</a:t>
            </a:r>
            <a:br>
              <a:rPr lang="en-US" dirty="0" smtClean="0"/>
            </a:br>
            <a:r>
              <a:rPr lang="en-US" dirty="0" smtClean="0"/>
              <a:t/>
            </a:r>
            <a:br>
              <a:rPr lang="en-US" dirty="0" smtClean="0"/>
            </a:br>
            <a:r>
              <a:rPr lang="en-US" sz="3200" b="0" dirty="0" smtClean="0"/>
              <a:t>First </a:t>
            </a:r>
            <a:r>
              <a:rPr lang="en-US" sz="3200" b="0" dirty="0" err="1" smtClean="0"/>
              <a:t>Lastname</a:t>
            </a:r>
            <a:r>
              <a:rPr lang="en-US" sz="3200" b="0" dirty="0" smtClean="0"/>
              <a:t/>
            </a:r>
            <a:br>
              <a:rPr lang="en-US" sz="3200" b="0" dirty="0" smtClean="0"/>
            </a:br>
            <a:r>
              <a:rPr lang="en-US" sz="3200" b="0" dirty="0" smtClean="0"/>
              <a:t>Title</a:t>
            </a:r>
            <a:br>
              <a:rPr lang="en-US" sz="3200" b="0" dirty="0" smtClean="0"/>
            </a:br>
            <a:r>
              <a:rPr lang="en-US" sz="3200" b="0" dirty="0" smtClean="0"/>
              <a:t>Division, Office</a:t>
            </a:r>
            <a:endParaRPr lang="en-US" dirty="0"/>
          </a:p>
        </p:txBody>
      </p:sp>
      <p:sp>
        <p:nvSpPr>
          <p:cNvPr id="7" name="Subtitle 2"/>
          <p:cNvSpPr>
            <a:spLocks noGrp="1"/>
          </p:cNvSpPr>
          <p:nvPr userDrawn="1">
            <p:ph type="subTitle" idx="1" hasCustomPrompt="1"/>
          </p:nvPr>
        </p:nvSpPr>
        <p:spPr>
          <a:xfrm>
            <a:off x="685800" y="6019800"/>
            <a:ext cx="7772400" cy="609600"/>
          </a:xfrm>
        </p:spPr>
        <p:txBody>
          <a:bodyPr rtlCol="0" anchor="ctr" anchorCtr="0">
            <a:normAutofit/>
          </a:bodyPr>
          <a:lstStyle>
            <a:lvl1pPr marL="0" indent="0" algn="ctr">
              <a:spcBef>
                <a:spcPts val="0"/>
              </a:spcBef>
              <a:defRPr sz="2400" baseline="0">
                <a:latin typeface="Georgia" pitchFamily="18" charset="0"/>
              </a:defRPr>
            </a:lvl1pPr>
          </a:lstStyle>
          <a:p>
            <a:pPr fontAlgn="auto">
              <a:spcAft>
                <a:spcPts val="0"/>
              </a:spcAft>
              <a:buFont typeface="Arial" pitchFamily="34" charset="0"/>
              <a:buNone/>
              <a:defRPr/>
            </a:pPr>
            <a:r>
              <a:rPr lang="en-US" dirty="0" smtClean="0"/>
              <a:t>Month 0, 2011</a:t>
            </a:r>
          </a:p>
        </p:txBody>
      </p:sp>
      <p:sp>
        <p:nvSpPr>
          <p:cNvPr id="4" name="TextBox 3"/>
          <p:cNvSpPr txBox="1"/>
          <p:nvPr userDrawn="1"/>
        </p:nvSpPr>
        <p:spPr>
          <a:xfrm>
            <a:off x="838200" y="457200"/>
            <a:ext cx="8077200" cy="640080"/>
          </a:xfrm>
          <a:prstGeom prst="rect">
            <a:avLst/>
          </a:prstGeom>
          <a:noFill/>
        </p:spPr>
        <p:txBody>
          <a:bodyPr wrap="square" lIns="0" tIns="0" rIns="0" bIns="0" rtlCol="0" anchor="ctr" anchorCtr="0">
            <a:spAutoFit/>
          </a:bodyPr>
          <a:lstStyle/>
          <a:p>
            <a:pPr marL="0" marR="0" lvl="0" indent="0" algn="ctr" defTabSz="914400" rtl="0" eaLnBrk="1" fontAlgn="base" latinLnBrk="0" hangingPunct="1">
              <a:lnSpc>
                <a:spcPct val="80000"/>
              </a:lnSpc>
              <a:spcBef>
                <a:spcPts val="0"/>
              </a:spcBef>
              <a:spcAft>
                <a:spcPts val="0"/>
              </a:spcAft>
              <a:buClrTx/>
              <a:buSzTx/>
              <a:buFontTx/>
              <a:buNone/>
              <a:tabLst>
                <a:tab pos="2743200" algn="ctr"/>
                <a:tab pos="5486400" algn="r"/>
              </a:tabLst>
              <a:defRPr/>
            </a:pPr>
            <a:r>
              <a:rPr kumimoji="0" lang="en-US" sz="2900" b="0" i="0" u="none" strike="noStrike" kern="1200" cap="none" spc="0" normalizeH="0" baseline="0" noProof="0" dirty="0" smtClean="0">
                <a:ln>
                  <a:noFill/>
                </a:ln>
                <a:solidFill>
                  <a:srgbClr val="FFFFFF"/>
                </a:solidFill>
                <a:effectLst/>
                <a:uLnTx/>
                <a:uFillTx/>
                <a:latin typeface="Copperplate Gothic Bold" pitchFamily="34" charset="0"/>
                <a:ea typeface="Times New Roman"/>
                <a:cs typeface="CopprplGoth Bd BT"/>
              </a:rPr>
              <a:t>Ohio Department of 	Transportation</a:t>
            </a:r>
          </a:p>
        </p:txBody>
      </p:sp>
      <p:sp>
        <p:nvSpPr>
          <p:cNvPr id="6" name="TextBox 5"/>
          <p:cNvSpPr txBox="1"/>
          <p:nvPr userDrawn="1"/>
        </p:nvSpPr>
        <p:spPr>
          <a:xfrm>
            <a:off x="419100" y="1066800"/>
            <a:ext cx="8420100" cy="338554"/>
          </a:xfrm>
          <a:prstGeom prst="rect">
            <a:avLst/>
          </a:prstGeom>
          <a:noFill/>
        </p:spPr>
        <p:txBody>
          <a:bodyPr wrap="square" rtlCol="0">
            <a:spAutoFit/>
          </a:bodyPr>
          <a:lstStyle/>
          <a:p>
            <a:pPr algn="l">
              <a:tabLst>
                <a:tab pos="8175625" algn="r"/>
              </a:tabLst>
            </a:pPr>
            <a:r>
              <a:rPr lang="en-US" sz="1600" b="0" dirty="0" smtClean="0">
                <a:solidFill>
                  <a:srgbClr val="009969"/>
                </a:solidFill>
                <a:latin typeface="Copperplate Gothic Bold" pitchFamily="34" charset="0"/>
              </a:rPr>
              <a:t>John R. Kasich, Governor 	Jerry</a:t>
            </a:r>
            <a:r>
              <a:rPr lang="en-US" sz="1600" b="0" baseline="0" dirty="0" smtClean="0">
                <a:solidFill>
                  <a:srgbClr val="009969"/>
                </a:solidFill>
                <a:latin typeface="Copperplate Gothic Bold" pitchFamily="34" charset="0"/>
              </a:rPr>
              <a:t> Wray, Director</a:t>
            </a:r>
            <a:endParaRPr lang="en-US" sz="1600" b="0" dirty="0">
              <a:solidFill>
                <a:srgbClr val="009969"/>
              </a:solidFill>
              <a:latin typeface="Copperplate Gothic Bold" pitchFamily="34" charset="0"/>
            </a:endParaRPr>
          </a:p>
        </p:txBody>
      </p:sp>
    </p:spTree>
    <p:extLst>
      <p:ext uri="{BB962C8B-B14F-4D97-AF65-F5344CB8AC3E}">
        <p14:creationId xmlns:p14="http://schemas.microsoft.com/office/powerpoint/2010/main" val="304732108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457200" indent="-457200">
              <a:buFontTx/>
              <a:buBlip>
                <a:blip r:embed="rId2"/>
              </a:buBlip>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10207386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886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11" name="Text Placeholder 10"/>
          <p:cNvSpPr>
            <a:spLocks noGrp="1"/>
          </p:cNvSpPr>
          <p:nvPr>
            <p:ph type="body" sz="quarter" idx="11" hasCustomPrompt="1"/>
          </p:nvPr>
        </p:nvSpPr>
        <p:spPr>
          <a:xfrm>
            <a:off x="457200" y="1447800"/>
            <a:ext cx="8305800" cy="609600"/>
          </a:xfrm>
        </p:spPr>
        <p:txBody>
          <a:bodyPr/>
          <a:lstStyle>
            <a:lvl1pPr algn="ctr">
              <a:buNone/>
              <a:defRPr sz="2400" b="1" i="1" u="sng">
                <a:latin typeface="+mj-lt"/>
              </a:defRPr>
            </a:lvl1pPr>
          </a:lstStyle>
          <a:p>
            <a:pPr lvl="0"/>
            <a:r>
              <a:rPr lang="en-US" sz="2400" b="1" i="1" u="sng" dirty="0" smtClean="0">
                <a:latin typeface="+mj-lt"/>
              </a:rPr>
              <a:t>Subtitle</a:t>
            </a:r>
            <a:endParaRPr lang="en-US" dirty="0"/>
          </a:p>
        </p:txBody>
      </p:sp>
      <p:sp>
        <p:nvSpPr>
          <p:cNvPr id="6" name="Footer Placeholder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122795707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r>
              <a:rPr lang="en-US" dirty="0" smtClean="0"/>
              <a:t>Click to edit Master title style</a:t>
            </a:r>
            <a:endParaRPr lang="en-US" dirty="0"/>
          </a:p>
        </p:txBody>
      </p:sp>
      <p:sp>
        <p:nvSpPr>
          <p:cNvPr id="6" name="Footer Placeholder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144947706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5"/>
          <p:cNvSpPr>
            <a:spLocks noGrp="1"/>
          </p:cNvSpPr>
          <p:nvPr userDrawn="1">
            <p:ph idx="1" hasCustomPrompt="1"/>
          </p:nvPr>
        </p:nvSpPr>
        <p:spPr>
          <a:xfrm>
            <a:off x="457200" y="1524000"/>
            <a:ext cx="8153400" cy="4495800"/>
          </a:xfrm>
        </p:spPr>
        <p:txBody>
          <a:bodyPr numCol="2"/>
          <a:lstStyle>
            <a:lvl3pPr>
              <a:defRPr/>
            </a:lvl3pPr>
          </a:lstStyle>
          <a:p>
            <a:pPr>
              <a:buNone/>
            </a:pPr>
            <a:r>
              <a:rPr lang="en-US" dirty="0" smtClean="0"/>
              <a:t>Column One</a:t>
            </a:r>
          </a:p>
          <a:p>
            <a:r>
              <a:rPr lang="en-US" dirty="0" smtClean="0"/>
              <a:t>1</a:t>
            </a:r>
          </a:p>
          <a:p>
            <a:pPr lvl="1"/>
            <a:r>
              <a:rPr lang="en-US" dirty="0" smtClean="0"/>
              <a:t>a</a:t>
            </a:r>
          </a:p>
          <a:p>
            <a:pPr lvl="1"/>
            <a:r>
              <a:rPr lang="en-US" dirty="0" smtClean="0"/>
              <a:t>b</a:t>
            </a:r>
          </a:p>
          <a:p>
            <a:pPr lvl="2"/>
            <a:r>
              <a:rPr lang="en-US" dirty="0" err="1" smtClean="0"/>
              <a:t>i</a:t>
            </a:r>
            <a:endParaRPr lang="en-US" dirty="0" smtClean="0"/>
          </a:p>
          <a:p>
            <a:pPr lvl="2"/>
            <a:r>
              <a:rPr lang="en-US" dirty="0" smtClean="0"/>
              <a:t>Ii</a:t>
            </a:r>
          </a:p>
          <a:p>
            <a:pPr lvl="2"/>
            <a:endParaRPr lang="en-US" dirty="0" smtClean="0"/>
          </a:p>
          <a:p>
            <a:pPr lvl="2">
              <a:buNone/>
            </a:pPr>
            <a:endParaRPr lang="en-US" dirty="0" smtClean="0"/>
          </a:p>
          <a:p>
            <a:pPr>
              <a:buNone/>
            </a:pPr>
            <a:r>
              <a:rPr lang="en-US" dirty="0" smtClean="0"/>
              <a:t>Column Two</a:t>
            </a:r>
          </a:p>
          <a:p>
            <a:r>
              <a:rPr lang="en-US" dirty="0" smtClean="0"/>
              <a:t>2</a:t>
            </a:r>
            <a:endParaRPr lang="en-US" dirty="0"/>
          </a:p>
        </p:txBody>
      </p:sp>
      <p:sp>
        <p:nvSpPr>
          <p:cNvPr id="5" name="Rectangle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25186089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11" name="Text Placeholder 10"/>
          <p:cNvSpPr>
            <a:spLocks noGrp="1"/>
          </p:cNvSpPr>
          <p:nvPr>
            <p:ph type="body" sz="quarter" idx="11" hasCustomPrompt="1"/>
          </p:nvPr>
        </p:nvSpPr>
        <p:spPr>
          <a:xfrm>
            <a:off x="457200" y="1447800"/>
            <a:ext cx="8229600" cy="609600"/>
          </a:xfrm>
        </p:spPr>
        <p:txBody>
          <a:bodyPr/>
          <a:lstStyle>
            <a:lvl1pPr algn="ctr">
              <a:buNone/>
              <a:defRPr sz="2400" b="1" i="1" u="sng" baseline="0">
                <a:latin typeface="+mn-lt"/>
              </a:defRPr>
            </a:lvl1pPr>
          </a:lstStyle>
          <a:p>
            <a:pPr lvl="0"/>
            <a:r>
              <a:rPr lang="en-US" sz="2400" b="1" i="1" u="sng" dirty="0" smtClean="0">
                <a:latin typeface="+mj-lt"/>
              </a:rPr>
              <a:t>Subtitle</a:t>
            </a:r>
            <a:endParaRPr lang="en-US" dirty="0"/>
          </a:p>
        </p:txBody>
      </p:sp>
      <p:sp>
        <p:nvSpPr>
          <p:cNvPr id="9" name="Rectangle 5"/>
          <p:cNvSpPr>
            <a:spLocks noGrp="1" noChangeArrowheads="1"/>
          </p:cNvSpPr>
          <p:nvPr>
            <p:ph type="ftr" sz="quarter" idx="3"/>
          </p:nvPr>
        </p:nvSpPr>
        <p:spPr>
          <a:xfrm>
            <a:off x="831614" y="6346612"/>
            <a:ext cx="6940786" cy="365760"/>
          </a:xfrm>
          <a:prstGeom prst="rect">
            <a:avLst/>
          </a:prstGeom>
          <a:ln/>
        </p:spPr>
        <p:txBody>
          <a:bodyPr anchor="ctr" anchorCtr="0">
            <a:normAutofit/>
          </a:bodyPr>
          <a:lstStyle>
            <a:lvl1pPr algn="l">
              <a:defRPr sz="1400" b="1" spc="100" baseline="0">
                <a:solidFill>
                  <a:srgbClr val="009969"/>
                </a:solidFill>
                <a:latin typeface="+mn-lt"/>
              </a:defRPr>
            </a:lvl1pPr>
          </a:lstStyle>
          <a:p>
            <a:pPr algn="ctr">
              <a:defRPr/>
            </a:pPr>
            <a:r>
              <a:rPr lang="en-US" smtClean="0"/>
              <a:t>Athens Area Chamber of Commerce</a:t>
            </a:r>
            <a:endParaRPr lang="en-US" dirty="0"/>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ub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5"/>
          <p:cNvSpPr>
            <a:spLocks noGrp="1"/>
          </p:cNvSpPr>
          <p:nvPr userDrawn="1">
            <p:ph idx="1" hasCustomPrompt="1"/>
          </p:nvPr>
        </p:nvSpPr>
        <p:spPr>
          <a:xfrm>
            <a:off x="457200" y="2209800"/>
            <a:ext cx="8153400" cy="3810000"/>
          </a:xfrm>
        </p:spPr>
        <p:txBody>
          <a:bodyPr numCol="2"/>
          <a:lstStyle>
            <a:lvl3pPr>
              <a:defRPr/>
            </a:lvl3pPr>
          </a:lstStyle>
          <a:p>
            <a:pPr>
              <a:buNone/>
            </a:pPr>
            <a:r>
              <a:rPr lang="en-US" dirty="0" smtClean="0"/>
              <a:t>Column One</a:t>
            </a:r>
          </a:p>
          <a:p>
            <a:r>
              <a:rPr lang="en-US" dirty="0" smtClean="0"/>
              <a:t>1</a:t>
            </a:r>
          </a:p>
          <a:p>
            <a:pPr lvl="1"/>
            <a:r>
              <a:rPr lang="en-US" dirty="0" smtClean="0"/>
              <a:t>a</a:t>
            </a:r>
          </a:p>
          <a:p>
            <a:pPr lvl="1"/>
            <a:r>
              <a:rPr lang="en-US" dirty="0" smtClean="0"/>
              <a:t>b</a:t>
            </a:r>
          </a:p>
          <a:p>
            <a:pPr lvl="2"/>
            <a:r>
              <a:rPr lang="en-US" dirty="0" err="1" smtClean="0"/>
              <a:t>i</a:t>
            </a:r>
            <a:endParaRPr lang="en-US" dirty="0" smtClean="0"/>
          </a:p>
          <a:p>
            <a:pPr lvl="2"/>
            <a:r>
              <a:rPr lang="en-US" dirty="0" smtClean="0"/>
              <a:t>Ii</a:t>
            </a:r>
          </a:p>
          <a:p>
            <a:pPr lvl="2">
              <a:buNone/>
            </a:pPr>
            <a:endParaRPr lang="en-US" dirty="0" smtClean="0"/>
          </a:p>
          <a:p>
            <a:pPr>
              <a:buNone/>
            </a:pPr>
            <a:r>
              <a:rPr lang="en-US" dirty="0" smtClean="0"/>
              <a:t>Column Two</a:t>
            </a:r>
          </a:p>
          <a:p>
            <a:r>
              <a:rPr lang="en-US" dirty="0" smtClean="0"/>
              <a:t>2</a:t>
            </a:r>
            <a:endParaRPr lang="en-US" dirty="0"/>
          </a:p>
        </p:txBody>
      </p:sp>
      <p:sp>
        <p:nvSpPr>
          <p:cNvPr id="7" name="Text Placeholder 10"/>
          <p:cNvSpPr>
            <a:spLocks noGrp="1"/>
          </p:cNvSpPr>
          <p:nvPr>
            <p:ph type="body" sz="quarter" idx="11" hasCustomPrompt="1"/>
          </p:nvPr>
        </p:nvSpPr>
        <p:spPr>
          <a:xfrm>
            <a:off x="457200" y="1447800"/>
            <a:ext cx="8305800" cy="609600"/>
          </a:xfrm>
        </p:spPr>
        <p:txBody>
          <a:bodyPr/>
          <a:lstStyle>
            <a:lvl1pPr algn="ctr">
              <a:buNone/>
              <a:defRPr sz="2400" b="1" i="1" u="sng">
                <a:latin typeface="+mj-lt"/>
              </a:defRPr>
            </a:lvl1pPr>
          </a:lstStyle>
          <a:p>
            <a:pPr lvl="0"/>
            <a:r>
              <a:rPr lang="en-US" sz="2400" b="1" i="1" u="sng" dirty="0" smtClean="0">
                <a:latin typeface="+mj-lt"/>
              </a:rPr>
              <a:t>Subtitle</a:t>
            </a:r>
            <a:endParaRPr lang="en-US" dirty="0"/>
          </a:p>
        </p:txBody>
      </p:sp>
      <p:sp>
        <p:nvSpPr>
          <p:cNvPr id="8" name="Rectangle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27294311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with footer">
    <p:spTree>
      <p:nvGrpSpPr>
        <p:cNvPr id="1" name=""/>
        <p:cNvGrpSpPr/>
        <p:nvPr/>
      </p:nvGrpSpPr>
      <p:grpSpPr>
        <a:xfrm>
          <a:off x="0" y="0"/>
          <a:ext cx="0" cy="0"/>
          <a:chOff x="0" y="0"/>
          <a:chExt cx="0" cy="0"/>
        </a:xfrm>
      </p:grpSpPr>
      <p:sp>
        <p:nvSpPr>
          <p:cNvPr id="3" name="Rectangle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1591578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blank" preserve="1">
  <p:cSld name="Blank -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2111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r>
              <a:rPr lang="en-US" smtClean="0"/>
              <a:t>Click to edit Master title style</a:t>
            </a:r>
            <a:endParaRPr lang="en-US" dirty="0"/>
          </a:p>
        </p:txBody>
      </p:sp>
      <p:sp>
        <p:nvSpPr>
          <p:cNvPr id="5" name="Rectangle 5"/>
          <p:cNvSpPr>
            <a:spLocks noGrp="1" noChangeArrowheads="1"/>
          </p:cNvSpPr>
          <p:nvPr>
            <p:ph type="ftr" sz="quarter" idx="3"/>
          </p:nvPr>
        </p:nvSpPr>
        <p:spPr>
          <a:xfrm>
            <a:off x="831614" y="6346612"/>
            <a:ext cx="6940786" cy="365760"/>
          </a:xfrm>
          <a:prstGeom prst="rect">
            <a:avLst/>
          </a:prstGeom>
          <a:ln/>
        </p:spPr>
        <p:txBody>
          <a:bodyPr anchor="ctr" anchorCtr="0">
            <a:normAutofit/>
          </a:bodyPr>
          <a:lstStyle>
            <a:lvl1pPr algn="l">
              <a:defRPr sz="1400" b="1" spc="100" baseline="0">
                <a:solidFill>
                  <a:srgbClr val="009969"/>
                </a:solidFill>
                <a:latin typeface="+mn-lt"/>
              </a:defRPr>
            </a:lvl1pPr>
          </a:lstStyle>
          <a:p>
            <a:pPr algn="ctr">
              <a:defRPr/>
            </a:pPr>
            <a:r>
              <a:rPr lang="en-US" smtClean="0"/>
              <a:t>Athens Area Chamber of Commerce</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5"/>
          <p:cNvSpPr>
            <a:spLocks noGrp="1"/>
          </p:cNvSpPr>
          <p:nvPr userDrawn="1">
            <p:ph idx="1" hasCustomPrompt="1"/>
          </p:nvPr>
        </p:nvSpPr>
        <p:spPr>
          <a:xfrm>
            <a:off x="457200" y="1524000"/>
            <a:ext cx="8153400" cy="4495800"/>
          </a:xfrm>
        </p:spPr>
        <p:txBody>
          <a:bodyPr numCol="2"/>
          <a:lstStyle>
            <a:lvl3pPr>
              <a:defRPr/>
            </a:lvl3pPr>
          </a:lstStyle>
          <a:p>
            <a:pPr>
              <a:buNone/>
            </a:pPr>
            <a:r>
              <a:rPr lang="en-US" dirty="0" smtClean="0"/>
              <a:t>Column One</a:t>
            </a:r>
          </a:p>
          <a:p>
            <a:r>
              <a:rPr lang="en-US" dirty="0" smtClean="0"/>
              <a:t>1</a:t>
            </a:r>
          </a:p>
          <a:p>
            <a:pPr lvl="1"/>
            <a:r>
              <a:rPr lang="en-US" dirty="0" smtClean="0"/>
              <a:t>a</a:t>
            </a:r>
          </a:p>
          <a:p>
            <a:pPr lvl="1"/>
            <a:r>
              <a:rPr lang="en-US" dirty="0" smtClean="0"/>
              <a:t>b</a:t>
            </a:r>
          </a:p>
          <a:p>
            <a:pPr lvl="2"/>
            <a:r>
              <a:rPr lang="en-US" dirty="0" err="1" smtClean="0"/>
              <a:t>i</a:t>
            </a:r>
            <a:endParaRPr lang="en-US" dirty="0" smtClean="0"/>
          </a:p>
          <a:p>
            <a:pPr lvl="2"/>
            <a:r>
              <a:rPr lang="en-US" dirty="0" smtClean="0"/>
              <a:t>Ii</a:t>
            </a:r>
          </a:p>
          <a:p>
            <a:pPr lvl="2"/>
            <a:endParaRPr lang="en-US" dirty="0" smtClean="0"/>
          </a:p>
          <a:p>
            <a:pPr lvl="2">
              <a:buNone/>
            </a:pPr>
            <a:endParaRPr lang="en-US" dirty="0" smtClean="0"/>
          </a:p>
          <a:p>
            <a:pPr>
              <a:buNone/>
            </a:pPr>
            <a:r>
              <a:rPr lang="en-US" dirty="0" smtClean="0"/>
              <a:t>Column Two</a:t>
            </a:r>
          </a:p>
          <a:p>
            <a:r>
              <a:rPr lang="en-US" dirty="0" smtClean="0"/>
              <a:t>2</a:t>
            </a:r>
            <a:endParaRPr lang="en-US" dirty="0"/>
          </a:p>
        </p:txBody>
      </p:sp>
      <p:sp>
        <p:nvSpPr>
          <p:cNvPr id="7" name="Rectangle 5"/>
          <p:cNvSpPr>
            <a:spLocks noGrp="1" noChangeArrowheads="1"/>
          </p:cNvSpPr>
          <p:nvPr>
            <p:ph type="ftr" sz="quarter" idx="3"/>
          </p:nvPr>
        </p:nvSpPr>
        <p:spPr>
          <a:xfrm>
            <a:off x="831614" y="6346612"/>
            <a:ext cx="6940786" cy="365760"/>
          </a:xfrm>
          <a:prstGeom prst="rect">
            <a:avLst/>
          </a:prstGeom>
          <a:ln/>
        </p:spPr>
        <p:txBody>
          <a:bodyPr anchor="ctr" anchorCtr="0">
            <a:normAutofit/>
          </a:bodyPr>
          <a:lstStyle>
            <a:lvl1pPr algn="l">
              <a:defRPr sz="1400" b="1" spc="100" baseline="0">
                <a:solidFill>
                  <a:srgbClr val="009969"/>
                </a:solidFill>
                <a:latin typeface="+mn-lt"/>
              </a:defRPr>
            </a:lvl1pPr>
          </a:lstStyle>
          <a:p>
            <a:pPr algn="ctr">
              <a:defRPr/>
            </a:pPr>
            <a:r>
              <a:rPr lang="en-US" smtClean="0"/>
              <a:t>Athens Area Chamber of Commerce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5"/>
          <p:cNvSpPr>
            <a:spLocks noGrp="1"/>
          </p:cNvSpPr>
          <p:nvPr userDrawn="1">
            <p:ph idx="1" hasCustomPrompt="1"/>
          </p:nvPr>
        </p:nvSpPr>
        <p:spPr>
          <a:xfrm>
            <a:off x="457200" y="2209800"/>
            <a:ext cx="8153400" cy="3810000"/>
          </a:xfrm>
        </p:spPr>
        <p:txBody>
          <a:bodyPr numCol="2"/>
          <a:lstStyle>
            <a:lvl3pPr>
              <a:defRPr/>
            </a:lvl3pPr>
          </a:lstStyle>
          <a:p>
            <a:pPr>
              <a:buNone/>
            </a:pPr>
            <a:r>
              <a:rPr lang="en-US" dirty="0" smtClean="0"/>
              <a:t>Column One</a:t>
            </a:r>
          </a:p>
          <a:p>
            <a:r>
              <a:rPr lang="en-US" dirty="0" smtClean="0"/>
              <a:t>1</a:t>
            </a:r>
          </a:p>
          <a:p>
            <a:pPr lvl="1"/>
            <a:r>
              <a:rPr lang="en-US" dirty="0" smtClean="0"/>
              <a:t>a</a:t>
            </a:r>
          </a:p>
          <a:p>
            <a:pPr lvl="1"/>
            <a:r>
              <a:rPr lang="en-US" dirty="0" smtClean="0"/>
              <a:t>b</a:t>
            </a:r>
          </a:p>
          <a:p>
            <a:pPr lvl="2"/>
            <a:r>
              <a:rPr lang="en-US" dirty="0" err="1" smtClean="0"/>
              <a:t>i</a:t>
            </a:r>
            <a:endParaRPr lang="en-US" dirty="0" smtClean="0"/>
          </a:p>
          <a:p>
            <a:pPr lvl="2"/>
            <a:r>
              <a:rPr lang="en-US" dirty="0" smtClean="0"/>
              <a:t>Ii</a:t>
            </a:r>
          </a:p>
          <a:p>
            <a:pPr lvl="2">
              <a:buNone/>
            </a:pPr>
            <a:endParaRPr lang="en-US" dirty="0" smtClean="0"/>
          </a:p>
          <a:p>
            <a:pPr>
              <a:buNone/>
            </a:pPr>
            <a:r>
              <a:rPr lang="en-US" dirty="0" smtClean="0"/>
              <a:t>Column Two</a:t>
            </a:r>
          </a:p>
          <a:p>
            <a:r>
              <a:rPr lang="en-US" dirty="0" smtClean="0"/>
              <a:t>2</a:t>
            </a:r>
            <a:endParaRPr lang="en-US" dirty="0"/>
          </a:p>
        </p:txBody>
      </p:sp>
      <p:sp>
        <p:nvSpPr>
          <p:cNvPr id="7" name="Text Placeholder 10"/>
          <p:cNvSpPr>
            <a:spLocks noGrp="1"/>
          </p:cNvSpPr>
          <p:nvPr>
            <p:ph type="body" sz="quarter" idx="11" hasCustomPrompt="1"/>
          </p:nvPr>
        </p:nvSpPr>
        <p:spPr>
          <a:xfrm>
            <a:off x="457200" y="1447800"/>
            <a:ext cx="8305800" cy="609600"/>
          </a:xfrm>
        </p:spPr>
        <p:txBody>
          <a:bodyPr/>
          <a:lstStyle>
            <a:lvl1pPr algn="ctr">
              <a:buNone/>
              <a:defRPr sz="2400" b="1" i="1" u="sng">
                <a:latin typeface="+mj-lt"/>
              </a:defRPr>
            </a:lvl1pPr>
          </a:lstStyle>
          <a:p>
            <a:pPr lvl="0"/>
            <a:r>
              <a:rPr lang="en-US" sz="2400" b="1" i="1" u="sng" dirty="0" smtClean="0">
                <a:latin typeface="+mj-lt"/>
              </a:rPr>
              <a:t>Subtitle</a:t>
            </a:r>
            <a:endParaRPr lang="en-US" dirty="0"/>
          </a:p>
        </p:txBody>
      </p:sp>
      <p:sp>
        <p:nvSpPr>
          <p:cNvPr id="10" name="Rectangle 5"/>
          <p:cNvSpPr>
            <a:spLocks noGrp="1" noChangeArrowheads="1"/>
          </p:cNvSpPr>
          <p:nvPr>
            <p:ph type="ftr" sz="quarter" idx="3"/>
          </p:nvPr>
        </p:nvSpPr>
        <p:spPr>
          <a:xfrm>
            <a:off x="831614" y="6346612"/>
            <a:ext cx="6940786" cy="365760"/>
          </a:xfrm>
          <a:prstGeom prst="rect">
            <a:avLst/>
          </a:prstGeom>
          <a:ln/>
        </p:spPr>
        <p:txBody>
          <a:bodyPr anchor="ctr" anchorCtr="0">
            <a:normAutofit/>
          </a:bodyPr>
          <a:lstStyle>
            <a:lvl1pPr algn="l">
              <a:defRPr sz="1400" b="1" spc="100" baseline="0">
                <a:solidFill>
                  <a:srgbClr val="009969"/>
                </a:solidFill>
                <a:latin typeface="+mn-lt"/>
              </a:defRPr>
            </a:lvl1pPr>
          </a:lstStyle>
          <a:p>
            <a:pPr algn="ctr">
              <a:defRPr/>
            </a:pPr>
            <a:r>
              <a:rPr lang="en-US" smtClean="0"/>
              <a:t>Athens Area Chamber of Commerce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with footer">
    <p:spTree>
      <p:nvGrpSpPr>
        <p:cNvPr id="1" name=""/>
        <p:cNvGrpSpPr/>
        <p:nvPr/>
      </p:nvGrpSpPr>
      <p:grpSpPr>
        <a:xfrm>
          <a:off x="0" y="0"/>
          <a:ext cx="0" cy="0"/>
          <a:chOff x="0" y="0"/>
          <a:chExt cx="0" cy="0"/>
        </a:xfrm>
      </p:grpSpPr>
      <p:sp>
        <p:nvSpPr>
          <p:cNvPr id="5" name="Rectangle 5"/>
          <p:cNvSpPr>
            <a:spLocks noGrp="1" noChangeArrowheads="1"/>
          </p:cNvSpPr>
          <p:nvPr>
            <p:ph type="ftr" sz="quarter" idx="3"/>
          </p:nvPr>
        </p:nvSpPr>
        <p:spPr>
          <a:xfrm>
            <a:off x="831614" y="6346612"/>
            <a:ext cx="6940786" cy="365760"/>
          </a:xfrm>
          <a:prstGeom prst="rect">
            <a:avLst/>
          </a:prstGeom>
          <a:ln/>
        </p:spPr>
        <p:txBody>
          <a:bodyPr anchor="ctr" anchorCtr="0">
            <a:normAutofit/>
          </a:bodyPr>
          <a:lstStyle>
            <a:lvl1pPr algn="l">
              <a:defRPr sz="1400" b="1" spc="100" baseline="0">
                <a:solidFill>
                  <a:srgbClr val="009969"/>
                </a:solidFill>
                <a:latin typeface="+mn-lt"/>
              </a:defRPr>
            </a:lvl1pPr>
          </a:lstStyle>
          <a:p>
            <a:pPr algn="ctr">
              <a:defRPr/>
            </a:pPr>
            <a:r>
              <a:rPr lang="en-US" smtClean="0"/>
              <a:t>Athens Area Chamber of Commerce</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 no footer">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6" y="0"/>
            <a:ext cx="9140827" cy="6857999"/>
          </a:xfrm>
          <a:prstGeom prst="rect">
            <a:avLst/>
          </a:prstGeom>
        </p:spPr>
      </p:pic>
      <p:sp>
        <p:nvSpPr>
          <p:cNvPr id="2" name="Title 1"/>
          <p:cNvSpPr>
            <a:spLocks noGrp="1"/>
          </p:cNvSpPr>
          <p:nvPr>
            <p:ph type="ctrTitle"/>
          </p:nvPr>
        </p:nvSpPr>
        <p:spPr>
          <a:xfrm>
            <a:off x="685800" y="3276600"/>
            <a:ext cx="7772400" cy="2362200"/>
          </a:xfrm>
        </p:spPr>
        <p:txBody>
          <a:bodyPr/>
          <a:lstStyle>
            <a:lvl1pPr>
              <a:defRPr>
                <a:solidFill>
                  <a:schemeClr val="tx1"/>
                </a:solidFill>
              </a:defRPr>
            </a:lvl1pPr>
          </a:lstStyle>
          <a:p>
            <a:r>
              <a:rPr lang="en-US" dirty="0" smtClean="0"/>
              <a:t>Click to edit Master title style</a:t>
            </a:r>
            <a:endParaRPr lang="en-US" dirty="0"/>
          </a:p>
        </p:txBody>
      </p:sp>
      <p:sp>
        <p:nvSpPr>
          <p:cNvPr id="7" name="Subtitle 2"/>
          <p:cNvSpPr>
            <a:spLocks noGrp="1"/>
          </p:cNvSpPr>
          <p:nvPr userDrawn="1">
            <p:ph type="subTitle" idx="1" hasCustomPrompt="1"/>
          </p:nvPr>
        </p:nvSpPr>
        <p:spPr>
          <a:xfrm>
            <a:off x="685800" y="6019800"/>
            <a:ext cx="7772400" cy="457200"/>
          </a:xfrm>
        </p:spPr>
        <p:txBody>
          <a:bodyPr rtlCol="0" anchor="ctr" anchorCtr="0">
            <a:normAutofit/>
          </a:bodyPr>
          <a:lstStyle>
            <a:lvl1pPr algn="ctr">
              <a:defRPr sz="2400">
                <a:latin typeface="+mj-lt"/>
              </a:defRPr>
            </a:lvl1pPr>
          </a:lstStyle>
          <a:p>
            <a:pPr fontAlgn="auto">
              <a:spcAft>
                <a:spcPts val="0"/>
              </a:spcAft>
              <a:buFont typeface="Arial" pitchFamily="34" charset="0"/>
              <a:buNone/>
              <a:defRPr/>
            </a:pPr>
            <a:r>
              <a:rPr lang="en-US" dirty="0" smtClean="0"/>
              <a:t>Click to add subtitle</a:t>
            </a:r>
          </a:p>
        </p:txBody>
      </p:sp>
      <p:sp>
        <p:nvSpPr>
          <p:cNvPr id="4" name="TextBox 3"/>
          <p:cNvSpPr txBox="1"/>
          <p:nvPr userDrawn="1"/>
        </p:nvSpPr>
        <p:spPr>
          <a:xfrm>
            <a:off x="304800" y="419100"/>
            <a:ext cx="8534400" cy="647700"/>
          </a:xfrm>
          <a:prstGeom prst="rect">
            <a:avLst/>
          </a:prstGeom>
          <a:noFill/>
        </p:spPr>
        <p:txBody>
          <a:bodyPr wrap="none" lIns="0" tIns="0" rIns="0" bIns="18288" rtlCol="0" anchor="ctr" anchorCtr="0">
            <a:noAutofit/>
          </a:bodyPr>
          <a:lstStyle/>
          <a:p>
            <a:pPr algn="ctr"/>
            <a:r>
              <a:rPr lang="en-US" sz="3200" b="0" dirty="0" smtClean="0">
                <a:solidFill>
                  <a:schemeClr val="bg1"/>
                </a:solidFill>
                <a:latin typeface="Copperplate Gothic Bold" pitchFamily="34" charset="0"/>
              </a:rPr>
              <a:t>Ohio Department of Transportation</a:t>
            </a:r>
            <a:endParaRPr lang="en-US" sz="3200" b="0" dirty="0">
              <a:solidFill>
                <a:schemeClr val="bg1"/>
              </a:solidFill>
              <a:latin typeface="Copperplate Gothic Bold" pitchFamily="34" charset="0"/>
            </a:endParaRPr>
          </a:p>
        </p:txBody>
      </p:sp>
      <p:sp>
        <p:nvSpPr>
          <p:cNvPr id="5" name="TextBox 4"/>
          <p:cNvSpPr txBox="1"/>
          <p:nvPr userDrawn="1"/>
        </p:nvSpPr>
        <p:spPr>
          <a:xfrm>
            <a:off x="419100" y="1066800"/>
            <a:ext cx="8420100" cy="338554"/>
          </a:xfrm>
          <a:prstGeom prst="rect">
            <a:avLst/>
          </a:prstGeom>
          <a:noFill/>
        </p:spPr>
        <p:txBody>
          <a:bodyPr wrap="square" rtlCol="0">
            <a:spAutoFit/>
          </a:bodyPr>
          <a:lstStyle/>
          <a:p>
            <a:pPr algn="l">
              <a:tabLst>
                <a:tab pos="8175625" algn="r"/>
              </a:tabLst>
            </a:pPr>
            <a:r>
              <a:rPr lang="en-US" sz="1600" b="0" dirty="0" smtClean="0">
                <a:solidFill>
                  <a:srgbClr val="009969"/>
                </a:solidFill>
                <a:latin typeface="Copperplate Gothic Bold" pitchFamily="34" charset="0"/>
              </a:rPr>
              <a:t>John R. Kasich, Governor 	Jerry</a:t>
            </a:r>
            <a:r>
              <a:rPr lang="en-US" sz="1600" b="0" baseline="0" dirty="0" smtClean="0">
                <a:solidFill>
                  <a:srgbClr val="009969"/>
                </a:solidFill>
                <a:latin typeface="Copperplate Gothic Bold" pitchFamily="34" charset="0"/>
              </a:rPr>
              <a:t> Wray, Director</a:t>
            </a:r>
            <a:endParaRPr lang="en-US" sz="1600" b="0" dirty="0">
              <a:solidFill>
                <a:srgbClr val="009969"/>
              </a:solidFill>
              <a:latin typeface="Copperplate Gothic Bold" pitchFamily="34" charset="0"/>
            </a:endParaRPr>
          </a:p>
        </p:txBody>
      </p:sp>
    </p:spTree>
    <p:extLst>
      <p:ext uri="{BB962C8B-B14F-4D97-AF65-F5344CB8AC3E}">
        <p14:creationId xmlns:p14="http://schemas.microsoft.com/office/powerpoint/2010/main" val="2551933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gif"/><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2.gif"/><Relationship Id="rId5" Type="http://schemas.openxmlformats.org/officeDocument/2006/relationships/slideLayout" Target="../slideLayouts/slideLayout13.xml"/><Relationship Id="rId10" Type="http://schemas.openxmlformats.org/officeDocument/2006/relationships/image" Target="../media/image4.emf"/><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image" Target="../media/image2.gif"/><Relationship Id="rId5" Type="http://schemas.openxmlformats.org/officeDocument/2006/relationships/slideLayout" Target="../slideLayouts/slideLayout21.xml"/><Relationship Id="rId10" Type="http://schemas.openxmlformats.org/officeDocument/2006/relationships/image" Target="../media/image1.emf"/><Relationship Id="rId4" Type="http://schemas.openxmlformats.org/officeDocument/2006/relationships/slideLayout" Target="../slideLayouts/slideLayout20.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image" Target="../media/image2.gif"/><Relationship Id="rId5" Type="http://schemas.openxmlformats.org/officeDocument/2006/relationships/slideLayout" Target="../slideLayouts/slideLayout29.xml"/><Relationship Id="rId10" Type="http://schemas.openxmlformats.org/officeDocument/2006/relationships/image" Target="../media/image7.emf"/><Relationship Id="rId4" Type="http://schemas.openxmlformats.org/officeDocument/2006/relationships/slideLayout" Target="../slideLayouts/slideLayout28.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9969"/>
        </a:solidFill>
        <a:effectLst/>
      </p:bgPr>
    </p:bg>
    <p:spTree>
      <p:nvGrpSpPr>
        <p:cNvPr id="1" name=""/>
        <p:cNvGrpSpPr/>
        <p:nvPr/>
      </p:nvGrpSpPr>
      <p:grpSpPr>
        <a:xfrm>
          <a:off x="0" y="0"/>
          <a:ext cx="0" cy="0"/>
          <a:chOff x="0" y="0"/>
          <a:chExt cx="0" cy="0"/>
        </a:xfrm>
      </p:grpSpPr>
      <p:sp>
        <p:nvSpPr>
          <p:cNvPr id="8" name="TextBox 7"/>
          <p:cNvSpPr txBox="1"/>
          <p:nvPr/>
        </p:nvSpPr>
        <p:spPr>
          <a:xfrm>
            <a:off x="0" y="6199632"/>
            <a:ext cx="9144000" cy="658368"/>
          </a:xfrm>
          <a:prstGeom prst="rect">
            <a:avLst/>
          </a:prstGeom>
          <a:solidFill>
            <a:schemeClr val="bg1"/>
          </a:solidFill>
        </p:spPr>
        <p:txBody>
          <a:bodyPr wrap="square" tIns="91440" bIns="91440" rtlCol="0" anchor="ctr" anchorCtr="0">
            <a:spAutoFit/>
          </a:bodyPr>
          <a:lstStyle/>
          <a:p>
            <a:pPr algn="ctr"/>
            <a:r>
              <a:rPr lang="en-US" sz="1800" b="1" spc="300" dirty="0" smtClean="0">
                <a:solidFill>
                  <a:schemeClr val="bg1"/>
                </a:solidFill>
              </a:rPr>
              <a:t>www.transportation.ohio.gov</a:t>
            </a:r>
            <a:endParaRPr lang="en-US" sz="1800" b="1" spc="300" dirty="0">
              <a:solidFill>
                <a:schemeClr val="bg1"/>
              </a:solidFill>
            </a:endParaRPr>
          </a:p>
        </p:txBody>
      </p:sp>
      <p:sp>
        <p:nvSpPr>
          <p:cNvPr id="1027" name="Rectangle 2"/>
          <p:cNvSpPr>
            <a:spLocks noGrp="1" noChangeArrowheads="1"/>
          </p:cNvSpPr>
          <p:nvPr>
            <p:ph type="title"/>
          </p:nvPr>
        </p:nvSpPr>
        <p:spPr bwMode="auto">
          <a:xfrm>
            <a:off x="0" y="0"/>
            <a:ext cx="9144000" cy="1143000"/>
          </a:xfrm>
          <a:prstGeom prst="rect">
            <a:avLst/>
          </a:prstGeom>
          <a:solidFill>
            <a:schemeClr val="bg1"/>
          </a:solidFill>
          <a:ln w="9525">
            <a:noFill/>
            <a:miter lim="800000"/>
            <a:headEnd/>
            <a:tailEnd/>
          </a:ln>
        </p:spPr>
        <p:txBody>
          <a:bodyPr vert="horz" wrap="square" lIns="365760" tIns="182880" rIns="365760" bIns="45720" numCol="1" anchor="ctr" anchorCtr="0" compatLnSpc="1">
            <a:prstTxWarp prst="textNoShape">
              <a:avLst/>
            </a:prstTxWarp>
          </a:bodyPr>
          <a:lstStyle/>
          <a:p>
            <a:pPr lvl="0"/>
            <a:r>
              <a:rPr lang="en-US" smtClean="0"/>
              <a:t>Click to edit Master title style</a:t>
            </a:r>
            <a:endParaRPr lang="en-US" dirty="0" smtClean="0"/>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5" name="Rectangle 11"/>
          <p:cNvSpPr>
            <a:spLocks noChangeArrowheads="1"/>
          </p:cNvSpPr>
          <p:nvPr/>
        </p:nvSpPr>
        <p:spPr bwMode="auto">
          <a:xfrm>
            <a:off x="228600" y="6262792"/>
            <a:ext cx="533400" cy="533400"/>
          </a:xfrm>
          <a:prstGeom prst="ellipse">
            <a:avLst/>
          </a:prstGeom>
          <a:solidFill>
            <a:srgbClr val="009969"/>
          </a:solidFill>
          <a:ln w="9525">
            <a:noFill/>
            <a:miter lim="800000"/>
            <a:headEnd/>
            <a:tailEnd/>
          </a:ln>
          <a:effectLst/>
        </p:spPr>
        <p:txBody>
          <a:bodyPr wrap="none" lIns="0" tIns="0" rIns="0" bIns="0" anchor="ctr" anchorCtr="0">
            <a:normAutofit/>
          </a:bodyPr>
          <a:lstStyle/>
          <a:p>
            <a:pPr algn="ctr">
              <a:defRPr/>
            </a:pPr>
            <a:fld id="{E39B0399-9EE4-40D6-92E9-F4A1F2E78343}" type="slidenum">
              <a:rPr lang="en-US" sz="1400" b="1" kern="1200">
                <a:solidFill>
                  <a:schemeClr val="bg1"/>
                </a:solidFill>
                <a:latin typeface="+mn-lt"/>
                <a:ea typeface="+mn-ea"/>
                <a:cs typeface="+mn-cs"/>
              </a:rPr>
              <a:pPr algn="ctr">
                <a:defRPr/>
              </a:pPr>
              <a:t>‹#›</a:t>
            </a:fld>
            <a:endParaRPr lang="en-US" sz="1400" b="1" kern="1200" dirty="0">
              <a:solidFill>
                <a:schemeClr val="bg1"/>
              </a:solidFill>
              <a:latin typeface="+mn-lt"/>
              <a:ea typeface="+mn-ea"/>
              <a:cs typeface="+mn-cs"/>
            </a:endParaRPr>
          </a:p>
        </p:txBody>
      </p:sp>
      <p:sp>
        <p:nvSpPr>
          <p:cNvPr id="7" name="Rectangle 5"/>
          <p:cNvSpPr>
            <a:spLocks noGrp="1" noChangeArrowheads="1"/>
          </p:cNvSpPr>
          <p:nvPr>
            <p:ph type="ftr" sz="quarter" idx="3"/>
          </p:nvPr>
        </p:nvSpPr>
        <p:spPr>
          <a:xfrm>
            <a:off x="831614" y="6346612"/>
            <a:ext cx="6940786" cy="365760"/>
          </a:xfrm>
          <a:prstGeom prst="rect">
            <a:avLst/>
          </a:prstGeom>
          <a:ln/>
        </p:spPr>
        <p:txBody>
          <a:bodyPr anchor="ctr" anchorCtr="0">
            <a:normAutofit/>
          </a:bodyPr>
          <a:lstStyle>
            <a:lvl1pPr algn="l">
              <a:defRPr sz="1400" b="1" spc="100" baseline="0">
                <a:solidFill>
                  <a:srgbClr val="009969"/>
                </a:solidFill>
                <a:latin typeface="+mn-lt"/>
              </a:defRPr>
            </a:lvl1pPr>
          </a:lstStyle>
          <a:p>
            <a:pPr algn="ctr">
              <a:defRPr/>
            </a:pPr>
            <a:r>
              <a:rPr lang="en-US" smtClean="0"/>
              <a:t>Athens Area Chamber of Commerce</a:t>
            </a:r>
            <a:endParaRPr lang="en-US" dirty="0"/>
          </a:p>
        </p:txBody>
      </p:sp>
      <p:pic>
        <p:nvPicPr>
          <p:cNvPr id="2" name="Picture 1"/>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a:off x="7696200" y="5607472"/>
            <a:ext cx="1188720" cy="1188720"/>
          </a:xfrm>
          <a:prstGeom prst="rect">
            <a:avLst/>
          </a:prstGeom>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8" r:id="rId3"/>
    <p:sldLayoutId id="2147483656" r:id="rId4"/>
    <p:sldLayoutId id="2147483659" r:id="rId5"/>
    <p:sldLayoutId id="2147483660" r:id="rId6"/>
    <p:sldLayoutId id="2147483657" r:id="rId7"/>
    <p:sldLayoutId id="2147483661" r:id="rId8"/>
  </p:sldLayoutIdLst>
  <p:timing>
    <p:tnLst>
      <p:par>
        <p:cTn id="1" dur="indefinite" restart="never" nodeType="tmRoot"/>
      </p:par>
    </p:tnLst>
  </p:timing>
  <p:hf sldNum="0" hdr="0" dt="0"/>
  <p:txStyles>
    <p:titleStyle>
      <a:lvl1pPr algn="ctr" rtl="0" eaLnBrk="1" fontAlgn="base" hangingPunct="1">
        <a:spcBef>
          <a:spcPct val="0"/>
        </a:spcBef>
        <a:spcAft>
          <a:spcPct val="0"/>
        </a:spcAft>
        <a:defRPr sz="3600" b="0">
          <a:solidFill>
            <a:srgbClr val="009969"/>
          </a:solidFill>
          <a:latin typeface="Arial Black" pitchFamily="34" charset="0"/>
          <a:ea typeface="+mj-ea"/>
          <a:cs typeface="+mj-cs"/>
        </a:defRPr>
      </a:lvl1pPr>
      <a:lvl2pPr algn="ctr" rtl="0" eaLnBrk="1" fontAlgn="base" hangingPunct="1">
        <a:spcBef>
          <a:spcPct val="0"/>
        </a:spcBef>
        <a:spcAft>
          <a:spcPct val="0"/>
        </a:spcAft>
        <a:defRPr sz="4000" b="1">
          <a:solidFill>
            <a:schemeClr val="bg1"/>
          </a:solidFill>
          <a:latin typeface="Georgia" pitchFamily="18" charset="0"/>
        </a:defRPr>
      </a:lvl2pPr>
      <a:lvl3pPr algn="ctr" rtl="0" eaLnBrk="1" fontAlgn="base" hangingPunct="1">
        <a:spcBef>
          <a:spcPct val="0"/>
        </a:spcBef>
        <a:spcAft>
          <a:spcPct val="0"/>
        </a:spcAft>
        <a:defRPr sz="4000" b="1">
          <a:solidFill>
            <a:schemeClr val="bg1"/>
          </a:solidFill>
          <a:latin typeface="Georgia" pitchFamily="18" charset="0"/>
        </a:defRPr>
      </a:lvl3pPr>
      <a:lvl4pPr algn="ctr" rtl="0" eaLnBrk="1" fontAlgn="base" hangingPunct="1">
        <a:spcBef>
          <a:spcPct val="0"/>
        </a:spcBef>
        <a:spcAft>
          <a:spcPct val="0"/>
        </a:spcAft>
        <a:defRPr sz="4000" b="1">
          <a:solidFill>
            <a:schemeClr val="bg1"/>
          </a:solidFill>
          <a:latin typeface="Georgia" pitchFamily="18" charset="0"/>
        </a:defRPr>
      </a:lvl4pPr>
      <a:lvl5pPr algn="ctr" rtl="0" eaLnBrk="1" fontAlgn="base" hangingPunct="1">
        <a:spcBef>
          <a:spcPct val="0"/>
        </a:spcBef>
        <a:spcAft>
          <a:spcPct val="0"/>
        </a:spcAft>
        <a:defRPr sz="4000" b="1">
          <a:solidFill>
            <a:schemeClr val="bg1"/>
          </a:solidFill>
          <a:latin typeface="Georgia" pitchFamily="18" charset="0"/>
        </a:defRPr>
      </a:lvl5pPr>
      <a:lvl6pPr marL="457200" algn="ctr" rtl="0" eaLnBrk="1" fontAlgn="base" hangingPunct="1">
        <a:spcBef>
          <a:spcPct val="0"/>
        </a:spcBef>
        <a:spcAft>
          <a:spcPct val="0"/>
        </a:spcAft>
        <a:defRPr sz="4000" b="1">
          <a:solidFill>
            <a:schemeClr val="bg1"/>
          </a:solidFill>
          <a:latin typeface="Georgia" pitchFamily="18" charset="0"/>
        </a:defRPr>
      </a:lvl6pPr>
      <a:lvl7pPr marL="914400" algn="ctr" rtl="0" eaLnBrk="1" fontAlgn="base" hangingPunct="1">
        <a:spcBef>
          <a:spcPct val="0"/>
        </a:spcBef>
        <a:spcAft>
          <a:spcPct val="0"/>
        </a:spcAft>
        <a:defRPr sz="4000" b="1">
          <a:solidFill>
            <a:schemeClr val="bg1"/>
          </a:solidFill>
          <a:latin typeface="Georgia" pitchFamily="18" charset="0"/>
        </a:defRPr>
      </a:lvl7pPr>
      <a:lvl8pPr marL="1371600" algn="ctr" rtl="0" eaLnBrk="1" fontAlgn="base" hangingPunct="1">
        <a:spcBef>
          <a:spcPct val="0"/>
        </a:spcBef>
        <a:spcAft>
          <a:spcPct val="0"/>
        </a:spcAft>
        <a:defRPr sz="4000" b="1">
          <a:solidFill>
            <a:schemeClr val="bg1"/>
          </a:solidFill>
          <a:latin typeface="Georgia" pitchFamily="18" charset="0"/>
        </a:defRPr>
      </a:lvl8pPr>
      <a:lvl9pPr marL="1828800" algn="ctr" rtl="0" eaLnBrk="1" fontAlgn="base" hangingPunct="1">
        <a:spcBef>
          <a:spcPct val="0"/>
        </a:spcBef>
        <a:spcAft>
          <a:spcPct val="0"/>
        </a:spcAft>
        <a:defRPr sz="4000" b="1">
          <a:solidFill>
            <a:schemeClr val="bg1"/>
          </a:solidFill>
          <a:latin typeface="Georgia" pitchFamily="18" charset="0"/>
        </a:defRPr>
      </a:lvl9pPr>
    </p:titleStyle>
    <p:bodyStyle>
      <a:lvl1pPr marL="457200" indent="-457200" algn="l" rtl="0" eaLnBrk="1" fontAlgn="base" hangingPunct="1">
        <a:spcBef>
          <a:spcPct val="20000"/>
        </a:spcBef>
        <a:spcAft>
          <a:spcPct val="0"/>
        </a:spcAft>
        <a:buFontTx/>
        <a:buBlip>
          <a:blip r:embed="rId11"/>
        </a:buBlip>
        <a:defRPr sz="3200" b="1">
          <a:solidFill>
            <a:schemeClr val="bg1"/>
          </a:solidFill>
          <a:latin typeface="+mn-lt"/>
          <a:ea typeface="+mn-ea"/>
          <a:cs typeface="+mn-cs"/>
        </a:defRPr>
      </a:lvl1pPr>
      <a:lvl2pPr marL="742950" indent="-285750" algn="l" rtl="0" eaLnBrk="1" fontAlgn="base" hangingPunct="1">
        <a:spcBef>
          <a:spcPct val="20000"/>
        </a:spcBef>
        <a:spcAft>
          <a:spcPct val="0"/>
        </a:spcAft>
        <a:buFontTx/>
        <a:buBlip>
          <a:blip r:embed="rId11"/>
        </a:buBlip>
        <a:defRPr sz="2800">
          <a:solidFill>
            <a:schemeClr val="bg1"/>
          </a:solidFill>
          <a:latin typeface="+mn-lt"/>
        </a:defRPr>
      </a:lvl2pPr>
      <a:lvl3pPr marL="1143000" indent="-228600" algn="l" rtl="0" eaLnBrk="1" fontAlgn="base" hangingPunct="1">
        <a:spcBef>
          <a:spcPct val="20000"/>
        </a:spcBef>
        <a:spcAft>
          <a:spcPct val="0"/>
        </a:spcAft>
        <a:buFontTx/>
        <a:buBlip>
          <a:blip r:embed="rId11"/>
        </a:buBlip>
        <a:defRPr sz="2400">
          <a:solidFill>
            <a:schemeClr val="bg1"/>
          </a:solidFill>
          <a:latin typeface="+mn-lt"/>
        </a:defRPr>
      </a:lvl3pPr>
      <a:lvl4pPr marL="1600200" indent="-228600" algn="l" rtl="0" eaLnBrk="1" fontAlgn="base" hangingPunct="1">
        <a:spcBef>
          <a:spcPct val="20000"/>
        </a:spcBef>
        <a:spcAft>
          <a:spcPct val="0"/>
        </a:spcAft>
        <a:buFontTx/>
        <a:buBlip>
          <a:blip r:embed="rId11"/>
        </a:buBlip>
        <a:defRPr sz="2000">
          <a:solidFill>
            <a:schemeClr val="bg1"/>
          </a:solidFill>
          <a:latin typeface="+mn-lt"/>
        </a:defRPr>
      </a:lvl4pPr>
      <a:lvl5pPr marL="2057400" indent="-228600" algn="l" rtl="0" eaLnBrk="1" fontAlgn="base" hangingPunct="1">
        <a:spcBef>
          <a:spcPct val="20000"/>
        </a:spcBef>
        <a:spcAft>
          <a:spcPct val="0"/>
        </a:spcAft>
        <a:buFontTx/>
        <a:buBlip>
          <a:blip r:embed="rId11"/>
        </a:buBlip>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9969"/>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83466" y="6179131"/>
            <a:ext cx="8577067" cy="519536"/>
          </a:xfrm>
          <a:prstGeom prst="rect">
            <a:avLst/>
          </a:prstGeom>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5" name="Rectangle 11"/>
          <p:cNvSpPr>
            <a:spLocks noChangeArrowheads="1"/>
          </p:cNvSpPr>
          <p:nvPr/>
        </p:nvSpPr>
        <p:spPr bwMode="auto">
          <a:xfrm>
            <a:off x="8077200" y="6219825"/>
            <a:ext cx="609600" cy="381000"/>
          </a:xfrm>
          <a:prstGeom prst="rect">
            <a:avLst/>
          </a:prstGeom>
          <a:noFill/>
          <a:ln w="9525">
            <a:noFill/>
            <a:miter lim="800000"/>
            <a:headEnd/>
            <a:tailEnd/>
          </a:ln>
          <a:effectLst/>
        </p:spPr>
        <p:txBody>
          <a:bodyPr wrap="none" lIns="0" tIns="0" rIns="0" bIns="0" anchor="ctr" anchorCtr="0">
            <a:normAutofit/>
          </a:bodyPr>
          <a:lstStyle/>
          <a:p>
            <a:pPr algn="ctr">
              <a:defRPr/>
            </a:pPr>
            <a:fld id="{E39B0399-9EE4-40D6-92E9-F4A1F2E78343}" type="slidenum">
              <a:rPr lang="en-US" b="1">
                <a:solidFill>
                  <a:srgbClr val="009969"/>
                </a:solidFill>
                <a:latin typeface="Georgia" pitchFamily="18" charset="0"/>
              </a:rPr>
              <a:pPr algn="ctr">
                <a:defRPr/>
              </a:pPr>
              <a:t>‹#›</a:t>
            </a:fld>
            <a:endParaRPr lang="en-US" b="1" dirty="0">
              <a:solidFill>
                <a:srgbClr val="009969"/>
              </a:solidFill>
              <a:latin typeface="Georgia" pitchFamily="18" charset="0"/>
            </a:endParaRPr>
          </a:p>
        </p:txBody>
      </p:sp>
      <p:sp>
        <p:nvSpPr>
          <p:cNvPr id="7" name="Rectangle 5"/>
          <p:cNvSpPr>
            <a:spLocks noGrp="1" noChangeArrowheads="1"/>
          </p:cNvSpPr>
          <p:nvPr>
            <p:ph type="ftr" sz="quarter" idx="3"/>
          </p:nvPr>
        </p:nvSpPr>
        <p:spPr>
          <a:xfrm>
            <a:off x="838200" y="6248399"/>
            <a:ext cx="7162800" cy="381000"/>
          </a:xfrm>
          <a:prstGeom prst="rect">
            <a:avLst/>
          </a:prstGeom>
          <a:ln/>
        </p:spPr>
        <p:txBody>
          <a:bodyPr tIns="0" bIns="0"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147587841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Lst>
  <p:hf sldNum="0" hdr="0" dt="0"/>
  <p:txStyles>
    <p:titleStyle>
      <a:lvl1pPr algn="ctr" rtl="0" eaLnBrk="1" fontAlgn="base" hangingPunct="1">
        <a:spcBef>
          <a:spcPct val="0"/>
        </a:spcBef>
        <a:spcAft>
          <a:spcPct val="0"/>
        </a:spcAft>
        <a:defRPr sz="4000" b="1">
          <a:solidFill>
            <a:schemeClr val="bg1"/>
          </a:solidFill>
          <a:latin typeface="+mj-lt"/>
          <a:ea typeface="+mj-ea"/>
          <a:cs typeface="+mj-cs"/>
        </a:defRPr>
      </a:lvl1pPr>
      <a:lvl2pPr algn="ctr" rtl="0" eaLnBrk="1" fontAlgn="base" hangingPunct="1">
        <a:spcBef>
          <a:spcPct val="0"/>
        </a:spcBef>
        <a:spcAft>
          <a:spcPct val="0"/>
        </a:spcAft>
        <a:defRPr sz="4000" b="1">
          <a:solidFill>
            <a:schemeClr val="bg1"/>
          </a:solidFill>
          <a:latin typeface="Georgia" pitchFamily="18" charset="0"/>
        </a:defRPr>
      </a:lvl2pPr>
      <a:lvl3pPr algn="ctr" rtl="0" eaLnBrk="1" fontAlgn="base" hangingPunct="1">
        <a:spcBef>
          <a:spcPct val="0"/>
        </a:spcBef>
        <a:spcAft>
          <a:spcPct val="0"/>
        </a:spcAft>
        <a:defRPr sz="4000" b="1">
          <a:solidFill>
            <a:schemeClr val="bg1"/>
          </a:solidFill>
          <a:latin typeface="Georgia" pitchFamily="18" charset="0"/>
        </a:defRPr>
      </a:lvl3pPr>
      <a:lvl4pPr algn="ctr" rtl="0" eaLnBrk="1" fontAlgn="base" hangingPunct="1">
        <a:spcBef>
          <a:spcPct val="0"/>
        </a:spcBef>
        <a:spcAft>
          <a:spcPct val="0"/>
        </a:spcAft>
        <a:defRPr sz="4000" b="1">
          <a:solidFill>
            <a:schemeClr val="bg1"/>
          </a:solidFill>
          <a:latin typeface="Georgia" pitchFamily="18" charset="0"/>
        </a:defRPr>
      </a:lvl4pPr>
      <a:lvl5pPr algn="ctr" rtl="0" eaLnBrk="1" fontAlgn="base" hangingPunct="1">
        <a:spcBef>
          <a:spcPct val="0"/>
        </a:spcBef>
        <a:spcAft>
          <a:spcPct val="0"/>
        </a:spcAft>
        <a:defRPr sz="4000" b="1">
          <a:solidFill>
            <a:schemeClr val="bg1"/>
          </a:solidFill>
          <a:latin typeface="Georgia" pitchFamily="18" charset="0"/>
        </a:defRPr>
      </a:lvl5pPr>
      <a:lvl6pPr marL="457200" algn="ctr" rtl="0" eaLnBrk="1" fontAlgn="base" hangingPunct="1">
        <a:spcBef>
          <a:spcPct val="0"/>
        </a:spcBef>
        <a:spcAft>
          <a:spcPct val="0"/>
        </a:spcAft>
        <a:defRPr sz="4000" b="1">
          <a:solidFill>
            <a:schemeClr val="bg1"/>
          </a:solidFill>
          <a:latin typeface="Georgia" pitchFamily="18" charset="0"/>
        </a:defRPr>
      </a:lvl6pPr>
      <a:lvl7pPr marL="914400" algn="ctr" rtl="0" eaLnBrk="1" fontAlgn="base" hangingPunct="1">
        <a:spcBef>
          <a:spcPct val="0"/>
        </a:spcBef>
        <a:spcAft>
          <a:spcPct val="0"/>
        </a:spcAft>
        <a:defRPr sz="4000" b="1">
          <a:solidFill>
            <a:schemeClr val="bg1"/>
          </a:solidFill>
          <a:latin typeface="Georgia" pitchFamily="18" charset="0"/>
        </a:defRPr>
      </a:lvl7pPr>
      <a:lvl8pPr marL="1371600" algn="ctr" rtl="0" eaLnBrk="1" fontAlgn="base" hangingPunct="1">
        <a:spcBef>
          <a:spcPct val="0"/>
        </a:spcBef>
        <a:spcAft>
          <a:spcPct val="0"/>
        </a:spcAft>
        <a:defRPr sz="4000" b="1">
          <a:solidFill>
            <a:schemeClr val="bg1"/>
          </a:solidFill>
          <a:latin typeface="Georgia" pitchFamily="18" charset="0"/>
        </a:defRPr>
      </a:lvl8pPr>
      <a:lvl9pPr marL="1828800" algn="ctr" rtl="0" eaLnBrk="1" fontAlgn="base" hangingPunct="1">
        <a:spcBef>
          <a:spcPct val="0"/>
        </a:spcBef>
        <a:spcAft>
          <a:spcPct val="0"/>
        </a:spcAft>
        <a:defRPr sz="4000" b="1">
          <a:solidFill>
            <a:schemeClr val="bg1"/>
          </a:solidFill>
          <a:latin typeface="Georgia" pitchFamily="18" charset="0"/>
        </a:defRPr>
      </a:lvl9pPr>
    </p:titleStyle>
    <p:bodyStyle>
      <a:lvl1pPr marL="342900" indent="-342900" algn="l" rtl="0" eaLnBrk="1" fontAlgn="base" hangingPunct="1">
        <a:spcBef>
          <a:spcPct val="20000"/>
        </a:spcBef>
        <a:spcAft>
          <a:spcPct val="0"/>
        </a:spcAft>
        <a:buFontTx/>
        <a:buBlip>
          <a:blip r:embed="rId11"/>
        </a:buBlip>
        <a:defRPr sz="3200" b="1">
          <a:solidFill>
            <a:schemeClr val="bg1"/>
          </a:solidFill>
          <a:latin typeface="+mn-lt"/>
          <a:ea typeface="+mn-ea"/>
          <a:cs typeface="+mn-cs"/>
        </a:defRPr>
      </a:lvl1pPr>
      <a:lvl2pPr marL="742950" indent="-285750" algn="l" rtl="0" eaLnBrk="1" fontAlgn="base" hangingPunct="1">
        <a:spcBef>
          <a:spcPct val="20000"/>
        </a:spcBef>
        <a:spcAft>
          <a:spcPct val="0"/>
        </a:spcAft>
        <a:buFontTx/>
        <a:buBlip>
          <a:blip r:embed="rId11"/>
        </a:buBlip>
        <a:defRPr sz="2800">
          <a:solidFill>
            <a:schemeClr val="bg1"/>
          </a:solidFill>
          <a:latin typeface="+mn-lt"/>
        </a:defRPr>
      </a:lvl2pPr>
      <a:lvl3pPr marL="1143000" indent="-228600" algn="l" rtl="0" eaLnBrk="1" fontAlgn="base" hangingPunct="1">
        <a:spcBef>
          <a:spcPct val="20000"/>
        </a:spcBef>
        <a:spcAft>
          <a:spcPct val="0"/>
        </a:spcAft>
        <a:buFontTx/>
        <a:buBlip>
          <a:blip r:embed="rId11"/>
        </a:buBlip>
        <a:defRPr sz="2400">
          <a:solidFill>
            <a:schemeClr val="bg1"/>
          </a:solidFill>
          <a:latin typeface="+mn-lt"/>
        </a:defRPr>
      </a:lvl3pPr>
      <a:lvl4pPr marL="1600200" indent="-228600" algn="l" rtl="0" eaLnBrk="1" fontAlgn="base" hangingPunct="1">
        <a:spcBef>
          <a:spcPct val="20000"/>
        </a:spcBef>
        <a:spcAft>
          <a:spcPct val="0"/>
        </a:spcAft>
        <a:buFontTx/>
        <a:buBlip>
          <a:blip r:embed="rId11"/>
        </a:buBlip>
        <a:defRPr sz="2000">
          <a:solidFill>
            <a:schemeClr val="bg1"/>
          </a:solidFill>
          <a:latin typeface="+mn-lt"/>
        </a:defRPr>
      </a:lvl4pPr>
      <a:lvl5pPr marL="2057400" indent="-228600" algn="l" rtl="0" eaLnBrk="1" fontAlgn="base" hangingPunct="1">
        <a:spcBef>
          <a:spcPct val="20000"/>
        </a:spcBef>
        <a:spcAft>
          <a:spcPct val="0"/>
        </a:spcAft>
        <a:buFontTx/>
        <a:buBlip>
          <a:blip r:embed="rId11"/>
        </a:buBlip>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9969"/>
        </a:solidFill>
        <a:effectLst/>
      </p:bgPr>
    </p:bg>
    <p:spTree>
      <p:nvGrpSpPr>
        <p:cNvPr id="1" name=""/>
        <p:cNvGrpSpPr/>
        <p:nvPr/>
      </p:nvGrpSpPr>
      <p:grpSpPr>
        <a:xfrm>
          <a:off x="0" y="0"/>
          <a:ext cx="0" cy="0"/>
          <a:chOff x="0" y="0"/>
          <a:chExt cx="0" cy="0"/>
        </a:xfrm>
      </p:grpSpPr>
      <p:sp>
        <p:nvSpPr>
          <p:cNvPr id="8" name="TextBox 7"/>
          <p:cNvSpPr txBox="1"/>
          <p:nvPr/>
        </p:nvSpPr>
        <p:spPr>
          <a:xfrm>
            <a:off x="0" y="6288024"/>
            <a:ext cx="9144000" cy="438912"/>
          </a:xfrm>
          <a:prstGeom prst="rect">
            <a:avLst/>
          </a:prstGeom>
          <a:solidFill>
            <a:schemeClr val="bg1"/>
          </a:solidFill>
          <a:ln w="63500" cmpd="thinThick">
            <a:solidFill>
              <a:schemeClr val="bg1"/>
            </a:solidFill>
          </a:ln>
        </p:spPr>
        <p:txBody>
          <a:bodyPr wrap="square" tIns="91440" bIns="91440" rtlCol="0" anchor="ctr" anchorCtr="0">
            <a:spAutoFit/>
          </a:bodyPr>
          <a:lstStyle/>
          <a:p>
            <a:pPr algn="ctr"/>
            <a:r>
              <a:rPr lang="en-US" b="1" spc="300" dirty="0" smtClean="0">
                <a:solidFill>
                  <a:srgbClr val="FFFFFF"/>
                </a:solidFill>
              </a:rPr>
              <a:t>www.transportation.ohio.gov</a:t>
            </a:r>
            <a:endParaRPr lang="en-US" b="1" spc="300" dirty="0">
              <a:solidFill>
                <a:srgbClr val="FFFFFF"/>
              </a:solidFill>
            </a:endParaRPr>
          </a:p>
        </p:txBody>
      </p:sp>
      <p:sp>
        <p:nvSpPr>
          <p:cNvPr id="1027" name="Rectangle 2"/>
          <p:cNvSpPr>
            <a:spLocks noGrp="1" noChangeArrowheads="1"/>
          </p:cNvSpPr>
          <p:nvPr>
            <p:ph type="title"/>
          </p:nvPr>
        </p:nvSpPr>
        <p:spPr bwMode="auto">
          <a:xfrm>
            <a:off x="457200" y="274638"/>
            <a:ext cx="8229600" cy="1143000"/>
          </a:xfrm>
          <a:prstGeom prst="rect">
            <a:avLst/>
          </a:prstGeom>
          <a:noFill/>
          <a:ln w="63500" cmpd="thinThick">
            <a:solidFill>
              <a:schemeClr val="bg1"/>
            </a:solid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5" name="Rectangle 11"/>
          <p:cNvSpPr>
            <a:spLocks noChangeArrowheads="1"/>
          </p:cNvSpPr>
          <p:nvPr/>
        </p:nvSpPr>
        <p:spPr bwMode="auto">
          <a:xfrm>
            <a:off x="8229600" y="6324600"/>
            <a:ext cx="457200" cy="365760"/>
          </a:xfrm>
          <a:prstGeom prst="rect">
            <a:avLst/>
          </a:prstGeom>
          <a:noFill/>
          <a:ln w="9525">
            <a:noFill/>
            <a:miter lim="800000"/>
            <a:headEnd/>
            <a:tailEnd/>
          </a:ln>
          <a:effectLst/>
        </p:spPr>
        <p:txBody>
          <a:bodyPr anchor="ctr" anchorCtr="0"/>
          <a:lstStyle/>
          <a:p>
            <a:pPr algn="ctr">
              <a:defRPr/>
            </a:pPr>
            <a:fld id="{E39B0399-9EE4-40D6-92E9-F4A1F2E78343}" type="slidenum">
              <a:rPr lang="en-US" sz="1400" b="0">
                <a:solidFill>
                  <a:srgbClr val="009969"/>
                </a:solidFill>
                <a:latin typeface="Copperplate Gothic Bold" pitchFamily="34" charset="0"/>
              </a:rPr>
              <a:pPr algn="ctr">
                <a:defRPr/>
              </a:pPr>
              <a:t>‹#›</a:t>
            </a:fld>
            <a:endParaRPr lang="en-US" sz="1400" b="0" dirty="0">
              <a:solidFill>
                <a:srgbClr val="009969"/>
              </a:solidFill>
              <a:latin typeface="Copperplate Gothic Bold" pitchFamily="34" charset="0"/>
            </a:endParaRPr>
          </a:p>
        </p:txBody>
      </p:sp>
      <p:sp>
        <p:nvSpPr>
          <p:cNvPr id="7" name="Rectangle 5"/>
          <p:cNvSpPr>
            <a:spLocks noGrp="1" noChangeArrowheads="1"/>
          </p:cNvSpPr>
          <p:nvPr>
            <p:ph type="ftr" sz="quarter" idx="3"/>
          </p:nvPr>
        </p:nvSpPr>
        <p:spPr>
          <a:xfrm>
            <a:off x="853440" y="6324600"/>
            <a:ext cx="7376160" cy="365760"/>
          </a:xfrm>
          <a:prstGeom prst="rect">
            <a:avLst/>
          </a:prstGeom>
          <a:ln/>
        </p:spPr>
        <p:txBody>
          <a:bodyPr tIns="0" bIns="0" anchor="ctr" anchorCtr="0">
            <a:normAutofit/>
          </a:bodyPr>
          <a:lstStyle>
            <a:lvl1pPr algn="l">
              <a:defRPr sz="1400" b="0">
                <a:solidFill>
                  <a:srgbClr val="009969"/>
                </a:solidFill>
                <a:latin typeface="Copperplate Gothic Bold" pitchFamily="34" charset="0"/>
              </a:defRPr>
            </a:lvl1pPr>
          </a:lstStyle>
          <a:p>
            <a:pPr algn="ctr">
              <a:defRPr/>
            </a:pPr>
            <a:r>
              <a:rPr lang="en-US" smtClean="0"/>
              <a:t>Athens Area Chamber of Commerce</a:t>
            </a:r>
            <a:endParaRPr lang="en-US" dirty="0"/>
          </a:p>
        </p:txBody>
      </p:sp>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50614" y="6301740"/>
            <a:ext cx="411480" cy="411480"/>
          </a:xfrm>
          <a:prstGeom prst="rect">
            <a:avLst/>
          </a:prstGeom>
        </p:spPr>
      </p:pic>
    </p:spTree>
    <p:extLst>
      <p:ext uri="{BB962C8B-B14F-4D97-AF65-F5344CB8AC3E}">
        <p14:creationId xmlns:p14="http://schemas.microsoft.com/office/powerpoint/2010/main" val="1398658161"/>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Lst>
  <p:timing>
    <p:tnLst>
      <p:par>
        <p:cTn id="1" dur="indefinite" restart="never" nodeType="tmRoot"/>
      </p:par>
    </p:tnLst>
  </p:timing>
  <p:hf sldNum="0" hdr="0" dt="0"/>
  <p:txStyles>
    <p:titleStyle>
      <a:lvl1pPr algn="ctr" rtl="0" eaLnBrk="1" fontAlgn="base" hangingPunct="1">
        <a:spcBef>
          <a:spcPct val="0"/>
        </a:spcBef>
        <a:spcAft>
          <a:spcPct val="0"/>
        </a:spcAft>
        <a:defRPr sz="3400" b="0">
          <a:ln>
            <a:noFill/>
          </a:ln>
          <a:solidFill>
            <a:schemeClr val="bg1"/>
          </a:solidFill>
          <a:latin typeface="Copperplate Gothic Bold" pitchFamily="34" charset="0"/>
          <a:ea typeface="+mj-ea"/>
          <a:cs typeface="+mj-cs"/>
        </a:defRPr>
      </a:lvl1pPr>
      <a:lvl2pPr algn="ctr" rtl="0" eaLnBrk="1" fontAlgn="base" hangingPunct="1">
        <a:spcBef>
          <a:spcPct val="0"/>
        </a:spcBef>
        <a:spcAft>
          <a:spcPct val="0"/>
        </a:spcAft>
        <a:defRPr sz="4000" b="1">
          <a:solidFill>
            <a:schemeClr val="bg1"/>
          </a:solidFill>
          <a:latin typeface="Georgia" pitchFamily="18" charset="0"/>
        </a:defRPr>
      </a:lvl2pPr>
      <a:lvl3pPr algn="ctr" rtl="0" eaLnBrk="1" fontAlgn="base" hangingPunct="1">
        <a:spcBef>
          <a:spcPct val="0"/>
        </a:spcBef>
        <a:spcAft>
          <a:spcPct val="0"/>
        </a:spcAft>
        <a:defRPr sz="4000" b="1">
          <a:solidFill>
            <a:schemeClr val="bg1"/>
          </a:solidFill>
          <a:latin typeface="Georgia" pitchFamily="18" charset="0"/>
        </a:defRPr>
      </a:lvl3pPr>
      <a:lvl4pPr algn="ctr" rtl="0" eaLnBrk="1" fontAlgn="base" hangingPunct="1">
        <a:spcBef>
          <a:spcPct val="0"/>
        </a:spcBef>
        <a:spcAft>
          <a:spcPct val="0"/>
        </a:spcAft>
        <a:defRPr sz="4000" b="1">
          <a:solidFill>
            <a:schemeClr val="bg1"/>
          </a:solidFill>
          <a:latin typeface="Georgia" pitchFamily="18" charset="0"/>
        </a:defRPr>
      </a:lvl4pPr>
      <a:lvl5pPr algn="ctr" rtl="0" eaLnBrk="1" fontAlgn="base" hangingPunct="1">
        <a:spcBef>
          <a:spcPct val="0"/>
        </a:spcBef>
        <a:spcAft>
          <a:spcPct val="0"/>
        </a:spcAft>
        <a:defRPr sz="4000" b="1">
          <a:solidFill>
            <a:schemeClr val="bg1"/>
          </a:solidFill>
          <a:latin typeface="Georgia" pitchFamily="18" charset="0"/>
        </a:defRPr>
      </a:lvl5pPr>
      <a:lvl6pPr marL="457200" algn="ctr" rtl="0" eaLnBrk="1" fontAlgn="base" hangingPunct="1">
        <a:spcBef>
          <a:spcPct val="0"/>
        </a:spcBef>
        <a:spcAft>
          <a:spcPct val="0"/>
        </a:spcAft>
        <a:defRPr sz="4000" b="1">
          <a:solidFill>
            <a:schemeClr val="bg1"/>
          </a:solidFill>
          <a:latin typeface="Georgia" pitchFamily="18" charset="0"/>
        </a:defRPr>
      </a:lvl6pPr>
      <a:lvl7pPr marL="914400" algn="ctr" rtl="0" eaLnBrk="1" fontAlgn="base" hangingPunct="1">
        <a:spcBef>
          <a:spcPct val="0"/>
        </a:spcBef>
        <a:spcAft>
          <a:spcPct val="0"/>
        </a:spcAft>
        <a:defRPr sz="4000" b="1">
          <a:solidFill>
            <a:schemeClr val="bg1"/>
          </a:solidFill>
          <a:latin typeface="Georgia" pitchFamily="18" charset="0"/>
        </a:defRPr>
      </a:lvl7pPr>
      <a:lvl8pPr marL="1371600" algn="ctr" rtl="0" eaLnBrk="1" fontAlgn="base" hangingPunct="1">
        <a:spcBef>
          <a:spcPct val="0"/>
        </a:spcBef>
        <a:spcAft>
          <a:spcPct val="0"/>
        </a:spcAft>
        <a:defRPr sz="4000" b="1">
          <a:solidFill>
            <a:schemeClr val="bg1"/>
          </a:solidFill>
          <a:latin typeface="Georgia" pitchFamily="18" charset="0"/>
        </a:defRPr>
      </a:lvl8pPr>
      <a:lvl9pPr marL="1828800" algn="ctr" rtl="0" eaLnBrk="1" fontAlgn="base" hangingPunct="1">
        <a:spcBef>
          <a:spcPct val="0"/>
        </a:spcBef>
        <a:spcAft>
          <a:spcPct val="0"/>
        </a:spcAft>
        <a:defRPr sz="4000" b="1">
          <a:solidFill>
            <a:schemeClr val="bg1"/>
          </a:solidFill>
          <a:latin typeface="Georgia" pitchFamily="18" charset="0"/>
        </a:defRPr>
      </a:lvl9pPr>
    </p:titleStyle>
    <p:bodyStyle>
      <a:lvl1pPr marL="457200" indent="-457200" algn="l" rtl="0" eaLnBrk="1" fontAlgn="base" hangingPunct="1">
        <a:spcBef>
          <a:spcPct val="20000"/>
        </a:spcBef>
        <a:spcAft>
          <a:spcPct val="0"/>
        </a:spcAft>
        <a:buFontTx/>
        <a:buBlip>
          <a:blip r:embed="rId11"/>
        </a:buBlip>
        <a:defRPr sz="3200" b="0">
          <a:solidFill>
            <a:schemeClr val="bg1"/>
          </a:solidFill>
          <a:latin typeface="+mj-lt"/>
          <a:ea typeface="+mn-ea"/>
          <a:cs typeface="+mn-cs"/>
        </a:defRPr>
      </a:lvl1pPr>
      <a:lvl2pPr marL="742950" indent="-285750" algn="l" rtl="0" eaLnBrk="1" fontAlgn="base" hangingPunct="1">
        <a:spcBef>
          <a:spcPct val="20000"/>
        </a:spcBef>
        <a:spcAft>
          <a:spcPct val="0"/>
        </a:spcAft>
        <a:buFontTx/>
        <a:buBlip>
          <a:blip r:embed="rId11"/>
        </a:buBlip>
        <a:defRPr sz="2800">
          <a:solidFill>
            <a:schemeClr val="bg1"/>
          </a:solidFill>
          <a:latin typeface="+mn-lt"/>
        </a:defRPr>
      </a:lvl2pPr>
      <a:lvl3pPr marL="1143000" indent="-228600" algn="l" rtl="0" eaLnBrk="1" fontAlgn="base" hangingPunct="1">
        <a:spcBef>
          <a:spcPct val="20000"/>
        </a:spcBef>
        <a:spcAft>
          <a:spcPct val="0"/>
        </a:spcAft>
        <a:buFontTx/>
        <a:buBlip>
          <a:blip r:embed="rId11"/>
        </a:buBlip>
        <a:defRPr sz="2400">
          <a:solidFill>
            <a:schemeClr val="bg1"/>
          </a:solidFill>
          <a:latin typeface="+mn-lt"/>
        </a:defRPr>
      </a:lvl3pPr>
      <a:lvl4pPr marL="1600200" indent="-228600" algn="l" rtl="0" eaLnBrk="1" fontAlgn="base" hangingPunct="1">
        <a:spcBef>
          <a:spcPct val="20000"/>
        </a:spcBef>
        <a:spcAft>
          <a:spcPct val="0"/>
        </a:spcAft>
        <a:buFontTx/>
        <a:buBlip>
          <a:blip r:embed="rId11"/>
        </a:buBlip>
        <a:defRPr sz="2000">
          <a:solidFill>
            <a:schemeClr val="bg1"/>
          </a:solidFill>
          <a:latin typeface="+mn-lt"/>
        </a:defRPr>
      </a:lvl4pPr>
      <a:lvl5pPr marL="2057400" indent="-228600" algn="l" rtl="0" eaLnBrk="1" fontAlgn="base" hangingPunct="1">
        <a:spcBef>
          <a:spcPct val="20000"/>
        </a:spcBef>
        <a:spcAft>
          <a:spcPct val="0"/>
        </a:spcAft>
        <a:buFontTx/>
        <a:buBlip>
          <a:blip r:embed="rId11"/>
        </a:buBlip>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09969"/>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83464" y="6179131"/>
            <a:ext cx="8577072" cy="519536"/>
          </a:xfrm>
          <a:prstGeom prst="rect">
            <a:avLst/>
          </a:prstGeom>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5" name="Rectangle 11"/>
          <p:cNvSpPr>
            <a:spLocks noChangeArrowheads="1"/>
          </p:cNvSpPr>
          <p:nvPr/>
        </p:nvSpPr>
        <p:spPr bwMode="auto">
          <a:xfrm>
            <a:off x="8077200" y="6248399"/>
            <a:ext cx="609600" cy="381000"/>
          </a:xfrm>
          <a:prstGeom prst="rect">
            <a:avLst/>
          </a:prstGeom>
          <a:noFill/>
          <a:ln w="9525">
            <a:noFill/>
            <a:miter lim="800000"/>
            <a:headEnd/>
            <a:tailEnd/>
          </a:ln>
          <a:effectLst/>
        </p:spPr>
        <p:txBody>
          <a:bodyPr tIns="0" bIns="0" anchor="ctr" anchorCtr="0"/>
          <a:lstStyle/>
          <a:p>
            <a:pPr algn="ctr">
              <a:defRPr/>
            </a:pPr>
            <a:fld id="{E39B0399-9EE4-40D6-92E9-F4A1F2E78343}" type="slidenum">
              <a:rPr lang="en-US" b="1">
                <a:solidFill>
                  <a:srgbClr val="009969"/>
                </a:solidFill>
                <a:latin typeface="Georgia" pitchFamily="18" charset="0"/>
              </a:rPr>
              <a:pPr algn="ctr">
                <a:defRPr/>
              </a:pPr>
              <a:t>‹#›</a:t>
            </a:fld>
            <a:endParaRPr lang="en-US" b="1" dirty="0">
              <a:solidFill>
                <a:srgbClr val="009969"/>
              </a:solidFill>
              <a:latin typeface="Georgia" pitchFamily="18" charset="0"/>
            </a:endParaRPr>
          </a:p>
        </p:txBody>
      </p:sp>
      <p:sp>
        <p:nvSpPr>
          <p:cNvPr id="7" name="Rectangle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308092002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Lst>
  <p:hf sldNum="0" hdr="0" dt="0"/>
  <p:txStyles>
    <p:titleStyle>
      <a:lvl1pPr algn="ctr" rtl="0" eaLnBrk="1" fontAlgn="base" hangingPunct="1">
        <a:spcBef>
          <a:spcPct val="0"/>
        </a:spcBef>
        <a:spcAft>
          <a:spcPct val="0"/>
        </a:spcAft>
        <a:defRPr sz="4000" b="1">
          <a:solidFill>
            <a:schemeClr val="bg1"/>
          </a:solidFill>
          <a:latin typeface="+mj-lt"/>
          <a:ea typeface="+mj-ea"/>
          <a:cs typeface="+mj-cs"/>
        </a:defRPr>
      </a:lvl1pPr>
      <a:lvl2pPr algn="ctr" rtl="0" eaLnBrk="1" fontAlgn="base" hangingPunct="1">
        <a:spcBef>
          <a:spcPct val="0"/>
        </a:spcBef>
        <a:spcAft>
          <a:spcPct val="0"/>
        </a:spcAft>
        <a:defRPr sz="4000" b="1">
          <a:solidFill>
            <a:schemeClr val="bg1"/>
          </a:solidFill>
          <a:latin typeface="Georgia" pitchFamily="18" charset="0"/>
        </a:defRPr>
      </a:lvl2pPr>
      <a:lvl3pPr algn="ctr" rtl="0" eaLnBrk="1" fontAlgn="base" hangingPunct="1">
        <a:spcBef>
          <a:spcPct val="0"/>
        </a:spcBef>
        <a:spcAft>
          <a:spcPct val="0"/>
        </a:spcAft>
        <a:defRPr sz="4000" b="1">
          <a:solidFill>
            <a:schemeClr val="bg1"/>
          </a:solidFill>
          <a:latin typeface="Georgia" pitchFamily="18" charset="0"/>
        </a:defRPr>
      </a:lvl3pPr>
      <a:lvl4pPr algn="ctr" rtl="0" eaLnBrk="1" fontAlgn="base" hangingPunct="1">
        <a:spcBef>
          <a:spcPct val="0"/>
        </a:spcBef>
        <a:spcAft>
          <a:spcPct val="0"/>
        </a:spcAft>
        <a:defRPr sz="4000" b="1">
          <a:solidFill>
            <a:schemeClr val="bg1"/>
          </a:solidFill>
          <a:latin typeface="Georgia" pitchFamily="18" charset="0"/>
        </a:defRPr>
      </a:lvl4pPr>
      <a:lvl5pPr algn="ctr" rtl="0" eaLnBrk="1" fontAlgn="base" hangingPunct="1">
        <a:spcBef>
          <a:spcPct val="0"/>
        </a:spcBef>
        <a:spcAft>
          <a:spcPct val="0"/>
        </a:spcAft>
        <a:defRPr sz="4000" b="1">
          <a:solidFill>
            <a:schemeClr val="bg1"/>
          </a:solidFill>
          <a:latin typeface="Georgia" pitchFamily="18" charset="0"/>
        </a:defRPr>
      </a:lvl5pPr>
      <a:lvl6pPr marL="457200" algn="ctr" rtl="0" eaLnBrk="1" fontAlgn="base" hangingPunct="1">
        <a:spcBef>
          <a:spcPct val="0"/>
        </a:spcBef>
        <a:spcAft>
          <a:spcPct val="0"/>
        </a:spcAft>
        <a:defRPr sz="4000" b="1">
          <a:solidFill>
            <a:schemeClr val="bg1"/>
          </a:solidFill>
          <a:latin typeface="Georgia" pitchFamily="18" charset="0"/>
        </a:defRPr>
      </a:lvl6pPr>
      <a:lvl7pPr marL="914400" algn="ctr" rtl="0" eaLnBrk="1" fontAlgn="base" hangingPunct="1">
        <a:spcBef>
          <a:spcPct val="0"/>
        </a:spcBef>
        <a:spcAft>
          <a:spcPct val="0"/>
        </a:spcAft>
        <a:defRPr sz="4000" b="1">
          <a:solidFill>
            <a:schemeClr val="bg1"/>
          </a:solidFill>
          <a:latin typeface="Georgia" pitchFamily="18" charset="0"/>
        </a:defRPr>
      </a:lvl7pPr>
      <a:lvl8pPr marL="1371600" algn="ctr" rtl="0" eaLnBrk="1" fontAlgn="base" hangingPunct="1">
        <a:spcBef>
          <a:spcPct val="0"/>
        </a:spcBef>
        <a:spcAft>
          <a:spcPct val="0"/>
        </a:spcAft>
        <a:defRPr sz="4000" b="1">
          <a:solidFill>
            <a:schemeClr val="bg1"/>
          </a:solidFill>
          <a:latin typeface="Georgia" pitchFamily="18" charset="0"/>
        </a:defRPr>
      </a:lvl8pPr>
      <a:lvl9pPr marL="1828800" algn="ctr" rtl="0" eaLnBrk="1" fontAlgn="base" hangingPunct="1">
        <a:spcBef>
          <a:spcPct val="0"/>
        </a:spcBef>
        <a:spcAft>
          <a:spcPct val="0"/>
        </a:spcAft>
        <a:defRPr sz="4000" b="1">
          <a:solidFill>
            <a:schemeClr val="bg1"/>
          </a:solidFill>
          <a:latin typeface="Georgia" pitchFamily="18" charset="0"/>
        </a:defRPr>
      </a:lvl9pPr>
    </p:titleStyle>
    <p:bodyStyle>
      <a:lvl1pPr marL="0" indent="0" algn="l" rtl="0" eaLnBrk="1" fontAlgn="base" hangingPunct="1">
        <a:spcBef>
          <a:spcPct val="20000"/>
        </a:spcBef>
        <a:spcAft>
          <a:spcPct val="0"/>
        </a:spcAft>
        <a:buFontTx/>
        <a:buNone/>
        <a:defRPr sz="3200" b="1">
          <a:solidFill>
            <a:schemeClr val="bg1"/>
          </a:solidFill>
          <a:latin typeface="+mj-lt"/>
          <a:ea typeface="+mn-ea"/>
          <a:cs typeface="+mn-cs"/>
        </a:defRPr>
      </a:lvl1pPr>
      <a:lvl2pPr marL="742950" indent="-285750" algn="l" rtl="0" eaLnBrk="1" fontAlgn="base" hangingPunct="1">
        <a:spcBef>
          <a:spcPct val="20000"/>
        </a:spcBef>
        <a:spcAft>
          <a:spcPct val="0"/>
        </a:spcAft>
        <a:buFontTx/>
        <a:buBlip>
          <a:blip r:embed="rId11"/>
        </a:buBlip>
        <a:defRPr sz="2800">
          <a:solidFill>
            <a:schemeClr val="bg1"/>
          </a:solidFill>
          <a:latin typeface="+mj-lt"/>
        </a:defRPr>
      </a:lvl2pPr>
      <a:lvl3pPr marL="1143000" indent="-228600" algn="l" rtl="0" eaLnBrk="1" fontAlgn="base" hangingPunct="1">
        <a:spcBef>
          <a:spcPct val="20000"/>
        </a:spcBef>
        <a:spcAft>
          <a:spcPct val="0"/>
        </a:spcAft>
        <a:buFontTx/>
        <a:buBlip>
          <a:blip r:embed="rId11"/>
        </a:buBlip>
        <a:defRPr sz="2400">
          <a:solidFill>
            <a:schemeClr val="bg1"/>
          </a:solidFill>
          <a:latin typeface="+mj-lt"/>
        </a:defRPr>
      </a:lvl3pPr>
      <a:lvl4pPr marL="1600200" indent="-228600" algn="l" rtl="0" eaLnBrk="1" fontAlgn="base" hangingPunct="1">
        <a:spcBef>
          <a:spcPct val="20000"/>
        </a:spcBef>
        <a:spcAft>
          <a:spcPct val="0"/>
        </a:spcAft>
        <a:buFontTx/>
        <a:buBlip>
          <a:blip r:embed="rId11"/>
        </a:buBlip>
        <a:defRPr sz="2000">
          <a:solidFill>
            <a:schemeClr val="bg1"/>
          </a:solidFill>
          <a:latin typeface="+mj-lt"/>
        </a:defRPr>
      </a:lvl4pPr>
      <a:lvl5pPr marL="2057400" indent="-228600" algn="l" rtl="0" eaLnBrk="1" fontAlgn="base" hangingPunct="1">
        <a:spcBef>
          <a:spcPct val="20000"/>
        </a:spcBef>
        <a:spcAft>
          <a:spcPct val="0"/>
        </a:spcAft>
        <a:buFontTx/>
        <a:buBlip>
          <a:blip r:embed="rId11"/>
        </a:buBlip>
        <a:defRPr sz="2000">
          <a:solidFill>
            <a:schemeClr val="bg1"/>
          </a:solidFill>
          <a:latin typeface="+mj-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38100" y="762000"/>
            <a:ext cx="9220200" cy="914400"/>
          </a:xfrm>
          <a:ln>
            <a:noFill/>
          </a:ln>
        </p:spPr>
        <p:txBody>
          <a:bodyPr/>
          <a:lstStyle/>
          <a:p>
            <a:r>
              <a:rPr lang="en-US" dirty="0" err="1" smtClean="0">
                <a:solidFill>
                  <a:schemeClr val="tx1"/>
                </a:solidFill>
              </a:rPr>
              <a:t>SiteXchange</a:t>
            </a:r>
            <a:r>
              <a:rPr lang="en-US" dirty="0" smtClean="0">
                <a:solidFill>
                  <a:schemeClr val="tx1"/>
                </a:solidFill>
              </a:rPr>
              <a:t> (C-92)</a:t>
            </a:r>
            <a:endParaRPr lang="en-US" dirty="0">
              <a:solidFill>
                <a:schemeClr val="tx1"/>
              </a:solidFill>
            </a:endParaRPr>
          </a:p>
        </p:txBody>
      </p:sp>
      <p:sp>
        <p:nvSpPr>
          <p:cNvPr id="5" name="Subtitle 4"/>
          <p:cNvSpPr>
            <a:spLocks noGrp="1"/>
          </p:cNvSpPr>
          <p:nvPr>
            <p:ph type="subTitle" idx="4294967295"/>
          </p:nvPr>
        </p:nvSpPr>
        <p:spPr>
          <a:xfrm>
            <a:off x="685800" y="1676400"/>
            <a:ext cx="7772400" cy="914400"/>
          </a:xfrm>
        </p:spPr>
        <p:txBody>
          <a:bodyPr anchor="ctr" anchorCtr="0">
            <a:normAutofit fontScale="92500" lnSpcReduction="20000"/>
          </a:bodyPr>
          <a:lstStyle/>
          <a:p>
            <a:pPr marL="0" indent="0" algn="ctr">
              <a:lnSpc>
                <a:spcPct val="110000"/>
              </a:lnSpc>
              <a:spcBef>
                <a:spcPts val="0"/>
              </a:spcBef>
              <a:buNone/>
            </a:pPr>
            <a:r>
              <a:rPr lang="en-US" dirty="0" smtClean="0">
                <a:solidFill>
                  <a:schemeClr val="tx1"/>
                </a:solidFill>
                <a:latin typeface="Copperplate Gothic Light" pitchFamily="34" charset="0"/>
              </a:rPr>
              <a:t>Tina Collins</a:t>
            </a:r>
          </a:p>
          <a:p>
            <a:pPr marL="0" indent="0" algn="ctr">
              <a:lnSpc>
                <a:spcPct val="110000"/>
              </a:lnSpc>
              <a:spcBef>
                <a:spcPts val="0"/>
              </a:spcBef>
              <a:buNone/>
            </a:pPr>
            <a:r>
              <a:rPr lang="en-US" dirty="0" smtClean="0">
                <a:solidFill>
                  <a:schemeClr val="tx1"/>
                </a:solidFill>
                <a:latin typeface="Copperplate Gothic Light" pitchFamily="34" charset="0"/>
              </a:rPr>
              <a:t>Office of Contracts</a:t>
            </a:r>
            <a:endParaRPr lang="en-US" dirty="0">
              <a:solidFill>
                <a:schemeClr val="tx1"/>
              </a:solidFill>
              <a:latin typeface="Copperplate Gothic Light" pitchFamily="34" charset="0"/>
            </a:endParaRPr>
          </a:p>
        </p:txBody>
      </p:sp>
    </p:spTree>
    <p:extLst>
      <p:ext uri="{BB962C8B-B14F-4D97-AF65-F5344CB8AC3E}">
        <p14:creationId xmlns:p14="http://schemas.microsoft.com/office/powerpoint/2010/main" val="2778177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73162"/>
          </a:xfrm>
        </p:spPr>
        <p:txBody>
          <a:bodyPr/>
          <a:lstStyle/>
          <a:p>
            <a:pPr>
              <a:lnSpc>
                <a:spcPct val="80000"/>
              </a:lnSpc>
              <a:spcAft>
                <a:spcPct val="50000"/>
              </a:spcAft>
            </a:pPr>
            <a:r>
              <a:rPr lang="en-US" sz="3600" dirty="0" smtClean="0">
                <a:latin typeface="+mj-lt"/>
              </a:rPr>
              <a:t>Workflow</a:t>
            </a:r>
            <a:endParaRPr lang="en-US" sz="3600" dirty="0">
              <a:latin typeface="+mj-lt"/>
            </a:endParaRPr>
          </a:p>
        </p:txBody>
      </p:sp>
      <p:sp>
        <p:nvSpPr>
          <p:cNvPr id="5" name="Content Placeholder 2"/>
          <p:cNvSpPr>
            <a:spLocks noGrp="1"/>
          </p:cNvSpPr>
          <p:nvPr>
            <p:ph idx="1"/>
          </p:nvPr>
        </p:nvSpPr>
        <p:spPr>
          <a:xfrm>
            <a:off x="457200" y="1600200"/>
            <a:ext cx="8229600" cy="4525963"/>
          </a:xfrm>
        </p:spPr>
        <p:txBody>
          <a:bodyPr/>
          <a:lstStyle/>
          <a:p>
            <a:pPr>
              <a:lnSpc>
                <a:spcPct val="80000"/>
              </a:lnSpc>
              <a:spcBef>
                <a:spcPct val="0"/>
              </a:spcBef>
              <a:spcAft>
                <a:spcPct val="50000"/>
              </a:spcAft>
            </a:pPr>
            <a:r>
              <a:rPr lang="en-US" dirty="0" smtClean="0">
                <a:latin typeface="Georgia" pitchFamily="18" charset="0"/>
              </a:rPr>
              <a:t>Project is awarded</a:t>
            </a:r>
          </a:p>
          <a:p>
            <a:pPr>
              <a:lnSpc>
                <a:spcPct val="80000"/>
              </a:lnSpc>
              <a:spcBef>
                <a:spcPct val="0"/>
              </a:spcBef>
              <a:spcAft>
                <a:spcPct val="50000"/>
              </a:spcAft>
            </a:pPr>
            <a:r>
              <a:rPr lang="en-US" dirty="0" err="1" smtClean="0">
                <a:latin typeface="Georgia" pitchFamily="18" charset="0"/>
              </a:rPr>
              <a:t>SiteXchange</a:t>
            </a:r>
            <a:r>
              <a:rPr lang="en-US" dirty="0" smtClean="0">
                <a:latin typeface="Georgia" pitchFamily="18" charset="0"/>
              </a:rPr>
              <a:t> files created within 48 hours of award</a:t>
            </a:r>
          </a:p>
          <a:p>
            <a:pPr>
              <a:lnSpc>
                <a:spcPct val="80000"/>
              </a:lnSpc>
              <a:spcBef>
                <a:spcPct val="0"/>
              </a:spcBef>
              <a:spcAft>
                <a:spcPct val="50000"/>
              </a:spcAft>
            </a:pPr>
            <a:r>
              <a:rPr lang="en-US" dirty="0" smtClean="0">
                <a:latin typeface="Georgia" pitchFamily="18" charset="0"/>
              </a:rPr>
              <a:t>Email sent to prime contractor</a:t>
            </a:r>
          </a:p>
          <a:p>
            <a:pPr>
              <a:lnSpc>
                <a:spcPct val="80000"/>
              </a:lnSpc>
              <a:spcBef>
                <a:spcPct val="0"/>
              </a:spcBef>
              <a:spcAft>
                <a:spcPct val="50000"/>
              </a:spcAft>
            </a:pPr>
            <a:r>
              <a:rPr lang="en-US" dirty="0" smtClean="0">
                <a:latin typeface="Georgia" pitchFamily="18" charset="0"/>
              </a:rPr>
              <a:t>Timing aligns with contract for signature email</a:t>
            </a:r>
          </a:p>
          <a:p>
            <a:pPr>
              <a:lnSpc>
                <a:spcPct val="80000"/>
              </a:lnSpc>
              <a:spcBef>
                <a:spcPct val="0"/>
              </a:spcBef>
              <a:spcAft>
                <a:spcPct val="50000"/>
              </a:spcAft>
            </a:pPr>
            <a:endParaRPr lang="en-US" dirty="0"/>
          </a:p>
        </p:txBody>
      </p:sp>
      <p:sp>
        <p:nvSpPr>
          <p:cNvPr id="6" name="Footer Placeholder 3"/>
          <p:cNvSpPr>
            <a:spLocks noGrp="1"/>
          </p:cNvSpPr>
          <p:nvPr>
            <p:ph type="ftr" sz="quarter" idx="3"/>
          </p:nvPr>
        </p:nvSpPr>
        <p:spPr>
          <a:xfrm>
            <a:off x="853440" y="6324600"/>
            <a:ext cx="7376160" cy="365760"/>
          </a:xfrm>
        </p:spPr>
        <p:txBody>
          <a:bodyPr/>
          <a:lstStyle/>
          <a:p>
            <a:pPr algn="ctr">
              <a:defRPr/>
            </a:pPr>
            <a:r>
              <a:rPr lang="en-US" dirty="0" err="1" smtClean="0"/>
              <a:t>SiteXchange</a:t>
            </a:r>
            <a:r>
              <a:rPr lang="en-US" dirty="0" smtClean="0"/>
              <a:t> Implementation</a:t>
            </a:r>
            <a:endParaRPr lang="en-US" dirty="0"/>
          </a:p>
        </p:txBody>
      </p:sp>
    </p:spTree>
    <p:extLst>
      <p:ext uri="{BB962C8B-B14F-4D97-AF65-F5344CB8AC3E}">
        <p14:creationId xmlns:p14="http://schemas.microsoft.com/office/powerpoint/2010/main" val="2610794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73162"/>
          </a:xfrm>
        </p:spPr>
        <p:txBody>
          <a:bodyPr/>
          <a:lstStyle/>
          <a:p>
            <a:pPr>
              <a:lnSpc>
                <a:spcPct val="80000"/>
              </a:lnSpc>
              <a:spcAft>
                <a:spcPct val="50000"/>
              </a:spcAft>
            </a:pPr>
            <a:r>
              <a:rPr lang="en-US" sz="3600" dirty="0" smtClean="0">
                <a:latin typeface="+mj-lt"/>
              </a:rPr>
              <a:t>More Workflow</a:t>
            </a:r>
            <a:endParaRPr lang="en-US" sz="3600" dirty="0">
              <a:latin typeface="+mj-lt"/>
            </a:endParaRPr>
          </a:p>
        </p:txBody>
      </p:sp>
      <p:sp>
        <p:nvSpPr>
          <p:cNvPr id="5" name="Content Placeholder 2"/>
          <p:cNvSpPr>
            <a:spLocks noGrp="1"/>
          </p:cNvSpPr>
          <p:nvPr>
            <p:ph idx="1"/>
          </p:nvPr>
        </p:nvSpPr>
        <p:spPr>
          <a:xfrm>
            <a:off x="457200" y="1600200"/>
            <a:ext cx="8229600" cy="4525963"/>
          </a:xfrm>
        </p:spPr>
        <p:txBody>
          <a:bodyPr/>
          <a:lstStyle/>
          <a:p>
            <a:pPr>
              <a:lnSpc>
                <a:spcPct val="80000"/>
              </a:lnSpc>
              <a:spcBef>
                <a:spcPct val="0"/>
              </a:spcBef>
              <a:spcAft>
                <a:spcPct val="50000"/>
              </a:spcAft>
            </a:pPr>
            <a:r>
              <a:rPr lang="en-US" dirty="0" smtClean="0">
                <a:latin typeface="Georgia" pitchFamily="18" charset="0"/>
              </a:rPr>
              <a:t>Contract is signed</a:t>
            </a:r>
          </a:p>
          <a:p>
            <a:pPr>
              <a:lnSpc>
                <a:spcPct val="80000"/>
              </a:lnSpc>
              <a:spcBef>
                <a:spcPct val="0"/>
              </a:spcBef>
              <a:spcAft>
                <a:spcPct val="50000"/>
              </a:spcAft>
            </a:pPr>
            <a:r>
              <a:rPr lang="en-US" dirty="0" smtClean="0">
                <a:latin typeface="Georgia" pitchFamily="18" charset="0"/>
              </a:rPr>
              <a:t>Subcontract agreements submitted</a:t>
            </a:r>
          </a:p>
          <a:p>
            <a:pPr>
              <a:lnSpc>
                <a:spcPct val="80000"/>
              </a:lnSpc>
              <a:spcBef>
                <a:spcPct val="0"/>
              </a:spcBef>
              <a:spcAft>
                <a:spcPct val="50000"/>
              </a:spcAft>
            </a:pPr>
            <a:r>
              <a:rPr lang="en-US" dirty="0" smtClean="0">
                <a:latin typeface="Georgia" pitchFamily="18" charset="0"/>
              </a:rPr>
              <a:t>C-92/</a:t>
            </a:r>
            <a:r>
              <a:rPr lang="en-US" dirty="0" err="1" smtClean="0">
                <a:latin typeface="Georgia" pitchFamily="18" charset="0"/>
              </a:rPr>
              <a:t>SiteXchange</a:t>
            </a:r>
            <a:r>
              <a:rPr lang="en-US" dirty="0" smtClean="0">
                <a:latin typeface="Georgia" pitchFamily="18" charset="0"/>
              </a:rPr>
              <a:t> file submitted</a:t>
            </a:r>
          </a:p>
          <a:p>
            <a:pPr>
              <a:lnSpc>
                <a:spcPct val="80000"/>
              </a:lnSpc>
              <a:spcBef>
                <a:spcPct val="0"/>
              </a:spcBef>
              <a:spcAft>
                <a:spcPct val="50000"/>
              </a:spcAft>
            </a:pPr>
            <a:r>
              <a:rPr lang="en-US" dirty="0" smtClean="0">
                <a:latin typeface="Georgia" pitchFamily="18" charset="0"/>
              </a:rPr>
              <a:t>Prequalification checks performed</a:t>
            </a:r>
          </a:p>
          <a:p>
            <a:pPr>
              <a:lnSpc>
                <a:spcPct val="80000"/>
              </a:lnSpc>
              <a:spcBef>
                <a:spcPct val="0"/>
              </a:spcBef>
              <a:spcAft>
                <a:spcPct val="50000"/>
              </a:spcAft>
            </a:pPr>
            <a:r>
              <a:rPr lang="en-US" dirty="0" smtClean="0">
                <a:latin typeface="Georgia" pitchFamily="18" charset="0"/>
              </a:rPr>
              <a:t>Errors corrected</a:t>
            </a:r>
            <a:endParaRPr lang="en-US" dirty="0">
              <a:latin typeface="Georgia" pitchFamily="18" charset="0"/>
            </a:endParaRPr>
          </a:p>
        </p:txBody>
      </p:sp>
      <p:sp>
        <p:nvSpPr>
          <p:cNvPr id="6" name="Footer Placeholder 3"/>
          <p:cNvSpPr>
            <a:spLocks noGrp="1"/>
          </p:cNvSpPr>
          <p:nvPr>
            <p:ph type="ftr" sz="quarter" idx="3"/>
          </p:nvPr>
        </p:nvSpPr>
        <p:spPr>
          <a:xfrm>
            <a:off x="853440" y="6324600"/>
            <a:ext cx="7376160" cy="365760"/>
          </a:xfrm>
        </p:spPr>
        <p:txBody>
          <a:bodyPr/>
          <a:lstStyle/>
          <a:p>
            <a:pPr algn="ctr">
              <a:defRPr/>
            </a:pPr>
            <a:r>
              <a:rPr lang="en-US" dirty="0" err="1" smtClean="0"/>
              <a:t>SiteXchange</a:t>
            </a:r>
            <a:r>
              <a:rPr lang="en-US" dirty="0" smtClean="0"/>
              <a:t> Implementation</a:t>
            </a:r>
            <a:endParaRPr lang="en-US" dirty="0"/>
          </a:p>
        </p:txBody>
      </p:sp>
    </p:spTree>
    <p:extLst>
      <p:ext uri="{BB962C8B-B14F-4D97-AF65-F5344CB8AC3E}">
        <p14:creationId xmlns:p14="http://schemas.microsoft.com/office/powerpoint/2010/main" val="1393492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73162"/>
          </a:xfrm>
        </p:spPr>
        <p:txBody>
          <a:bodyPr/>
          <a:lstStyle/>
          <a:p>
            <a:pPr>
              <a:lnSpc>
                <a:spcPct val="80000"/>
              </a:lnSpc>
              <a:spcAft>
                <a:spcPct val="50000"/>
              </a:spcAft>
            </a:pPr>
            <a:r>
              <a:rPr lang="en-US" sz="3600" dirty="0" smtClean="0">
                <a:latin typeface="+mj-lt"/>
              </a:rPr>
              <a:t>Workflow</a:t>
            </a:r>
            <a:endParaRPr lang="en-US" sz="3600" dirty="0">
              <a:latin typeface="+mj-lt"/>
            </a:endParaRPr>
          </a:p>
        </p:txBody>
      </p:sp>
      <p:sp>
        <p:nvSpPr>
          <p:cNvPr id="5" name="Content Placeholder 2"/>
          <p:cNvSpPr>
            <a:spLocks noGrp="1"/>
          </p:cNvSpPr>
          <p:nvPr>
            <p:ph idx="1"/>
          </p:nvPr>
        </p:nvSpPr>
        <p:spPr>
          <a:xfrm>
            <a:off x="457200" y="1600200"/>
            <a:ext cx="8229600" cy="4525963"/>
          </a:xfrm>
        </p:spPr>
        <p:txBody>
          <a:bodyPr/>
          <a:lstStyle/>
          <a:p>
            <a:pPr>
              <a:lnSpc>
                <a:spcPct val="80000"/>
              </a:lnSpc>
              <a:spcBef>
                <a:spcPct val="0"/>
              </a:spcBef>
              <a:spcAft>
                <a:spcPct val="50000"/>
              </a:spcAft>
            </a:pPr>
            <a:r>
              <a:rPr lang="en-US" dirty="0" smtClean="0">
                <a:latin typeface="Georgia" pitchFamily="18" charset="0"/>
              </a:rPr>
              <a:t>Project is loaded into </a:t>
            </a:r>
            <a:r>
              <a:rPr lang="en-US" dirty="0" err="1" smtClean="0">
                <a:latin typeface="Georgia" pitchFamily="18" charset="0"/>
              </a:rPr>
              <a:t>SiteManager</a:t>
            </a:r>
            <a:r>
              <a:rPr lang="en-US" dirty="0" smtClean="0">
                <a:latin typeface="Georgia" pitchFamily="18" charset="0"/>
              </a:rPr>
              <a:t> and keyed into CMS</a:t>
            </a:r>
          </a:p>
          <a:p>
            <a:pPr>
              <a:lnSpc>
                <a:spcPct val="80000"/>
              </a:lnSpc>
              <a:spcBef>
                <a:spcPct val="0"/>
              </a:spcBef>
              <a:spcAft>
                <a:spcPct val="50000"/>
              </a:spcAft>
            </a:pPr>
            <a:r>
              <a:rPr lang="en-US" dirty="0" smtClean="0">
                <a:latin typeface="Georgia" pitchFamily="18" charset="0"/>
              </a:rPr>
              <a:t>Data from </a:t>
            </a:r>
            <a:r>
              <a:rPr lang="en-US" dirty="0" err="1">
                <a:latin typeface="Georgia" pitchFamily="18" charset="0"/>
              </a:rPr>
              <a:t>S</a:t>
            </a:r>
            <a:r>
              <a:rPr lang="en-US" dirty="0" err="1" smtClean="0">
                <a:latin typeface="Georgia" pitchFamily="18" charset="0"/>
              </a:rPr>
              <a:t>iteXchange</a:t>
            </a:r>
            <a:r>
              <a:rPr lang="en-US" dirty="0" smtClean="0">
                <a:latin typeface="Georgia" pitchFamily="18" charset="0"/>
              </a:rPr>
              <a:t> file used to populate reports on contracts web page</a:t>
            </a:r>
          </a:p>
          <a:p>
            <a:pPr>
              <a:lnSpc>
                <a:spcPct val="80000"/>
              </a:lnSpc>
              <a:spcBef>
                <a:spcPct val="0"/>
              </a:spcBef>
              <a:spcAft>
                <a:spcPct val="50000"/>
              </a:spcAft>
            </a:pPr>
            <a:r>
              <a:rPr lang="en-US" dirty="0" smtClean="0">
                <a:latin typeface="Georgia" pitchFamily="18" charset="0"/>
              </a:rPr>
              <a:t>Approved subcontract notification sent to prime</a:t>
            </a:r>
          </a:p>
          <a:p>
            <a:pPr>
              <a:lnSpc>
                <a:spcPct val="80000"/>
              </a:lnSpc>
              <a:spcBef>
                <a:spcPct val="0"/>
              </a:spcBef>
              <a:spcAft>
                <a:spcPct val="50000"/>
              </a:spcAft>
            </a:pPr>
            <a:r>
              <a:rPr lang="en-US" dirty="0" smtClean="0">
                <a:latin typeface="Georgia" pitchFamily="18" charset="0"/>
              </a:rPr>
              <a:t>Process repeated upon submission of additional subs</a:t>
            </a:r>
            <a:endParaRPr lang="en-US" dirty="0">
              <a:latin typeface="Georgia" pitchFamily="18" charset="0"/>
            </a:endParaRPr>
          </a:p>
        </p:txBody>
      </p:sp>
      <p:sp>
        <p:nvSpPr>
          <p:cNvPr id="6" name="Footer Placeholder 3"/>
          <p:cNvSpPr>
            <a:spLocks noGrp="1"/>
          </p:cNvSpPr>
          <p:nvPr>
            <p:ph type="ftr" sz="quarter" idx="3"/>
          </p:nvPr>
        </p:nvSpPr>
        <p:spPr>
          <a:xfrm>
            <a:off x="853440" y="6324600"/>
            <a:ext cx="7376160" cy="365760"/>
          </a:xfrm>
        </p:spPr>
        <p:txBody>
          <a:bodyPr/>
          <a:lstStyle/>
          <a:p>
            <a:pPr algn="ctr">
              <a:defRPr/>
            </a:pPr>
            <a:r>
              <a:rPr lang="en-US" dirty="0" err="1" smtClean="0"/>
              <a:t>SiteXchange</a:t>
            </a:r>
            <a:r>
              <a:rPr lang="en-US" dirty="0" smtClean="0"/>
              <a:t> Implementation</a:t>
            </a:r>
            <a:endParaRPr lang="en-US" dirty="0"/>
          </a:p>
        </p:txBody>
      </p:sp>
    </p:spTree>
    <p:extLst>
      <p:ext uri="{BB962C8B-B14F-4D97-AF65-F5344CB8AC3E}">
        <p14:creationId xmlns:p14="http://schemas.microsoft.com/office/powerpoint/2010/main" val="3083447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73162"/>
          </a:xfrm>
        </p:spPr>
        <p:txBody>
          <a:bodyPr/>
          <a:lstStyle/>
          <a:p>
            <a:pPr>
              <a:lnSpc>
                <a:spcPct val="80000"/>
              </a:lnSpc>
              <a:spcAft>
                <a:spcPct val="50000"/>
              </a:spcAft>
            </a:pPr>
            <a:r>
              <a:rPr lang="en-US" sz="3600" dirty="0" smtClean="0">
                <a:latin typeface="+mj-lt"/>
              </a:rPr>
              <a:t>Subcontract Agreements</a:t>
            </a:r>
            <a:endParaRPr lang="en-US" sz="3600" dirty="0">
              <a:latin typeface="+mj-lt"/>
            </a:endParaRPr>
          </a:p>
        </p:txBody>
      </p:sp>
      <p:sp>
        <p:nvSpPr>
          <p:cNvPr id="3" name="Content Placeholder 2"/>
          <p:cNvSpPr>
            <a:spLocks noGrp="1"/>
          </p:cNvSpPr>
          <p:nvPr>
            <p:ph idx="1"/>
          </p:nvPr>
        </p:nvSpPr>
        <p:spPr/>
        <p:txBody>
          <a:bodyPr/>
          <a:lstStyle/>
          <a:p>
            <a:r>
              <a:rPr lang="en-US" dirty="0" smtClean="0">
                <a:latin typeface="Georgia" pitchFamily="18" charset="0"/>
              </a:rPr>
              <a:t>Used</a:t>
            </a:r>
            <a:r>
              <a:rPr lang="en-US" dirty="0" smtClean="0">
                <a:latin typeface="Georgia" pitchFamily="18" charset="0"/>
              </a:rPr>
              <a:t> to indicate how prime is going to meet project goal</a:t>
            </a:r>
          </a:p>
          <a:p>
            <a:endParaRPr lang="en-US" dirty="0" smtClean="0">
              <a:latin typeface="Georgia" pitchFamily="18" charset="0"/>
            </a:endParaRPr>
          </a:p>
          <a:p>
            <a:r>
              <a:rPr lang="en-US" dirty="0" smtClean="0">
                <a:latin typeface="Georgia" pitchFamily="18" charset="0"/>
              </a:rPr>
              <a:t>Submit materials suppliers, consultant and trucking services with purchase order</a:t>
            </a:r>
            <a:endParaRPr lang="en-US" dirty="0">
              <a:latin typeface="Georgia" pitchFamily="18" charset="0"/>
            </a:endParaRPr>
          </a:p>
        </p:txBody>
      </p:sp>
      <p:sp>
        <p:nvSpPr>
          <p:cNvPr id="6" name="Footer Placeholder 3"/>
          <p:cNvSpPr>
            <a:spLocks noGrp="1"/>
          </p:cNvSpPr>
          <p:nvPr>
            <p:ph type="ftr" sz="quarter" idx="3"/>
          </p:nvPr>
        </p:nvSpPr>
        <p:spPr>
          <a:xfrm>
            <a:off x="853440" y="6324600"/>
            <a:ext cx="7376160" cy="365760"/>
          </a:xfrm>
        </p:spPr>
        <p:txBody>
          <a:bodyPr/>
          <a:lstStyle/>
          <a:p>
            <a:pPr algn="ctr">
              <a:defRPr/>
            </a:pPr>
            <a:r>
              <a:rPr lang="en-US" dirty="0" err="1" smtClean="0"/>
              <a:t>SiteXchange</a:t>
            </a:r>
            <a:r>
              <a:rPr lang="en-US" dirty="0" smtClean="0"/>
              <a:t> Implementation</a:t>
            </a:r>
            <a:endParaRPr lang="en-US" dirty="0"/>
          </a:p>
        </p:txBody>
      </p:sp>
    </p:spTree>
    <p:extLst>
      <p:ext uri="{BB962C8B-B14F-4D97-AF65-F5344CB8AC3E}">
        <p14:creationId xmlns:p14="http://schemas.microsoft.com/office/powerpoint/2010/main" val="100422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73162"/>
          </a:xfrm>
        </p:spPr>
        <p:txBody>
          <a:bodyPr/>
          <a:lstStyle/>
          <a:p>
            <a:pPr>
              <a:lnSpc>
                <a:spcPct val="80000"/>
              </a:lnSpc>
              <a:spcAft>
                <a:spcPct val="50000"/>
              </a:spcAft>
            </a:pPr>
            <a:r>
              <a:rPr lang="en-US" sz="3600" dirty="0" smtClean="0">
                <a:latin typeface="+mj-lt"/>
              </a:rPr>
              <a:t>Site </a:t>
            </a:r>
            <a:r>
              <a:rPr lang="en-US" sz="3600" dirty="0" smtClean="0">
                <a:latin typeface="+mj-lt"/>
              </a:rPr>
              <a:t>Manager</a:t>
            </a:r>
            <a:endParaRPr lang="en-US" sz="3600" dirty="0">
              <a:latin typeface="+mj-lt"/>
            </a:endParaRPr>
          </a:p>
        </p:txBody>
      </p:sp>
      <p:sp>
        <p:nvSpPr>
          <p:cNvPr id="3" name="Content Placeholder 2"/>
          <p:cNvSpPr>
            <a:spLocks noGrp="1"/>
          </p:cNvSpPr>
          <p:nvPr>
            <p:ph idx="1"/>
          </p:nvPr>
        </p:nvSpPr>
        <p:spPr/>
        <p:txBody>
          <a:bodyPr/>
          <a:lstStyle/>
          <a:p>
            <a:r>
              <a:rPr lang="en-US" dirty="0" smtClean="0">
                <a:latin typeface="Georgia" pitchFamily="18" charset="0"/>
              </a:rPr>
              <a:t>While </a:t>
            </a:r>
            <a:r>
              <a:rPr lang="en-US" dirty="0" smtClean="0">
                <a:latin typeface="Georgia" pitchFamily="18" charset="0"/>
              </a:rPr>
              <a:t>interfaces with </a:t>
            </a:r>
            <a:r>
              <a:rPr lang="en-US" dirty="0" err="1" smtClean="0">
                <a:latin typeface="Georgia" pitchFamily="18" charset="0"/>
              </a:rPr>
              <a:t>S</a:t>
            </a:r>
            <a:r>
              <a:rPr lang="en-US" dirty="0" err="1" smtClean="0">
                <a:latin typeface="Georgia" pitchFamily="18" charset="0"/>
              </a:rPr>
              <a:t>iteManager</a:t>
            </a:r>
            <a:r>
              <a:rPr lang="en-US" dirty="0" smtClean="0">
                <a:latin typeface="Georgia" pitchFamily="18" charset="0"/>
              </a:rPr>
              <a:t>, not entirely dependent</a:t>
            </a:r>
          </a:p>
          <a:p>
            <a:endParaRPr lang="en-US" dirty="0" smtClean="0">
              <a:latin typeface="Georgia" pitchFamily="18" charset="0"/>
            </a:endParaRPr>
          </a:p>
          <a:p>
            <a:r>
              <a:rPr lang="en-US" dirty="0" smtClean="0">
                <a:latin typeface="Georgia" pitchFamily="18" charset="0"/>
              </a:rPr>
              <a:t>Currently </a:t>
            </a:r>
            <a:r>
              <a:rPr lang="en-US" dirty="0" smtClean="0">
                <a:latin typeface="Georgia" pitchFamily="18" charset="0"/>
              </a:rPr>
              <a:t>using with and without </a:t>
            </a:r>
            <a:r>
              <a:rPr lang="en-US" dirty="0" err="1" smtClean="0">
                <a:latin typeface="Georgia" pitchFamily="18" charset="0"/>
              </a:rPr>
              <a:t>SiteManager</a:t>
            </a:r>
            <a:r>
              <a:rPr lang="en-US" dirty="0" smtClean="0">
                <a:latin typeface="Georgia" pitchFamily="18" charset="0"/>
              </a:rPr>
              <a:t> </a:t>
            </a:r>
            <a:r>
              <a:rPr lang="en-US" dirty="0" smtClean="0">
                <a:latin typeface="Georgia" pitchFamily="18" charset="0"/>
              </a:rPr>
              <a:t>projects</a:t>
            </a:r>
            <a:endParaRPr lang="en-US" dirty="0">
              <a:latin typeface="Georgia" pitchFamily="18" charset="0"/>
            </a:endParaRPr>
          </a:p>
        </p:txBody>
      </p:sp>
      <p:sp>
        <p:nvSpPr>
          <p:cNvPr id="6" name="Footer Placeholder 3"/>
          <p:cNvSpPr>
            <a:spLocks noGrp="1"/>
          </p:cNvSpPr>
          <p:nvPr>
            <p:ph type="ftr" sz="quarter" idx="3"/>
          </p:nvPr>
        </p:nvSpPr>
        <p:spPr>
          <a:xfrm>
            <a:off x="853440" y="6324600"/>
            <a:ext cx="7376160" cy="365760"/>
          </a:xfrm>
        </p:spPr>
        <p:txBody>
          <a:bodyPr/>
          <a:lstStyle/>
          <a:p>
            <a:pPr algn="ctr">
              <a:defRPr/>
            </a:pPr>
            <a:r>
              <a:rPr lang="en-US" dirty="0" err="1" smtClean="0"/>
              <a:t>SiteXchange</a:t>
            </a:r>
            <a:r>
              <a:rPr lang="en-US" dirty="0" smtClean="0"/>
              <a:t> Implementation</a:t>
            </a:r>
            <a:endParaRPr lang="en-US" dirty="0"/>
          </a:p>
        </p:txBody>
      </p:sp>
    </p:spTree>
    <p:extLst>
      <p:ext uri="{BB962C8B-B14F-4D97-AF65-F5344CB8AC3E}">
        <p14:creationId xmlns:p14="http://schemas.microsoft.com/office/powerpoint/2010/main" val="3785414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73162"/>
          </a:xfrm>
        </p:spPr>
        <p:txBody>
          <a:bodyPr/>
          <a:lstStyle/>
          <a:p>
            <a:pPr>
              <a:lnSpc>
                <a:spcPct val="80000"/>
              </a:lnSpc>
              <a:spcAft>
                <a:spcPct val="50000"/>
              </a:spcAft>
            </a:pPr>
            <a:r>
              <a:rPr lang="en-US" sz="3600" dirty="0" smtClean="0">
                <a:latin typeface="+mj-lt"/>
              </a:rPr>
              <a:t>Old Projects</a:t>
            </a:r>
            <a:endParaRPr lang="en-US" sz="3600" dirty="0">
              <a:latin typeface="+mj-lt"/>
            </a:endParaRPr>
          </a:p>
        </p:txBody>
      </p:sp>
      <p:sp>
        <p:nvSpPr>
          <p:cNvPr id="6" name="Content Placeholder 2"/>
          <p:cNvSpPr>
            <a:spLocks noGrp="1"/>
          </p:cNvSpPr>
          <p:nvPr>
            <p:ph idx="1"/>
          </p:nvPr>
        </p:nvSpPr>
        <p:spPr>
          <a:xfrm>
            <a:off x="457200" y="1600200"/>
            <a:ext cx="8229600" cy="4525963"/>
          </a:xfrm>
        </p:spPr>
        <p:txBody>
          <a:bodyPr/>
          <a:lstStyle/>
          <a:p>
            <a:pPr>
              <a:lnSpc>
                <a:spcPct val="80000"/>
              </a:lnSpc>
              <a:spcBef>
                <a:spcPct val="0"/>
              </a:spcBef>
              <a:spcAft>
                <a:spcPct val="50000"/>
              </a:spcAft>
            </a:pPr>
            <a:r>
              <a:rPr lang="en-US" dirty="0" smtClean="0">
                <a:latin typeface="Georgia" pitchFamily="18" charset="0"/>
              </a:rPr>
              <a:t>Getting requests to create </a:t>
            </a:r>
            <a:r>
              <a:rPr lang="en-US" dirty="0" err="1">
                <a:latin typeface="Georgia" pitchFamily="18" charset="0"/>
              </a:rPr>
              <a:t>S</a:t>
            </a:r>
            <a:r>
              <a:rPr lang="en-US" dirty="0" err="1" smtClean="0">
                <a:latin typeface="Georgia" pitchFamily="18" charset="0"/>
              </a:rPr>
              <a:t>iteXchange</a:t>
            </a:r>
            <a:r>
              <a:rPr lang="en-US" dirty="0" smtClean="0">
                <a:latin typeface="Georgia" pitchFamily="18" charset="0"/>
              </a:rPr>
              <a:t> projects on active projects</a:t>
            </a:r>
          </a:p>
          <a:p>
            <a:pPr>
              <a:lnSpc>
                <a:spcPct val="80000"/>
              </a:lnSpc>
              <a:spcBef>
                <a:spcPct val="0"/>
              </a:spcBef>
              <a:spcAft>
                <a:spcPct val="50000"/>
              </a:spcAft>
            </a:pPr>
            <a:endParaRPr lang="en-US" dirty="0" smtClean="0">
              <a:latin typeface="Georgia" pitchFamily="18" charset="0"/>
            </a:endParaRPr>
          </a:p>
          <a:p>
            <a:pPr>
              <a:lnSpc>
                <a:spcPct val="80000"/>
              </a:lnSpc>
              <a:spcBef>
                <a:spcPct val="0"/>
              </a:spcBef>
              <a:spcAft>
                <a:spcPct val="50000"/>
              </a:spcAft>
            </a:pPr>
            <a:r>
              <a:rPr lang="en-US" dirty="0" smtClean="0">
                <a:latin typeface="Georgia" pitchFamily="18" charset="0"/>
              </a:rPr>
              <a:t>Possible to do, missing extra work items</a:t>
            </a:r>
            <a:endParaRPr lang="en-US" dirty="0">
              <a:latin typeface="Georgia" pitchFamily="18" charset="0"/>
            </a:endParaRPr>
          </a:p>
        </p:txBody>
      </p:sp>
      <p:sp>
        <p:nvSpPr>
          <p:cNvPr id="7" name="Footer Placeholder 3"/>
          <p:cNvSpPr>
            <a:spLocks noGrp="1"/>
          </p:cNvSpPr>
          <p:nvPr>
            <p:ph type="ftr" sz="quarter" idx="3"/>
          </p:nvPr>
        </p:nvSpPr>
        <p:spPr>
          <a:xfrm>
            <a:off x="853440" y="6324600"/>
            <a:ext cx="7376160" cy="365760"/>
          </a:xfrm>
        </p:spPr>
        <p:txBody>
          <a:bodyPr/>
          <a:lstStyle/>
          <a:p>
            <a:pPr algn="ctr">
              <a:defRPr/>
            </a:pPr>
            <a:r>
              <a:rPr lang="en-US" dirty="0" err="1" smtClean="0"/>
              <a:t>SiteXchange</a:t>
            </a:r>
            <a:r>
              <a:rPr lang="en-US" dirty="0" smtClean="0"/>
              <a:t> Implementation</a:t>
            </a:r>
            <a:endParaRPr lang="en-US" dirty="0"/>
          </a:p>
        </p:txBody>
      </p:sp>
    </p:spTree>
    <p:extLst>
      <p:ext uri="{BB962C8B-B14F-4D97-AF65-F5344CB8AC3E}">
        <p14:creationId xmlns:p14="http://schemas.microsoft.com/office/powerpoint/2010/main" val="1636047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73162"/>
          </a:xfrm>
        </p:spPr>
        <p:txBody>
          <a:bodyPr/>
          <a:lstStyle/>
          <a:p>
            <a:pPr>
              <a:lnSpc>
                <a:spcPct val="80000"/>
              </a:lnSpc>
              <a:spcAft>
                <a:spcPct val="50000"/>
              </a:spcAft>
            </a:pPr>
            <a:r>
              <a:rPr lang="en-US" sz="3600" dirty="0" smtClean="0">
                <a:latin typeface="+mj-lt"/>
              </a:rPr>
              <a:t>Feedback To Date</a:t>
            </a:r>
            <a:endParaRPr lang="en-US" sz="3600" dirty="0">
              <a:latin typeface="+mj-lt"/>
            </a:endParaRPr>
          </a:p>
        </p:txBody>
      </p:sp>
      <p:sp>
        <p:nvSpPr>
          <p:cNvPr id="4" name="Footer Placeholder 3"/>
          <p:cNvSpPr>
            <a:spLocks noGrp="1"/>
          </p:cNvSpPr>
          <p:nvPr>
            <p:ph type="ftr" sz="quarter" idx="3"/>
          </p:nvPr>
        </p:nvSpPr>
        <p:spPr/>
        <p:txBody>
          <a:bodyPr/>
          <a:lstStyle/>
          <a:p>
            <a:pPr algn="ctr">
              <a:defRPr/>
            </a:pPr>
            <a:r>
              <a:rPr lang="en-US" dirty="0" err="1" smtClean="0"/>
              <a:t>SiteXchange</a:t>
            </a:r>
            <a:r>
              <a:rPr lang="en-US" dirty="0" smtClean="0"/>
              <a:t> Implementation</a:t>
            </a:r>
            <a:endParaRPr lang="en-US" dirty="0"/>
          </a:p>
        </p:txBody>
      </p:sp>
      <p:sp>
        <p:nvSpPr>
          <p:cNvPr id="7" name="Content Placeholder 2"/>
          <p:cNvSpPr>
            <a:spLocks noGrp="1"/>
          </p:cNvSpPr>
          <p:nvPr>
            <p:ph idx="1"/>
          </p:nvPr>
        </p:nvSpPr>
        <p:spPr>
          <a:xfrm>
            <a:off x="457200" y="1600200"/>
            <a:ext cx="8229600" cy="4525963"/>
          </a:xfrm>
        </p:spPr>
        <p:txBody>
          <a:bodyPr/>
          <a:lstStyle/>
          <a:p>
            <a:pPr>
              <a:lnSpc>
                <a:spcPct val="80000"/>
              </a:lnSpc>
              <a:spcBef>
                <a:spcPct val="0"/>
              </a:spcBef>
              <a:spcAft>
                <a:spcPct val="50000"/>
              </a:spcAft>
            </a:pPr>
            <a:r>
              <a:rPr lang="en-US" dirty="0" smtClean="0">
                <a:latin typeface="Georgia" pitchFamily="18" charset="0"/>
              </a:rPr>
              <a:t>Positive feedback so far</a:t>
            </a:r>
          </a:p>
          <a:p>
            <a:pPr>
              <a:lnSpc>
                <a:spcPct val="80000"/>
              </a:lnSpc>
              <a:spcBef>
                <a:spcPct val="0"/>
              </a:spcBef>
              <a:spcAft>
                <a:spcPct val="50000"/>
              </a:spcAft>
            </a:pPr>
            <a:endParaRPr lang="en-US" dirty="0" smtClean="0">
              <a:latin typeface="Georgia" pitchFamily="18" charset="0"/>
            </a:endParaRPr>
          </a:p>
          <a:p>
            <a:pPr>
              <a:lnSpc>
                <a:spcPct val="80000"/>
              </a:lnSpc>
              <a:spcBef>
                <a:spcPct val="0"/>
              </a:spcBef>
              <a:spcAft>
                <a:spcPct val="50000"/>
              </a:spcAft>
            </a:pPr>
            <a:r>
              <a:rPr lang="en-US" dirty="0" smtClean="0">
                <a:latin typeface="Georgia" pitchFamily="18" charset="0"/>
              </a:rPr>
              <a:t>Worked out kinks in process</a:t>
            </a:r>
          </a:p>
          <a:p>
            <a:pPr>
              <a:lnSpc>
                <a:spcPct val="80000"/>
              </a:lnSpc>
              <a:spcBef>
                <a:spcPct val="0"/>
              </a:spcBef>
              <a:spcAft>
                <a:spcPct val="50000"/>
              </a:spcAft>
            </a:pPr>
            <a:endParaRPr lang="en-US" dirty="0" smtClean="0">
              <a:latin typeface="Georgia" pitchFamily="18" charset="0"/>
            </a:endParaRPr>
          </a:p>
          <a:p>
            <a:pPr>
              <a:lnSpc>
                <a:spcPct val="80000"/>
              </a:lnSpc>
              <a:spcBef>
                <a:spcPct val="0"/>
              </a:spcBef>
              <a:spcAft>
                <a:spcPct val="50000"/>
              </a:spcAft>
            </a:pPr>
            <a:r>
              <a:rPr lang="en-US" dirty="0" smtClean="0">
                <a:latin typeface="Georgia" pitchFamily="18" charset="0"/>
              </a:rPr>
              <a:t>Getting pretty much all new projects via </a:t>
            </a:r>
            <a:r>
              <a:rPr lang="en-US" dirty="0" err="1" smtClean="0">
                <a:latin typeface="Georgia" pitchFamily="18" charset="0"/>
              </a:rPr>
              <a:t>SiteXchange</a:t>
            </a:r>
            <a:endParaRPr lang="en-US" dirty="0" smtClean="0">
              <a:latin typeface="Georgia" pitchFamily="18" charset="0"/>
            </a:endParaRPr>
          </a:p>
          <a:p>
            <a:pPr>
              <a:lnSpc>
                <a:spcPct val="80000"/>
              </a:lnSpc>
              <a:spcBef>
                <a:spcPct val="0"/>
              </a:spcBef>
              <a:spcAft>
                <a:spcPct val="50000"/>
              </a:spcAft>
            </a:pPr>
            <a:endParaRPr lang="en-US" dirty="0" smtClean="0"/>
          </a:p>
          <a:p>
            <a:pPr>
              <a:lnSpc>
                <a:spcPct val="80000"/>
              </a:lnSpc>
              <a:spcBef>
                <a:spcPct val="0"/>
              </a:spcBef>
              <a:spcAft>
                <a:spcPct val="50000"/>
              </a:spcAft>
            </a:pPr>
            <a:endParaRPr lang="en-US" dirty="0"/>
          </a:p>
        </p:txBody>
      </p:sp>
    </p:spTree>
    <p:extLst>
      <p:ext uri="{BB962C8B-B14F-4D97-AF65-F5344CB8AC3E}">
        <p14:creationId xmlns:p14="http://schemas.microsoft.com/office/powerpoint/2010/main" val="1636047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73162"/>
          </a:xfrm>
        </p:spPr>
        <p:txBody>
          <a:bodyPr/>
          <a:lstStyle/>
          <a:p>
            <a:pPr>
              <a:lnSpc>
                <a:spcPct val="80000"/>
              </a:lnSpc>
              <a:spcAft>
                <a:spcPct val="50000"/>
              </a:spcAft>
            </a:pPr>
            <a:r>
              <a:rPr lang="en-US" sz="3600" dirty="0" smtClean="0">
                <a:latin typeface="+mj-lt"/>
              </a:rPr>
              <a:t>What everyone needs to know</a:t>
            </a:r>
            <a:endParaRPr lang="en-US" sz="3600" dirty="0">
              <a:latin typeface="+mj-lt"/>
            </a:endParaRPr>
          </a:p>
        </p:txBody>
      </p:sp>
      <p:sp>
        <p:nvSpPr>
          <p:cNvPr id="6" name="Footer Placeholder 3"/>
          <p:cNvSpPr>
            <a:spLocks noGrp="1"/>
          </p:cNvSpPr>
          <p:nvPr>
            <p:ph type="ftr" sz="quarter" idx="3"/>
          </p:nvPr>
        </p:nvSpPr>
        <p:spPr>
          <a:xfrm>
            <a:off x="853440" y="6324600"/>
            <a:ext cx="7376160" cy="365760"/>
          </a:xfrm>
        </p:spPr>
        <p:txBody>
          <a:bodyPr/>
          <a:lstStyle/>
          <a:p>
            <a:pPr algn="ctr">
              <a:defRPr/>
            </a:pPr>
            <a:r>
              <a:rPr lang="en-US" dirty="0" err="1" smtClean="0"/>
              <a:t>SiteXchange</a:t>
            </a:r>
            <a:r>
              <a:rPr lang="en-US" dirty="0" smtClean="0"/>
              <a:t> Implementation</a:t>
            </a:r>
            <a:endParaRPr lang="en-US" dirty="0"/>
          </a:p>
        </p:txBody>
      </p:sp>
      <p:sp>
        <p:nvSpPr>
          <p:cNvPr id="5" name="Content Placeholder 2"/>
          <p:cNvSpPr>
            <a:spLocks noGrp="1"/>
          </p:cNvSpPr>
          <p:nvPr>
            <p:ph idx="1"/>
          </p:nvPr>
        </p:nvSpPr>
        <p:spPr>
          <a:xfrm>
            <a:off x="457200" y="1600200"/>
            <a:ext cx="8229600" cy="4525963"/>
          </a:xfrm>
        </p:spPr>
        <p:txBody>
          <a:bodyPr/>
          <a:lstStyle/>
          <a:p>
            <a:pPr>
              <a:lnSpc>
                <a:spcPct val="80000"/>
              </a:lnSpc>
              <a:spcBef>
                <a:spcPct val="0"/>
              </a:spcBef>
              <a:spcAft>
                <a:spcPct val="50000"/>
              </a:spcAft>
            </a:pPr>
            <a:r>
              <a:rPr lang="en-US" dirty="0" smtClean="0">
                <a:latin typeface="Georgia" pitchFamily="18" charset="0"/>
              </a:rPr>
              <a:t>Full instructions on contracts web site </a:t>
            </a:r>
          </a:p>
          <a:p>
            <a:pPr>
              <a:lnSpc>
                <a:spcPct val="80000"/>
              </a:lnSpc>
              <a:spcBef>
                <a:spcPct val="0"/>
              </a:spcBef>
              <a:spcAft>
                <a:spcPct val="50000"/>
              </a:spcAft>
            </a:pPr>
            <a:endParaRPr lang="en-US" dirty="0" smtClean="0">
              <a:latin typeface="Georgia" pitchFamily="18" charset="0"/>
            </a:endParaRPr>
          </a:p>
          <a:p>
            <a:pPr>
              <a:lnSpc>
                <a:spcPct val="80000"/>
              </a:lnSpc>
              <a:spcBef>
                <a:spcPct val="0"/>
              </a:spcBef>
              <a:spcAft>
                <a:spcPct val="50000"/>
              </a:spcAft>
            </a:pPr>
            <a:r>
              <a:rPr lang="en-US" dirty="0" smtClean="0">
                <a:latin typeface="Georgia" pitchFamily="18" charset="0"/>
              </a:rPr>
              <a:t>Also sent via email</a:t>
            </a:r>
          </a:p>
          <a:p>
            <a:pPr>
              <a:lnSpc>
                <a:spcPct val="80000"/>
              </a:lnSpc>
              <a:spcBef>
                <a:spcPct val="0"/>
              </a:spcBef>
              <a:spcAft>
                <a:spcPct val="50000"/>
              </a:spcAft>
            </a:pPr>
            <a:endParaRPr lang="en-US" dirty="0" smtClean="0">
              <a:latin typeface="Georgia" pitchFamily="18" charset="0"/>
            </a:endParaRPr>
          </a:p>
          <a:p>
            <a:pPr>
              <a:lnSpc>
                <a:spcPct val="80000"/>
              </a:lnSpc>
              <a:spcBef>
                <a:spcPct val="0"/>
              </a:spcBef>
              <a:spcAft>
                <a:spcPct val="50000"/>
              </a:spcAft>
            </a:pPr>
            <a:r>
              <a:rPr lang="en-US" dirty="0" smtClean="0">
                <a:latin typeface="Georgia" pitchFamily="18" charset="0"/>
              </a:rPr>
              <a:t>Two files, </a:t>
            </a:r>
            <a:r>
              <a:rPr lang="en-US" dirty="0" err="1" smtClean="0">
                <a:latin typeface="Georgia" pitchFamily="18" charset="0"/>
              </a:rPr>
              <a:t>SiteXchange</a:t>
            </a:r>
            <a:r>
              <a:rPr lang="en-US" dirty="0" smtClean="0">
                <a:latin typeface="Georgia" pitchFamily="18" charset="0"/>
              </a:rPr>
              <a:t> </a:t>
            </a:r>
            <a:r>
              <a:rPr lang="en-US" dirty="0">
                <a:latin typeface="Georgia" pitchFamily="18" charset="0"/>
              </a:rPr>
              <a:t>file (110099-HAS81731.CON) </a:t>
            </a:r>
            <a:r>
              <a:rPr lang="en-US" dirty="0" smtClean="0">
                <a:latin typeface="Georgia" pitchFamily="18" charset="0"/>
              </a:rPr>
              <a:t>and </a:t>
            </a:r>
            <a:r>
              <a:rPr lang="en-US" dirty="0" err="1" smtClean="0">
                <a:latin typeface="Georgia" pitchFamily="18" charset="0"/>
              </a:rPr>
              <a:t>vendor.bin</a:t>
            </a:r>
            <a:r>
              <a:rPr lang="en-US" dirty="0" smtClean="0">
                <a:latin typeface="Georgia" pitchFamily="18" charset="0"/>
              </a:rPr>
              <a:t> file</a:t>
            </a:r>
          </a:p>
          <a:p>
            <a:pPr>
              <a:lnSpc>
                <a:spcPct val="80000"/>
              </a:lnSpc>
              <a:spcBef>
                <a:spcPct val="0"/>
              </a:spcBef>
              <a:spcAft>
                <a:spcPct val="50000"/>
              </a:spcAft>
            </a:pPr>
            <a:endParaRPr lang="en-US" dirty="0"/>
          </a:p>
        </p:txBody>
      </p:sp>
    </p:spTree>
    <p:extLst>
      <p:ext uri="{BB962C8B-B14F-4D97-AF65-F5344CB8AC3E}">
        <p14:creationId xmlns:p14="http://schemas.microsoft.com/office/powerpoint/2010/main" val="16360476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73162"/>
          </a:xfrm>
        </p:spPr>
        <p:txBody>
          <a:bodyPr/>
          <a:lstStyle/>
          <a:p>
            <a:pPr>
              <a:lnSpc>
                <a:spcPct val="80000"/>
              </a:lnSpc>
              <a:spcAft>
                <a:spcPct val="50000"/>
              </a:spcAft>
            </a:pPr>
            <a:r>
              <a:rPr lang="en-US" sz="3600" dirty="0" smtClean="0">
                <a:latin typeface="+mj-lt"/>
              </a:rPr>
              <a:t>What everyone needs to know</a:t>
            </a:r>
            <a:endParaRPr lang="en-US" sz="3600" dirty="0">
              <a:latin typeface="+mj-lt"/>
            </a:endParaRPr>
          </a:p>
        </p:txBody>
      </p:sp>
      <p:sp>
        <p:nvSpPr>
          <p:cNvPr id="6" name="Footer Placeholder 3"/>
          <p:cNvSpPr>
            <a:spLocks noGrp="1"/>
          </p:cNvSpPr>
          <p:nvPr>
            <p:ph type="ftr" sz="quarter" idx="3"/>
          </p:nvPr>
        </p:nvSpPr>
        <p:spPr>
          <a:xfrm>
            <a:off x="853440" y="6324600"/>
            <a:ext cx="7376160" cy="365760"/>
          </a:xfrm>
        </p:spPr>
        <p:txBody>
          <a:bodyPr/>
          <a:lstStyle/>
          <a:p>
            <a:pPr algn="ctr">
              <a:defRPr/>
            </a:pPr>
            <a:r>
              <a:rPr lang="en-US" dirty="0" err="1" smtClean="0"/>
              <a:t>SiteXchange</a:t>
            </a:r>
            <a:r>
              <a:rPr lang="en-US" dirty="0" smtClean="0"/>
              <a:t> Implementation</a:t>
            </a:r>
            <a:endParaRPr lang="en-US" dirty="0"/>
          </a:p>
        </p:txBody>
      </p:sp>
      <p:sp>
        <p:nvSpPr>
          <p:cNvPr id="7" name="Content Placeholder 2"/>
          <p:cNvSpPr>
            <a:spLocks noGrp="1"/>
          </p:cNvSpPr>
          <p:nvPr>
            <p:ph idx="1"/>
          </p:nvPr>
        </p:nvSpPr>
        <p:spPr>
          <a:xfrm>
            <a:off x="457200" y="1600200"/>
            <a:ext cx="8229600" cy="4525963"/>
          </a:xfrm>
        </p:spPr>
        <p:txBody>
          <a:bodyPr/>
          <a:lstStyle/>
          <a:p>
            <a:pPr>
              <a:lnSpc>
                <a:spcPct val="80000"/>
              </a:lnSpc>
              <a:spcBef>
                <a:spcPct val="0"/>
              </a:spcBef>
              <a:spcAft>
                <a:spcPct val="50000"/>
              </a:spcAft>
            </a:pPr>
            <a:r>
              <a:rPr lang="en-US" dirty="0" smtClean="0">
                <a:latin typeface="Georgia" pitchFamily="18" charset="0"/>
              </a:rPr>
              <a:t>Change does impact both contractors as well as districts</a:t>
            </a:r>
          </a:p>
          <a:p>
            <a:pPr>
              <a:lnSpc>
                <a:spcPct val="80000"/>
              </a:lnSpc>
              <a:spcBef>
                <a:spcPct val="0"/>
              </a:spcBef>
              <a:spcAft>
                <a:spcPct val="50000"/>
              </a:spcAft>
            </a:pPr>
            <a:r>
              <a:rPr lang="en-US" dirty="0" smtClean="0">
                <a:latin typeface="Georgia" pitchFamily="18" charset="0"/>
              </a:rPr>
              <a:t>Overall different look and feel</a:t>
            </a:r>
          </a:p>
          <a:p>
            <a:pPr>
              <a:lnSpc>
                <a:spcPct val="80000"/>
              </a:lnSpc>
              <a:spcBef>
                <a:spcPct val="0"/>
              </a:spcBef>
              <a:spcAft>
                <a:spcPct val="50000"/>
              </a:spcAft>
            </a:pPr>
            <a:r>
              <a:rPr lang="en-US" dirty="0" smtClean="0">
                <a:latin typeface="Georgia" pitchFamily="18" charset="0"/>
              </a:rPr>
              <a:t>Instead of scanning actual C-92, data from </a:t>
            </a:r>
            <a:r>
              <a:rPr lang="en-US" dirty="0" err="1">
                <a:latin typeface="Georgia" pitchFamily="18" charset="0"/>
              </a:rPr>
              <a:t>S</a:t>
            </a:r>
            <a:r>
              <a:rPr lang="en-US" dirty="0" err="1" smtClean="0">
                <a:latin typeface="Georgia" pitchFamily="18" charset="0"/>
              </a:rPr>
              <a:t>iteXchange</a:t>
            </a:r>
            <a:r>
              <a:rPr lang="en-US" dirty="0" smtClean="0">
                <a:latin typeface="Georgia" pitchFamily="18" charset="0"/>
              </a:rPr>
              <a:t> files used on web</a:t>
            </a:r>
          </a:p>
          <a:p>
            <a:pPr>
              <a:lnSpc>
                <a:spcPct val="80000"/>
              </a:lnSpc>
              <a:spcBef>
                <a:spcPct val="0"/>
              </a:spcBef>
              <a:spcAft>
                <a:spcPct val="50000"/>
              </a:spcAft>
            </a:pPr>
            <a:r>
              <a:rPr lang="en-US" dirty="0" smtClean="0">
                <a:latin typeface="Georgia" pitchFamily="18" charset="0"/>
              </a:rPr>
              <a:t>Data or report you would like to see just let me know</a:t>
            </a:r>
            <a:endParaRPr lang="en-US" dirty="0">
              <a:latin typeface="Georgia" pitchFamily="18" charset="0"/>
            </a:endParaRPr>
          </a:p>
        </p:txBody>
      </p:sp>
    </p:spTree>
    <p:extLst>
      <p:ext uri="{BB962C8B-B14F-4D97-AF65-F5344CB8AC3E}">
        <p14:creationId xmlns:p14="http://schemas.microsoft.com/office/powerpoint/2010/main" val="16360476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73162"/>
          </a:xfrm>
        </p:spPr>
        <p:txBody>
          <a:bodyPr/>
          <a:lstStyle/>
          <a:p>
            <a:pPr>
              <a:lnSpc>
                <a:spcPct val="80000"/>
              </a:lnSpc>
              <a:spcAft>
                <a:spcPct val="50000"/>
              </a:spcAft>
            </a:pPr>
            <a:r>
              <a:rPr lang="en-US" sz="3600" dirty="0" smtClean="0">
                <a:latin typeface="+mj-lt"/>
              </a:rPr>
              <a:t>Future considerations</a:t>
            </a:r>
            <a:endParaRPr lang="en-US" sz="3600" dirty="0">
              <a:latin typeface="+mj-lt"/>
            </a:endParaRPr>
          </a:p>
        </p:txBody>
      </p:sp>
      <p:sp>
        <p:nvSpPr>
          <p:cNvPr id="6" name="Footer Placeholder 3"/>
          <p:cNvSpPr>
            <a:spLocks noGrp="1"/>
          </p:cNvSpPr>
          <p:nvPr>
            <p:ph type="ftr" sz="quarter" idx="3"/>
          </p:nvPr>
        </p:nvSpPr>
        <p:spPr>
          <a:xfrm>
            <a:off x="853440" y="6324600"/>
            <a:ext cx="7376160" cy="365760"/>
          </a:xfrm>
        </p:spPr>
        <p:txBody>
          <a:bodyPr/>
          <a:lstStyle/>
          <a:p>
            <a:pPr algn="ctr">
              <a:defRPr/>
            </a:pPr>
            <a:r>
              <a:rPr lang="en-US" dirty="0" err="1" smtClean="0"/>
              <a:t>SiteXchange</a:t>
            </a:r>
            <a:r>
              <a:rPr lang="en-US" dirty="0" smtClean="0"/>
              <a:t> Implementation</a:t>
            </a:r>
            <a:endParaRPr lang="en-US" dirty="0"/>
          </a:p>
        </p:txBody>
      </p:sp>
      <p:sp>
        <p:nvSpPr>
          <p:cNvPr id="7" name="Content Placeholder 2"/>
          <p:cNvSpPr>
            <a:spLocks noGrp="1"/>
          </p:cNvSpPr>
          <p:nvPr>
            <p:ph idx="1"/>
          </p:nvPr>
        </p:nvSpPr>
        <p:spPr>
          <a:xfrm>
            <a:off x="457200" y="1600200"/>
            <a:ext cx="8229600" cy="4525963"/>
          </a:xfrm>
        </p:spPr>
        <p:txBody>
          <a:bodyPr/>
          <a:lstStyle/>
          <a:p>
            <a:pPr>
              <a:lnSpc>
                <a:spcPct val="80000"/>
              </a:lnSpc>
              <a:spcBef>
                <a:spcPct val="0"/>
              </a:spcBef>
              <a:spcAft>
                <a:spcPct val="50000"/>
              </a:spcAft>
            </a:pPr>
            <a:r>
              <a:rPr lang="en-US" dirty="0" smtClean="0">
                <a:latin typeface="Georgia" pitchFamily="18" charset="0"/>
              </a:rPr>
              <a:t>Working on automating approval notification</a:t>
            </a:r>
          </a:p>
          <a:p>
            <a:pPr marL="0" indent="0">
              <a:lnSpc>
                <a:spcPct val="80000"/>
              </a:lnSpc>
              <a:spcBef>
                <a:spcPct val="0"/>
              </a:spcBef>
              <a:spcAft>
                <a:spcPct val="50000"/>
              </a:spcAft>
              <a:buNone/>
            </a:pPr>
            <a:endParaRPr lang="en-US" dirty="0" smtClean="0">
              <a:latin typeface="Georgia" pitchFamily="18" charset="0"/>
            </a:endParaRPr>
          </a:p>
          <a:p>
            <a:pPr>
              <a:lnSpc>
                <a:spcPct val="80000"/>
              </a:lnSpc>
              <a:spcBef>
                <a:spcPct val="0"/>
              </a:spcBef>
              <a:spcAft>
                <a:spcPct val="50000"/>
              </a:spcAft>
            </a:pPr>
            <a:r>
              <a:rPr lang="en-US" dirty="0" smtClean="0">
                <a:latin typeface="Georgia" pitchFamily="18" charset="0"/>
              </a:rPr>
              <a:t>All projects will be ran through </a:t>
            </a:r>
            <a:r>
              <a:rPr lang="en-US" dirty="0" err="1" smtClean="0">
                <a:latin typeface="Georgia" pitchFamily="18" charset="0"/>
              </a:rPr>
              <a:t>SiteManager</a:t>
            </a:r>
            <a:endParaRPr lang="en-US" dirty="0">
              <a:latin typeface="Georgia" pitchFamily="18" charset="0"/>
            </a:endParaRPr>
          </a:p>
        </p:txBody>
      </p:sp>
    </p:spTree>
    <p:extLst>
      <p:ext uri="{BB962C8B-B14F-4D97-AF65-F5344CB8AC3E}">
        <p14:creationId xmlns:p14="http://schemas.microsoft.com/office/powerpoint/2010/main" val="359187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Items for Discussion</a:t>
            </a:r>
            <a:endParaRPr lang="en-US" dirty="0">
              <a:latin typeface="Georgia" pitchFamily="18" charset="0"/>
            </a:endParaRPr>
          </a:p>
        </p:txBody>
      </p:sp>
      <p:sp>
        <p:nvSpPr>
          <p:cNvPr id="4" name="Footer Placeholder 3"/>
          <p:cNvSpPr>
            <a:spLocks noGrp="1"/>
          </p:cNvSpPr>
          <p:nvPr>
            <p:ph type="ftr" sz="quarter" idx="3"/>
          </p:nvPr>
        </p:nvSpPr>
        <p:spPr/>
        <p:txBody>
          <a:bodyPr/>
          <a:lstStyle/>
          <a:p>
            <a:pPr algn="ctr">
              <a:defRPr/>
            </a:pPr>
            <a:r>
              <a:rPr lang="en-US" dirty="0" err="1" smtClean="0"/>
              <a:t>SiteXchange</a:t>
            </a:r>
            <a:r>
              <a:rPr lang="en-US" dirty="0" smtClean="0"/>
              <a:t> Implementation</a:t>
            </a:r>
            <a:endParaRPr lang="en-US" dirty="0"/>
          </a:p>
        </p:txBody>
      </p:sp>
      <p:sp>
        <p:nvSpPr>
          <p:cNvPr id="6" name="Rectangle 4"/>
          <p:cNvSpPr txBox="1">
            <a:spLocks noChangeArrowheads="1"/>
          </p:cNvSpPr>
          <p:nvPr/>
        </p:nvSpPr>
        <p:spPr bwMode="auto">
          <a:xfrm>
            <a:off x="533400" y="1600200"/>
            <a:ext cx="76962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457200" indent="-457200" algn="l" rtl="0" eaLnBrk="1" fontAlgn="base" hangingPunct="1">
              <a:spcBef>
                <a:spcPct val="20000"/>
              </a:spcBef>
              <a:spcAft>
                <a:spcPct val="0"/>
              </a:spcAft>
              <a:buFontTx/>
              <a:buBlip>
                <a:blip r:embed="rId3"/>
              </a:buBlip>
              <a:defRPr sz="3200" b="0">
                <a:solidFill>
                  <a:schemeClr val="bg1"/>
                </a:solidFill>
                <a:latin typeface="+mj-lt"/>
                <a:ea typeface="+mn-ea"/>
                <a:cs typeface="+mn-cs"/>
              </a:defRPr>
            </a:lvl1pPr>
            <a:lvl2pPr marL="742950" indent="-285750" algn="l" rtl="0" eaLnBrk="1" fontAlgn="base" hangingPunct="1">
              <a:spcBef>
                <a:spcPct val="20000"/>
              </a:spcBef>
              <a:spcAft>
                <a:spcPct val="0"/>
              </a:spcAft>
              <a:buFontTx/>
              <a:buBlip>
                <a:blip r:embed="rId3"/>
              </a:buBlip>
              <a:defRPr sz="2800">
                <a:solidFill>
                  <a:schemeClr val="bg1"/>
                </a:solidFill>
                <a:latin typeface="+mn-lt"/>
              </a:defRPr>
            </a:lvl2pPr>
            <a:lvl3pPr marL="1143000" indent="-228600" algn="l" rtl="0" eaLnBrk="1" fontAlgn="base" hangingPunct="1">
              <a:spcBef>
                <a:spcPct val="20000"/>
              </a:spcBef>
              <a:spcAft>
                <a:spcPct val="0"/>
              </a:spcAft>
              <a:buFontTx/>
              <a:buBlip>
                <a:blip r:embed="rId3"/>
              </a:buBlip>
              <a:defRPr sz="2400">
                <a:solidFill>
                  <a:schemeClr val="bg1"/>
                </a:solidFill>
                <a:latin typeface="+mn-lt"/>
              </a:defRPr>
            </a:lvl3pPr>
            <a:lvl4pPr marL="1600200" indent="-228600" algn="l" rtl="0" eaLnBrk="1" fontAlgn="base" hangingPunct="1">
              <a:spcBef>
                <a:spcPct val="20000"/>
              </a:spcBef>
              <a:spcAft>
                <a:spcPct val="0"/>
              </a:spcAft>
              <a:buFontTx/>
              <a:buBlip>
                <a:blip r:embed="rId3"/>
              </a:buBlip>
              <a:defRPr sz="2000">
                <a:solidFill>
                  <a:schemeClr val="bg1"/>
                </a:solidFill>
                <a:latin typeface="+mn-lt"/>
              </a:defRPr>
            </a:lvl4pPr>
            <a:lvl5pPr marL="2057400" indent="-228600" algn="l" rtl="0" eaLnBrk="1" fontAlgn="base" hangingPunct="1">
              <a:spcBef>
                <a:spcPct val="20000"/>
              </a:spcBef>
              <a:spcAft>
                <a:spcPct val="0"/>
              </a:spcAft>
              <a:buFontTx/>
              <a:buBlip>
                <a:blip r:embed="rId3"/>
              </a:buBlip>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a:lstStyle>
          <a:p>
            <a:pPr>
              <a:lnSpc>
                <a:spcPct val="80000"/>
              </a:lnSpc>
              <a:spcBef>
                <a:spcPct val="0"/>
              </a:spcBef>
              <a:spcAft>
                <a:spcPct val="50000"/>
              </a:spcAft>
            </a:pPr>
            <a:r>
              <a:rPr lang="en-US" sz="2400" dirty="0" smtClean="0">
                <a:latin typeface="Georgia" pitchFamily="18" charset="0"/>
              </a:rPr>
              <a:t>Terms:  </a:t>
            </a:r>
            <a:r>
              <a:rPr lang="en-US" sz="2400" dirty="0" err="1" smtClean="0">
                <a:latin typeface="Georgia" pitchFamily="18" charset="0"/>
              </a:rPr>
              <a:t>SiteXchange</a:t>
            </a:r>
            <a:r>
              <a:rPr lang="en-US" sz="2400" dirty="0" smtClean="0">
                <a:latin typeface="Georgia" pitchFamily="18" charset="0"/>
              </a:rPr>
              <a:t>, C-92, Request for Sublet</a:t>
            </a:r>
          </a:p>
          <a:p>
            <a:pPr>
              <a:lnSpc>
                <a:spcPct val="80000"/>
              </a:lnSpc>
              <a:spcBef>
                <a:spcPct val="0"/>
              </a:spcBef>
              <a:spcAft>
                <a:spcPct val="50000"/>
              </a:spcAft>
            </a:pPr>
            <a:r>
              <a:rPr lang="en-US" sz="2400" dirty="0" smtClean="0">
                <a:latin typeface="Georgia" pitchFamily="18" charset="0"/>
              </a:rPr>
              <a:t>What is </a:t>
            </a:r>
            <a:r>
              <a:rPr lang="en-US" sz="2400" dirty="0" err="1" smtClean="0">
                <a:latin typeface="Georgia" pitchFamily="18" charset="0"/>
              </a:rPr>
              <a:t>SiteXchange</a:t>
            </a:r>
            <a:r>
              <a:rPr lang="en-US" sz="2400" dirty="0" smtClean="0">
                <a:latin typeface="Georgia" pitchFamily="18" charset="0"/>
              </a:rPr>
              <a:t>?  Why Change?</a:t>
            </a:r>
          </a:p>
          <a:p>
            <a:pPr>
              <a:lnSpc>
                <a:spcPct val="80000"/>
              </a:lnSpc>
              <a:spcBef>
                <a:spcPct val="0"/>
              </a:spcBef>
              <a:spcAft>
                <a:spcPct val="50000"/>
              </a:spcAft>
            </a:pPr>
            <a:r>
              <a:rPr lang="en-US" sz="2400" dirty="0" smtClean="0">
                <a:latin typeface="Georgia" pitchFamily="18" charset="0"/>
              </a:rPr>
              <a:t>Timelines:  How long using </a:t>
            </a:r>
            <a:r>
              <a:rPr lang="en-US" sz="2400" dirty="0" err="1" smtClean="0">
                <a:latin typeface="Georgia" pitchFamily="18" charset="0"/>
              </a:rPr>
              <a:t>SiteXchange</a:t>
            </a:r>
            <a:r>
              <a:rPr lang="en-US" sz="2400" dirty="0" smtClean="0">
                <a:latin typeface="Georgia" pitchFamily="18" charset="0"/>
              </a:rPr>
              <a:t>?</a:t>
            </a:r>
          </a:p>
          <a:p>
            <a:pPr>
              <a:lnSpc>
                <a:spcPct val="80000"/>
              </a:lnSpc>
              <a:spcBef>
                <a:spcPct val="0"/>
              </a:spcBef>
              <a:spcAft>
                <a:spcPct val="50000"/>
              </a:spcAft>
            </a:pPr>
            <a:r>
              <a:rPr lang="en-US" sz="2400" dirty="0" smtClean="0">
                <a:latin typeface="Georgia" pitchFamily="18" charset="0"/>
              </a:rPr>
              <a:t>What everyone needs to know</a:t>
            </a:r>
          </a:p>
          <a:p>
            <a:pPr>
              <a:lnSpc>
                <a:spcPct val="80000"/>
              </a:lnSpc>
              <a:spcBef>
                <a:spcPct val="0"/>
              </a:spcBef>
              <a:spcAft>
                <a:spcPct val="50000"/>
              </a:spcAft>
            </a:pPr>
            <a:r>
              <a:rPr lang="en-US" sz="2400" dirty="0" err="1" smtClean="0">
                <a:latin typeface="Georgia" pitchFamily="18" charset="0"/>
              </a:rPr>
              <a:t>Prequalication</a:t>
            </a:r>
            <a:r>
              <a:rPr lang="en-US" sz="2400" dirty="0" smtClean="0">
                <a:latin typeface="Georgia" pitchFamily="18" charset="0"/>
              </a:rPr>
              <a:t> checks, subcontracting limits</a:t>
            </a:r>
          </a:p>
          <a:p>
            <a:pPr>
              <a:lnSpc>
                <a:spcPct val="80000"/>
              </a:lnSpc>
              <a:spcBef>
                <a:spcPct val="0"/>
              </a:spcBef>
              <a:spcAft>
                <a:spcPct val="50000"/>
              </a:spcAft>
            </a:pPr>
            <a:r>
              <a:rPr lang="en-US" sz="2400" dirty="0" smtClean="0">
                <a:latin typeface="Georgia" pitchFamily="18" charset="0"/>
              </a:rPr>
              <a:t>Tie-in with </a:t>
            </a:r>
            <a:r>
              <a:rPr lang="en-US" sz="2400" dirty="0" err="1" smtClean="0">
                <a:latin typeface="Georgia" pitchFamily="18" charset="0"/>
              </a:rPr>
              <a:t>SiteManager</a:t>
            </a:r>
            <a:endParaRPr lang="en-US" sz="2400" dirty="0" smtClean="0">
              <a:latin typeface="Georgia" pitchFamily="18" charset="0"/>
            </a:endParaRPr>
          </a:p>
          <a:p>
            <a:pPr>
              <a:lnSpc>
                <a:spcPct val="80000"/>
              </a:lnSpc>
              <a:spcBef>
                <a:spcPct val="0"/>
              </a:spcBef>
              <a:spcAft>
                <a:spcPct val="50000"/>
              </a:spcAft>
            </a:pPr>
            <a:r>
              <a:rPr lang="en-US" sz="2400" dirty="0" smtClean="0">
                <a:latin typeface="Georgia" pitchFamily="18" charset="0"/>
              </a:rPr>
              <a:t>Old projects, already running in CMS</a:t>
            </a:r>
          </a:p>
          <a:p>
            <a:pPr>
              <a:lnSpc>
                <a:spcPct val="80000"/>
              </a:lnSpc>
              <a:spcBef>
                <a:spcPct val="0"/>
              </a:spcBef>
              <a:spcAft>
                <a:spcPct val="50000"/>
              </a:spcAft>
            </a:pPr>
            <a:r>
              <a:rPr lang="en-US" sz="2400" dirty="0" smtClean="0">
                <a:latin typeface="Georgia" pitchFamily="18" charset="0"/>
              </a:rPr>
              <a:t>Feedback to date</a:t>
            </a:r>
          </a:p>
          <a:p>
            <a:pPr>
              <a:lnSpc>
                <a:spcPct val="80000"/>
              </a:lnSpc>
              <a:spcBef>
                <a:spcPct val="0"/>
              </a:spcBef>
              <a:spcAft>
                <a:spcPct val="50000"/>
              </a:spcAft>
            </a:pPr>
            <a:r>
              <a:rPr lang="en-US" sz="2400" dirty="0" err="1" smtClean="0">
                <a:latin typeface="Georgia" pitchFamily="18" charset="0"/>
              </a:rPr>
              <a:t>SiteXchange</a:t>
            </a:r>
            <a:r>
              <a:rPr lang="en-US" sz="2400" dirty="0" smtClean="0">
                <a:latin typeface="Georgia" pitchFamily="18" charset="0"/>
              </a:rPr>
              <a:t> in action</a:t>
            </a:r>
          </a:p>
        </p:txBody>
      </p:sp>
    </p:spTree>
    <p:extLst>
      <p:ext uri="{BB962C8B-B14F-4D97-AF65-F5344CB8AC3E}">
        <p14:creationId xmlns:p14="http://schemas.microsoft.com/office/powerpoint/2010/main" val="25339441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73162"/>
          </a:xfrm>
        </p:spPr>
        <p:txBody>
          <a:bodyPr/>
          <a:lstStyle/>
          <a:p>
            <a:pPr>
              <a:lnSpc>
                <a:spcPct val="80000"/>
              </a:lnSpc>
              <a:spcAft>
                <a:spcPct val="50000"/>
              </a:spcAft>
            </a:pPr>
            <a:r>
              <a:rPr lang="en-US" sz="3600" dirty="0" smtClean="0">
                <a:latin typeface="+mj-lt"/>
              </a:rPr>
              <a:t>Questions????</a:t>
            </a:r>
            <a:endParaRPr lang="en-US" sz="3600" dirty="0">
              <a:latin typeface="+mj-lt"/>
            </a:endParaRPr>
          </a:p>
        </p:txBody>
      </p:sp>
      <p:sp>
        <p:nvSpPr>
          <p:cNvPr id="6" name="Footer Placeholder 3"/>
          <p:cNvSpPr>
            <a:spLocks noGrp="1"/>
          </p:cNvSpPr>
          <p:nvPr>
            <p:ph type="ftr" sz="quarter" idx="3"/>
          </p:nvPr>
        </p:nvSpPr>
        <p:spPr>
          <a:xfrm>
            <a:off x="853440" y="6324600"/>
            <a:ext cx="7376160" cy="365760"/>
          </a:xfrm>
        </p:spPr>
        <p:txBody>
          <a:bodyPr/>
          <a:lstStyle/>
          <a:p>
            <a:pPr algn="ctr">
              <a:defRPr/>
            </a:pPr>
            <a:r>
              <a:rPr lang="en-US" dirty="0" err="1" smtClean="0"/>
              <a:t>SiteXchange</a:t>
            </a:r>
            <a:r>
              <a:rPr lang="en-US" dirty="0" smtClean="0"/>
              <a:t> Implementation</a:t>
            </a:r>
            <a:endParaRPr lang="en-US" dirty="0"/>
          </a:p>
        </p:txBody>
      </p:sp>
      <p:sp>
        <p:nvSpPr>
          <p:cNvPr id="7" name="Content Placeholder 2"/>
          <p:cNvSpPr>
            <a:spLocks noGrp="1"/>
          </p:cNvSpPr>
          <p:nvPr>
            <p:ph idx="1"/>
          </p:nvPr>
        </p:nvSpPr>
        <p:spPr>
          <a:xfrm>
            <a:off x="457200" y="1600200"/>
            <a:ext cx="8229600" cy="4525963"/>
          </a:xfrm>
        </p:spPr>
        <p:txBody>
          <a:bodyPr/>
          <a:lstStyle/>
          <a:p>
            <a:pPr marL="0" indent="0" algn="ctr">
              <a:lnSpc>
                <a:spcPct val="80000"/>
              </a:lnSpc>
              <a:spcBef>
                <a:spcPct val="0"/>
              </a:spcBef>
              <a:spcAft>
                <a:spcPct val="50000"/>
              </a:spcAft>
              <a:buNone/>
            </a:pPr>
            <a:r>
              <a:rPr lang="en-US" dirty="0" smtClean="0"/>
              <a:t>Tina </a:t>
            </a:r>
            <a:r>
              <a:rPr lang="en-US" dirty="0" smtClean="0"/>
              <a:t>Collins</a:t>
            </a:r>
          </a:p>
          <a:p>
            <a:pPr marL="0" indent="0" algn="ctr">
              <a:lnSpc>
                <a:spcPct val="80000"/>
              </a:lnSpc>
              <a:spcBef>
                <a:spcPct val="0"/>
              </a:spcBef>
              <a:spcAft>
                <a:spcPct val="50000"/>
              </a:spcAft>
              <a:buNone/>
            </a:pPr>
            <a:r>
              <a:rPr lang="en-US" dirty="0" smtClean="0"/>
              <a:t>Tina.collins@dot.state.oh.us</a:t>
            </a:r>
            <a:endParaRPr lang="en-US" dirty="0" smtClean="0"/>
          </a:p>
          <a:p>
            <a:pPr marL="0" indent="0" algn="ctr">
              <a:lnSpc>
                <a:spcPct val="80000"/>
              </a:lnSpc>
              <a:spcBef>
                <a:spcPct val="0"/>
              </a:spcBef>
              <a:spcAft>
                <a:spcPct val="50000"/>
              </a:spcAft>
              <a:buNone/>
            </a:pPr>
            <a:r>
              <a:rPr lang="en-US" dirty="0" smtClean="0"/>
              <a:t>614-466-2314</a:t>
            </a:r>
            <a:endParaRPr lang="en-US" dirty="0" smtClean="0"/>
          </a:p>
          <a:p>
            <a:pPr marL="0" indent="0" algn="ctr">
              <a:lnSpc>
                <a:spcPct val="80000"/>
              </a:lnSpc>
              <a:spcBef>
                <a:spcPct val="0"/>
              </a:spcBef>
              <a:spcAft>
                <a:spcPct val="50000"/>
              </a:spcAft>
              <a:buNone/>
            </a:pPr>
            <a:r>
              <a:rPr lang="en-US" dirty="0" smtClean="0"/>
              <a:t>Or </a:t>
            </a:r>
          </a:p>
          <a:p>
            <a:pPr marL="0" indent="0" algn="ctr">
              <a:lnSpc>
                <a:spcPct val="80000"/>
              </a:lnSpc>
              <a:spcBef>
                <a:spcPct val="0"/>
              </a:spcBef>
              <a:spcAft>
                <a:spcPct val="50000"/>
              </a:spcAft>
              <a:buNone/>
            </a:pPr>
            <a:r>
              <a:rPr lang="en-US" dirty="0" smtClean="0"/>
              <a:t>Dan </a:t>
            </a:r>
            <a:r>
              <a:rPr lang="en-US" dirty="0" err="1" smtClean="0"/>
              <a:t>stacy</a:t>
            </a:r>
            <a:endParaRPr lang="en-US" dirty="0" smtClean="0"/>
          </a:p>
          <a:p>
            <a:pPr marL="0" indent="0" algn="ctr">
              <a:lnSpc>
                <a:spcPct val="80000"/>
              </a:lnSpc>
              <a:spcBef>
                <a:spcPct val="0"/>
              </a:spcBef>
              <a:spcAft>
                <a:spcPct val="50000"/>
              </a:spcAft>
              <a:buNone/>
            </a:pPr>
            <a:r>
              <a:rPr lang="en-US" dirty="0" smtClean="0"/>
              <a:t>Dan.stacy@dot.state.oh.us</a:t>
            </a:r>
            <a:endParaRPr lang="en-US" dirty="0" smtClean="0"/>
          </a:p>
          <a:p>
            <a:pPr marL="0" indent="0" algn="ctr">
              <a:lnSpc>
                <a:spcPct val="80000"/>
              </a:lnSpc>
              <a:spcBef>
                <a:spcPct val="0"/>
              </a:spcBef>
              <a:spcAft>
                <a:spcPct val="50000"/>
              </a:spcAft>
              <a:buNone/>
            </a:pPr>
            <a:r>
              <a:rPr lang="en-US" dirty="0" smtClean="0"/>
              <a:t>614-466-2314</a:t>
            </a:r>
            <a:endParaRPr lang="en-US" dirty="0"/>
          </a:p>
        </p:txBody>
      </p:sp>
    </p:spTree>
    <p:extLst>
      <p:ext uri="{BB962C8B-B14F-4D97-AF65-F5344CB8AC3E}">
        <p14:creationId xmlns:p14="http://schemas.microsoft.com/office/powerpoint/2010/main" val="16311858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73162"/>
          </a:xfrm>
        </p:spPr>
        <p:txBody>
          <a:bodyPr/>
          <a:lstStyle/>
          <a:p>
            <a:pPr>
              <a:lnSpc>
                <a:spcPct val="80000"/>
              </a:lnSpc>
              <a:spcAft>
                <a:spcPct val="50000"/>
              </a:spcAft>
            </a:pPr>
            <a:r>
              <a:rPr lang="en-US" sz="3600" dirty="0" smtClean="0">
                <a:latin typeface="+mj-lt"/>
              </a:rPr>
              <a:t>Thank You</a:t>
            </a:r>
            <a:endParaRPr lang="en-US" sz="3600" dirty="0">
              <a:latin typeface="+mj-lt"/>
            </a:endParaRPr>
          </a:p>
        </p:txBody>
      </p:sp>
      <p:sp>
        <p:nvSpPr>
          <p:cNvPr id="6" name="Footer Placeholder 3"/>
          <p:cNvSpPr>
            <a:spLocks noGrp="1"/>
          </p:cNvSpPr>
          <p:nvPr>
            <p:ph type="ftr" sz="quarter" idx="3"/>
          </p:nvPr>
        </p:nvSpPr>
        <p:spPr>
          <a:xfrm>
            <a:off x="853440" y="6324600"/>
            <a:ext cx="7376160" cy="365760"/>
          </a:xfrm>
        </p:spPr>
        <p:txBody>
          <a:bodyPr/>
          <a:lstStyle/>
          <a:p>
            <a:pPr algn="ctr">
              <a:defRPr/>
            </a:pPr>
            <a:r>
              <a:rPr lang="en-US" dirty="0" err="1" smtClean="0"/>
              <a:t>SiteXchange</a:t>
            </a:r>
            <a:r>
              <a:rPr lang="en-US" dirty="0" smtClean="0"/>
              <a:t> Implementation</a:t>
            </a:r>
            <a:endParaRPr lang="en-US" dirty="0"/>
          </a:p>
        </p:txBody>
      </p:sp>
      <p:sp>
        <p:nvSpPr>
          <p:cNvPr id="7" name="Content Placeholder 2"/>
          <p:cNvSpPr>
            <a:spLocks noGrp="1"/>
          </p:cNvSpPr>
          <p:nvPr>
            <p:ph idx="1"/>
          </p:nvPr>
        </p:nvSpPr>
        <p:spPr>
          <a:xfrm>
            <a:off x="457200" y="1600200"/>
            <a:ext cx="8229600" cy="4525963"/>
          </a:xfrm>
        </p:spPr>
        <p:txBody>
          <a:bodyPr/>
          <a:lstStyle/>
          <a:p>
            <a:pPr marL="0" indent="0" algn="ctr">
              <a:lnSpc>
                <a:spcPct val="80000"/>
              </a:lnSpc>
              <a:spcBef>
                <a:spcPct val="0"/>
              </a:spcBef>
              <a:spcAft>
                <a:spcPct val="50000"/>
              </a:spcAft>
              <a:buNone/>
            </a:pPr>
            <a:endParaRPr lang="en-US" dirty="0" smtClean="0"/>
          </a:p>
          <a:p>
            <a:pPr marL="0" indent="0" algn="ctr">
              <a:lnSpc>
                <a:spcPct val="80000"/>
              </a:lnSpc>
              <a:spcBef>
                <a:spcPct val="0"/>
              </a:spcBef>
              <a:spcAft>
                <a:spcPct val="50000"/>
              </a:spcAft>
              <a:buNone/>
            </a:pPr>
            <a:r>
              <a:rPr lang="en-US" dirty="0" smtClean="0"/>
              <a:t>Diane </a:t>
            </a:r>
            <a:r>
              <a:rPr lang="en-US" dirty="0" err="1" smtClean="0"/>
              <a:t>Hupp</a:t>
            </a:r>
            <a:endParaRPr lang="en-US" dirty="0" smtClean="0"/>
          </a:p>
          <a:p>
            <a:pPr marL="0" indent="0" algn="ctr">
              <a:lnSpc>
                <a:spcPct val="80000"/>
              </a:lnSpc>
              <a:spcBef>
                <a:spcPct val="0"/>
              </a:spcBef>
              <a:spcAft>
                <a:spcPct val="50000"/>
              </a:spcAft>
              <a:buNone/>
            </a:pPr>
            <a:r>
              <a:rPr lang="en-US" dirty="0" smtClean="0"/>
              <a:t>Prequalification</a:t>
            </a:r>
          </a:p>
          <a:p>
            <a:pPr marL="0" indent="0" algn="ctr">
              <a:lnSpc>
                <a:spcPct val="80000"/>
              </a:lnSpc>
              <a:spcBef>
                <a:spcPct val="0"/>
              </a:spcBef>
              <a:spcAft>
                <a:spcPct val="50000"/>
              </a:spcAft>
              <a:buNone/>
            </a:pPr>
            <a:r>
              <a:rPr lang="en-US" dirty="0" smtClean="0"/>
              <a:t>614-466-2824</a:t>
            </a:r>
          </a:p>
          <a:p>
            <a:pPr marL="0" indent="0" algn="ctr">
              <a:lnSpc>
                <a:spcPct val="80000"/>
              </a:lnSpc>
              <a:spcBef>
                <a:spcPct val="0"/>
              </a:spcBef>
              <a:spcAft>
                <a:spcPct val="50000"/>
              </a:spcAft>
              <a:buNone/>
            </a:pPr>
            <a:endParaRPr lang="en-US" dirty="0"/>
          </a:p>
          <a:p>
            <a:pPr marL="0" indent="0" algn="ctr">
              <a:lnSpc>
                <a:spcPct val="80000"/>
              </a:lnSpc>
              <a:spcBef>
                <a:spcPct val="0"/>
              </a:spcBef>
              <a:spcAft>
                <a:spcPct val="50000"/>
              </a:spcAft>
              <a:buNone/>
            </a:pPr>
            <a:r>
              <a:rPr lang="en-US" dirty="0" smtClean="0"/>
              <a:t>Contracts.c92@dot.state.oh.us</a:t>
            </a:r>
            <a:endParaRPr lang="en-US" dirty="0"/>
          </a:p>
        </p:txBody>
      </p:sp>
    </p:spTree>
    <p:extLst>
      <p:ext uri="{BB962C8B-B14F-4D97-AF65-F5344CB8AC3E}">
        <p14:creationId xmlns:p14="http://schemas.microsoft.com/office/powerpoint/2010/main" val="1934681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to know	</a:t>
            </a:r>
            <a:endParaRPr lang="en-US" dirty="0"/>
          </a:p>
        </p:txBody>
      </p:sp>
      <p:sp>
        <p:nvSpPr>
          <p:cNvPr id="3" name="Content Placeholder 2"/>
          <p:cNvSpPr>
            <a:spLocks noGrp="1"/>
          </p:cNvSpPr>
          <p:nvPr>
            <p:ph idx="1"/>
          </p:nvPr>
        </p:nvSpPr>
        <p:spPr/>
        <p:txBody>
          <a:bodyPr/>
          <a:lstStyle/>
          <a:p>
            <a:r>
              <a:rPr lang="en-US" dirty="0" err="1" smtClean="0">
                <a:latin typeface="Georgia" pitchFamily="18" charset="0"/>
              </a:rPr>
              <a:t>SiteXchange</a:t>
            </a:r>
            <a:r>
              <a:rPr lang="en-US" dirty="0" smtClean="0">
                <a:latin typeface="Georgia" pitchFamily="18" charset="0"/>
              </a:rPr>
              <a:t>:  software package</a:t>
            </a:r>
          </a:p>
          <a:p>
            <a:pPr lvl="1"/>
            <a:r>
              <a:rPr lang="en-US" dirty="0" smtClean="0">
                <a:latin typeface="Georgia" pitchFamily="18" charset="0"/>
              </a:rPr>
              <a:t>Prime contractor use</a:t>
            </a:r>
            <a:endParaRPr lang="en-US" dirty="0">
              <a:latin typeface="Georgia" pitchFamily="18" charset="0"/>
            </a:endParaRPr>
          </a:p>
          <a:p>
            <a:r>
              <a:rPr lang="en-US" dirty="0" smtClean="0">
                <a:latin typeface="Georgia" pitchFamily="18" charset="0"/>
              </a:rPr>
              <a:t>C-92 (Request for Sublet):  hard copy form for submission of subs</a:t>
            </a:r>
            <a:endParaRPr lang="en-US" dirty="0">
              <a:latin typeface="Georgia" pitchFamily="18" charset="0"/>
            </a:endParaRPr>
          </a:p>
          <a:p>
            <a:r>
              <a:rPr lang="en-US" dirty="0" smtClean="0">
                <a:latin typeface="Georgia" pitchFamily="18" charset="0"/>
              </a:rPr>
              <a:t>Get used to these terms</a:t>
            </a:r>
          </a:p>
          <a:p>
            <a:r>
              <a:rPr lang="en-US" dirty="0" smtClean="0">
                <a:latin typeface="Georgia" pitchFamily="18" charset="0"/>
              </a:rPr>
              <a:t>Use them interchangeably</a:t>
            </a:r>
          </a:p>
          <a:p>
            <a:pPr lvl="1"/>
            <a:r>
              <a:rPr lang="en-US" dirty="0">
                <a:latin typeface="Georgia" pitchFamily="18" charset="0"/>
              </a:rPr>
              <a:t> </a:t>
            </a:r>
            <a:r>
              <a:rPr lang="en-US" dirty="0" smtClean="0">
                <a:latin typeface="Georgia" pitchFamily="18" charset="0"/>
              </a:rPr>
              <a:t>Like EBS, Online </a:t>
            </a:r>
            <a:r>
              <a:rPr lang="en-US" dirty="0">
                <a:latin typeface="Georgia" pitchFamily="18" charset="0"/>
              </a:rPr>
              <a:t>B</a:t>
            </a:r>
            <a:r>
              <a:rPr lang="en-US" dirty="0" smtClean="0">
                <a:latin typeface="Georgia" pitchFamily="18" charset="0"/>
              </a:rPr>
              <a:t>idding &amp; Expedite</a:t>
            </a:r>
            <a:endParaRPr lang="en-US" dirty="0">
              <a:latin typeface="Georgia" pitchFamily="18" charset="0"/>
            </a:endParaRPr>
          </a:p>
          <a:p>
            <a:endParaRPr lang="en-US" dirty="0" smtClean="0">
              <a:latin typeface="Georgia" pitchFamily="18" charset="0"/>
            </a:endParaRPr>
          </a:p>
          <a:p>
            <a:pPr marL="0" indent="0">
              <a:buNone/>
            </a:pPr>
            <a:endParaRPr lang="en-US" dirty="0"/>
          </a:p>
        </p:txBody>
      </p:sp>
      <p:sp>
        <p:nvSpPr>
          <p:cNvPr id="5" name="Footer Placeholder 3"/>
          <p:cNvSpPr>
            <a:spLocks noGrp="1"/>
          </p:cNvSpPr>
          <p:nvPr>
            <p:ph type="ftr" sz="quarter" idx="3"/>
          </p:nvPr>
        </p:nvSpPr>
        <p:spPr>
          <a:xfrm>
            <a:off x="853440" y="6324600"/>
            <a:ext cx="7376160" cy="365760"/>
          </a:xfrm>
        </p:spPr>
        <p:txBody>
          <a:bodyPr/>
          <a:lstStyle/>
          <a:p>
            <a:pPr algn="ctr">
              <a:defRPr/>
            </a:pPr>
            <a:r>
              <a:rPr lang="en-US" dirty="0" err="1" smtClean="0"/>
              <a:t>SiteXchange</a:t>
            </a:r>
            <a:r>
              <a:rPr lang="en-US" dirty="0" smtClean="0"/>
              <a:t> Implementation</a:t>
            </a:r>
            <a:endParaRPr lang="en-US" dirty="0"/>
          </a:p>
        </p:txBody>
      </p:sp>
    </p:spTree>
    <p:extLst>
      <p:ext uri="{BB962C8B-B14F-4D97-AF65-F5344CB8AC3E}">
        <p14:creationId xmlns:p14="http://schemas.microsoft.com/office/powerpoint/2010/main" val="2780115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SiteXchange</a:t>
            </a:r>
            <a:r>
              <a:rPr lang="en-US" dirty="0" smtClean="0"/>
              <a:t>?  Why change?</a:t>
            </a:r>
            <a:endParaRPr lang="en-US" dirty="0"/>
          </a:p>
        </p:txBody>
      </p:sp>
      <p:sp>
        <p:nvSpPr>
          <p:cNvPr id="3" name="Content Placeholder 2"/>
          <p:cNvSpPr>
            <a:spLocks noGrp="1"/>
          </p:cNvSpPr>
          <p:nvPr>
            <p:ph idx="1"/>
          </p:nvPr>
        </p:nvSpPr>
        <p:spPr>
          <a:xfrm>
            <a:off x="152400" y="1600200"/>
            <a:ext cx="8839200" cy="4525963"/>
          </a:xfrm>
        </p:spPr>
        <p:txBody>
          <a:bodyPr/>
          <a:lstStyle/>
          <a:p>
            <a:r>
              <a:rPr lang="en-US" sz="2800" dirty="0" err="1" smtClean="0">
                <a:latin typeface="Georgia" pitchFamily="18" charset="0"/>
              </a:rPr>
              <a:t>SiteXchange</a:t>
            </a:r>
            <a:r>
              <a:rPr lang="en-US" sz="2800" dirty="0" smtClean="0">
                <a:latin typeface="Georgia" pitchFamily="18" charset="0"/>
              </a:rPr>
              <a:t> is another AASHTO product</a:t>
            </a:r>
          </a:p>
          <a:p>
            <a:pPr lvl="1"/>
            <a:r>
              <a:rPr lang="en-US" sz="2400" dirty="0" smtClean="0">
                <a:latin typeface="Georgia" pitchFamily="18" charset="0"/>
              </a:rPr>
              <a:t>Expedite, </a:t>
            </a:r>
            <a:r>
              <a:rPr lang="en-US" sz="2400" dirty="0" err="1" smtClean="0">
                <a:latin typeface="Georgia" pitchFamily="18" charset="0"/>
              </a:rPr>
              <a:t>SiteManager</a:t>
            </a:r>
            <a:endParaRPr lang="en-US" sz="2400" dirty="0" smtClean="0">
              <a:latin typeface="Georgia" pitchFamily="18" charset="0"/>
            </a:endParaRPr>
          </a:p>
          <a:p>
            <a:r>
              <a:rPr lang="en-US" sz="2800" dirty="0" smtClean="0">
                <a:latin typeface="Georgia" pitchFamily="18" charset="0"/>
              </a:rPr>
              <a:t>Written on same platform as Expedite</a:t>
            </a:r>
          </a:p>
          <a:p>
            <a:pPr lvl="1"/>
            <a:r>
              <a:rPr lang="en-US" sz="2400" dirty="0" smtClean="0">
                <a:latin typeface="Georgia" pitchFamily="18" charset="0"/>
              </a:rPr>
              <a:t>Online bidding software</a:t>
            </a:r>
          </a:p>
          <a:p>
            <a:r>
              <a:rPr lang="en-US" dirty="0" smtClean="0">
                <a:latin typeface="Georgia" pitchFamily="18" charset="0"/>
              </a:rPr>
              <a:t>Familiar interface</a:t>
            </a:r>
          </a:p>
          <a:p>
            <a:r>
              <a:rPr lang="en-US" dirty="0" smtClean="0">
                <a:latin typeface="Georgia" pitchFamily="18" charset="0"/>
              </a:rPr>
              <a:t>Old process manual, antiquated</a:t>
            </a:r>
          </a:p>
          <a:p>
            <a:r>
              <a:rPr lang="en-US" dirty="0" smtClean="0">
                <a:latin typeface="Georgia" pitchFamily="18" charset="0"/>
              </a:rPr>
              <a:t>Time savings for contractor and department</a:t>
            </a:r>
            <a:endParaRPr lang="en-US" dirty="0">
              <a:latin typeface="Georgia" pitchFamily="18" charset="0"/>
            </a:endParaRPr>
          </a:p>
        </p:txBody>
      </p:sp>
      <p:sp>
        <p:nvSpPr>
          <p:cNvPr id="5" name="Footer Placeholder 3"/>
          <p:cNvSpPr>
            <a:spLocks noGrp="1"/>
          </p:cNvSpPr>
          <p:nvPr>
            <p:ph type="ftr" sz="quarter" idx="3"/>
          </p:nvPr>
        </p:nvSpPr>
        <p:spPr>
          <a:xfrm>
            <a:off x="853440" y="6324600"/>
            <a:ext cx="7376160" cy="365760"/>
          </a:xfrm>
        </p:spPr>
        <p:txBody>
          <a:bodyPr/>
          <a:lstStyle/>
          <a:p>
            <a:pPr algn="ctr">
              <a:defRPr/>
            </a:pPr>
            <a:r>
              <a:rPr lang="en-US" dirty="0" err="1" smtClean="0"/>
              <a:t>SiteXchange</a:t>
            </a:r>
            <a:r>
              <a:rPr lang="en-US" dirty="0" smtClean="0"/>
              <a:t> Implementation</a:t>
            </a:r>
            <a:endParaRPr lang="en-US" dirty="0"/>
          </a:p>
        </p:txBody>
      </p:sp>
    </p:spTree>
    <p:extLst>
      <p:ext uri="{BB962C8B-B14F-4D97-AF65-F5344CB8AC3E}">
        <p14:creationId xmlns:p14="http://schemas.microsoft.com/office/powerpoint/2010/main" val="2901550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73162"/>
          </a:xfrm>
        </p:spPr>
        <p:txBody>
          <a:bodyPr/>
          <a:lstStyle/>
          <a:p>
            <a:pPr>
              <a:lnSpc>
                <a:spcPct val="80000"/>
              </a:lnSpc>
              <a:spcAft>
                <a:spcPct val="50000"/>
              </a:spcAft>
            </a:pPr>
            <a:r>
              <a:rPr lang="en-US" sz="3600" dirty="0" smtClean="0">
                <a:latin typeface="+mj-lt"/>
              </a:rPr>
              <a:t>Look and Feel</a:t>
            </a:r>
            <a:endParaRPr lang="en-US" sz="3600" dirty="0">
              <a:latin typeface="+mj-lt"/>
            </a:endParaRPr>
          </a:p>
        </p:txBody>
      </p:sp>
      <p:sp>
        <p:nvSpPr>
          <p:cNvPr id="7" name="Footer Placeholder 3"/>
          <p:cNvSpPr>
            <a:spLocks noGrp="1"/>
          </p:cNvSpPr>
          <p:nvPr>
            <p:ph type="ftr" sz="quarter" idx="3"/>
          </p:nvPr>
        </p:nvSpPr>
        <p:spPr>
          <a:xfrm>
            <a:off x="853440" y="6324600"/>
            <a:ext cx="7376160" cy="365760"/>
          </a:xfrm>
        </p:spPr>
        <p:txBody>
          <a:bodyPr/>
          <a:lstStyle/>
          <a:p>
            <a:pPr algn="ctr">
              <a:defRPr/>
            </a:pPr>
            <a:r>
              <a:rPr lang="en-US" dirty="0" err="1" smtClean="0"/>
              <a:t>SiteXchange</a:t>
            </a:r>
            <a:r>
              <a:rPr lang="en-US" dirty="0" smtClean="0"/>
              <a:t> Implementation</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1" y="1600200"/>
            <a:ext cx="6019800" cy="2513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4267200"/>
            <a:ext cx="5876925" cy="188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4052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73162"/>
          </a:xfrm>
        </p:spPr>
        <p:txBody>
          <a:bodyPr/>
          <a:lstStyle/>
          <a:p>
            <a:pPr>
              <a:lnSpc>
                <a:spcPct val="80000"/>
              </a:lnSpc>
              <a:spcAft>
                <a:spcPct val="50000"/>
              </a:spcAft>
            </a:pPr>
            <a:r>
              <a:rPr lang="en-US" sz="3600" dirty="0" smtClean="0">
                <a:latin typeface="+mj-lt"/>
              </a:rPr>
              <a:t>Look and Feel</a:t>
            </a:r>
            <a:endParaRPr lang="en-US" sz="3600" dirty="0">
              <a:latin typeface="+mj-lt"/>
            </a:endParaRPr>
          </a:p>
        </p:txBody>
      </p:sp>
      <p:sp>
        <p:nvSpPr>
          <p:cNvPr id="7" name="Footer Placeholder 3"/>
          <p:cNvSpPr>
            <a:spLocks noGrp="1"/>
          </p:cNvSpPr>
          <p:nvPr>
            <p:ph type="ftr" sz="quarter" idx="3"/>
          </p:nvPr>
        </p:nvSpPr>
        <p:spPr>
          <a:xfrm>
            <a:off x="853440" y="6324600"/>
            <a:ext cx="7376160" cy="365760"/>
          </a:xfrm>
        </p:spPr>
        <p:txBody>
          <a:bodyPr/>
          <a:lstStyle/>
          <a:p>
            <a:pPr algn="ctr">
              <a:defRPr/>
            </a:pPr>
            <a:r>
              <a:rPr lang="en-US" dirty="0" err="1" smtClean="0"/>
              <a:t>SiteXchange</a:t>
            </a:r>
            <a:r>
              <a:rPr lang="en-US" dirty="0" smtClean="0"/>
              <a:t> Implementation</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71765"/>
            <a:ext cx="7010400" cy="4533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1773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73162"/>
          </a:xfrm>
        </p:spPr>
        <p:txBody>
          <a:bodyPr/>
          <a:lstStyle/>
          <a:p>
            <a:pPr>
              <a:lnSpc>
                <a:spcPct val="80000"/>
              </a:lnSpc>
              <a:spcAft>
                <a:spcPct val="50000"/>
              </a:spcAft>
            </a:pPr>
            <a:r>
              <a:rPr lang="en-US" sz="3600" dirty="0" smtClean="0">
                <a:latin typeface="+mj-lt"/>
              </a:rPr>
              <a:t>Look and Feel</a:t>
            </a:r>
            <a:endParaRPr lang="en-US" sz="3600" dirty="0">
              <a:latin typeface="+mj-lt"/>
            </a:endParaRPr>
          </a:p>
        </p:txBody>
      </p:sp>
      <p:sp>
        <p:nvSpPr>
          <p:cNvPr id="7" name="Footer Placeholder 3"/>
          <p:cNvSpPr>
            <a:spLocks noGrp="1"/>
          </p:cNvSpPr>
          <p:nvPr>
            <p:ph type="ftr" sz="quarter" idx="3"/>
          </p:nvPr>
        </p:nvSpPr>
        <p:spPr>
          <a:xfrm>
            <a:off x="853440" y="6324600"/>
            <a:ext cx="7376160" cy="365760"/>
          </a:xfrm>
        </p:spPr>
        <p:txBody>
          <a:bodyPr/>
          <a:lstStyle/>
          <a:p>
            <a:pPr algn="ctr">
              <a:defRPr/>
            </a:pPr>
            <a:r>
              <a:rPr lang="en-US" dirty="0" err="1" smtClean="0"/>
              <a:t>SiteXchange</a:t>
            </a:r>
            <a:r>
              <a:rPr lang="en-US" dirty="0" smtClean="0"/>
              <a:t> Implementation</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00200"/>
            <a:ext cx="7250969"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9889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73162"/>
          </a:xfrm>
        </p:spPr>
        <p:txBody>
          <a:bodyPr/>
          <a:lstStyle/>
          <a:p>
            <a:pPr>
              <a:lnSpc>
                <a:spcPct val="80000"/>
              </a:lnSpc>
              <a:spcAft>
                <a:spcPct val="50000"/>
              </a:spcAft>
            </a:pPr>
            <a:r>
              <a:rPr lang="en-US" sz="3600" dirty="0" smtClean="0">
                <a:latin typeface="+mj-lt"/>
              </a:rPr>
              <a:t>Timelines for </a:t>
            </a:r>
            <a:r>
              <a:rPr lang="en-US" sz="3600" dirty="0" err="1" smtClean="0">
                <a:latin typeface="+mj-lt"/>
              </a:rPr>
              <a:t>SiteXchange</a:t>
            </a:r>
            <a:r>
              <a:rPr lang="en-US" sz="3600" dirty="0">
                <a:latin typeface="+mj-lt"/>
              </a:rPr>
              <a:t>?</a:t>
            </a:r>
          </a:p>
        </p:txBody>
      </p:sp>
      <p:sp>
        <p:nvSpPr>
          <p:cNvPr id="5" name="Content Placeholder 2"/>
          <p:cNvSpPr>
            <a:spLocks noGrp="1"/>
          </p:cNvSpPr>
          <p:nvPr>
            <p:ph idx="1"/>
          </p:nvPr>
        </p:nvSpPr>
        <p:spPr>
          <a:xfrm>
            <a:off x="457200" y="1600200"/>
            <a:ext cx="8229600" cy="4525963"/>
          </a:xfrm>
        </p:spPr>
        <p:txBody>
          <a:bodyPr/>
          <a:lstStyle/>
          <a:p>
            <a:r>
              <a:rPr lang="en-US" dirty="0" smtClean="0">
                <a:latin typeface="Georgia" pitchFamily="18" charset="0"/>
              </a:rPr>
              <a:t>Last spring started process</a:t>
            </a:r>
          </a:p>
          <a:p>
            <a:r>
              <a:rPr lang="en-US" dirty="0" smtClean="0">
                <a:latin typeface="Georgia" pitchFamily="18" charset="0"/>
              </a:rPr>
              <a:t>Processes defined, prequalification </a:t>
            </a:r>
            <a:r>
              <a:rPr lang="en-US" dirty="0">
                <a:latin typeface="Georgia" pitchFamily="18" charset="0"/>
              </a:rPr>
              <a:t>c</a:t>
            </a:r>
            <a:r>
              <a:rPr lang="en-US" dirty="0" smtClean="0">
                <a:latin typeface="Georgia" pitchFamily="18" charset="0"/>
              </a:rPr>
              <a:t>hecks coded</a:t>
            </a:r>
          </a:p>
          <a:p>
            <a:r>
              <a:rPr lang="en-US" dirty="0" smtClean="0">
                <a:latin typeface="Georgia" pitchFamily="18" charset="0"/>
              </a:rPr>
              <a:t>Late summer, early fall did training</a:t>
            </a:r>
          </a:p>
          <a:p>
            <a:r>
              <a:rPr lang="en-US" dirty="0" smtClean="0">
                <a:latin typeface="Georgia" pitchFamily="18" charset="0"/>
              </a:rPr>
              <a:t>September, sending out files to prime contractors</a:t>
            </a:r>
            <a:endParaRPr lang="en-US" dirty="0">
              <a:latin typeface="Georgia" pitchFamily="18" charset="0"/>
            </a:endParaRPr>
          </a:p>
          <a:p>
            <a:pPr marL="0" indent="0">
              <a:buNone/>
            </a:pPr>
            <a:endParaRPr lang="en-US" dirty="0"/>
          </a:p>
        </p:txBody>
      </p:sp>
      <p:sp>
        <p:nvSpPr>
          <p:cNvPr id="7" name="Footer Placeholder 3"/>
          <p:cNvSpPr>
            <a:spLocks noGrp="1"/>
          </p:cNvSpPr>
          <p:nvPr>
            <p:ph type="ftr" sz="quarter" idx="3"/>
          </p:nvPr>
        </p:nvSpPr>
        <p:spPr>
          <a:xfrm>
            <a:off x="853440" y="6324600"/>
            <a:ext cx="7376160" cy="365760"/>
          </a:xfrm>
        </p:spPr>
        <p:txBody>
          <a:bodyPr/>
          <a:lstStyle/>
          <a:p>
            <a:pPr algn="ctr">
              <a:defRPr/>
            </a:pPr>
            <a:r>
              <a:rPr lang="en-US" dirty="0" err="1" smtClean="0"/>
              <a:t>SiteXchange</a:t>
            </a:r>
            <a:r>
              <a:rPr lang="en-US" dirty="0" smtClean="0"/>
              <a:t> Implementation</a:t>
            </a:r>
            <a:endParaRPr lang="en-US" dirty="0"/>
          </a:p>
        </p:txBody>
      </p:sp>
    </p:spTree>
    <p:extLst>
      <p:ext uri="{BB962C8B-B14F-4D97-AF65-F5344CB8AC3E}">
        <p14:creationId xmlns:p14="http://schemas.microsoft.com/office/powerpoint/2010/main" val="2599690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73162"/>
          </a:xfrm>
        </p:spPr>
        <p:txBody>
          <a:bodyPr/>
          <a:lstStyle/>
          <a:p>
            <a:pPr>
              <a:lnSpc>
                <a:spcPct val="80000"/>
              </a:lnSpc>
              <a:spcAft>
                <a:spcPct val="50000"/>
              </a:spcAft>
            </a:pPr>
            <a:r>
              <a:rPr lang="en-US" sz="3600" dirty="0" smtClean="0">
                <a:latin typeface="+mj-lt"/>
              </a:rPr>
              <a:t>Dollar Verification</a:t>
            </a:r>
            <a:endParaRPr lang="en-US" sz="3600" dirty="0">
              <a:latin typeface="+mj-lt"/>
            </a:endParaRPr>
          </a:p>
        </p:txBody>
      </p:sp>
      <p:sp>
        <p:nvSpPr>
          <p:cNvPr id="4" name="Footer Placeholder 3"/>
          <p:cNvSpPr>
            <a:spLocks noGrp="1"/>
          </p:cNvSpPr>
          <p:nvPr>
            <p:ph type="ftr" sz="quarter" idx="3"/>
          </p:nvPr>
        </p:nvSpPr>
        <p:spPr/>
        <p:txBody>
          <a:bodyPr/>
          <a:lstStyle/>
          <a:p>
            <a:pPr algn="ctr">
              <a:defRPr/>
            </a:pPr>
            <a:r>
              <a:rPr lang="en-US" dirty="0" err="1" smtClean="0"/>
              <a:t>SiteXchange</a:t>
            </a:r>
            <a:r>
              <a:rPr lang="en-US" dirty="0" smtClean="0"/>
              <a:t> Implementation</a:t>
            </a:r>
            <a:endParaRPr lang="en-US" dirty="0"/>
          </a:p>
        </p:txBody>
      </p:sp>
      <p:sp>
        <p:nvSpPr>
          <p:cNvPr id="5" name="Content Placeholder 2"/>
          <p:cNvSpPr>
            <a:spLocks noGrp="1"/>
          </p:cNvSpPr>
          <p:nvPr>
            <p:ph idx="1"/>
          </p:nvPr>
        </p:nvSpPr>
        <p:spPr>
          <a:xfrm>
            <a:off x="457200" y="1600200"/>
            <a:ext cx="8229600" cy="4525963"/>
          </a:xfrm>
        </p:spPr>
        <p:txBody>
          <a:bodyPr/>
          <a:lstStyle/>
          <a:p>
            <a:pPr>
              <a:lnSpc>
                <a:spcPct val="80000"/>
              </a:lnSpc>
              <a:spcBef>
                <a:spcPct val="0"/>
              </a:spcBef>
              <a:spcAft>
                <a:spcPct val="50000"/>
              </a:spcAft>
            </a:pPr>
            <a:r>
              <a:rPr lang="en-US" dirty="0" smtClean="0">
                <a:latin typeface="Georgia" pitchFamily="18" charset="0"/>
              </a:rPr>
              <a:t>Wrote interface to load </a:t>
            </a:r>
            <a:r>
              <a:rPr lang="en-US" dirty="0" err="1" smtClean="0">
                <a:latin typeface="Georgia" pitchFamily="18" charset="0"/>
              </a:rPr>
              <a:t>SiteXchange</a:t>
            </a:r>
            <a:r>
              <a:rPr lang="en-US" dirty="0" smtClean="0">
                <a:latin typeface="Georgia" pitchFamily="18" charset="0"/>
              </a:rPr>
              <a:t> file, then do prequalification checks</a:t>
            </a:r>
          </a:p>
          <a:p>
            <a:pPr>
              <a:lnSpc>
                <a:spcPct val="80000"/>
              </a:lnSpc>
              <a:spcBef>
                <a:spcPct val="0"/>
              </a:spcBef>
              <a:spcAft>
                <a:spcPct val="50000"/>
              </a:spcAft>
            </a:pPr>
            <a:r>
              <a:rPr lang="en-US" dirty="0" smtClean="0">
                <a:latin typeface="Georgia" pitchFamily="18" charset="0"/>
              </a:rPr>
              <a:t>Ensure contractors under prequalification dollar amounts</a:t>
            </a:r>
          </a:p>
          <a:p>
            <a:pPr>
              <a:lnSpc>
                <a:spcPct val="80000"/>
              </a:lnSpc>
              <a:spcBef>
                <a:spcPct val="0"/>
              </a:spcBef>
              <a:spcAft>
                <a:spcPct val="50000"/>
              </a:spcAft>
            </a:pPr>
            <a:r>
              <a:rPr lang="en-US" dirty="0" smtClean="0">
                <a:latin typeface="Georgia" pitchFamily="18" charset="0"/>
              </a:rPr>
              <a:t>Subcontracting limits</a:t>
            </a:r>
          </a:p>
          <a:p>
            <a:pPr>
              <a:lnSpc>
                <a:spcPct val="80000"/>
              </a:lnSpc>
              <a:spcBef>
                <a:spcPct val="0"/>
              </a:spcBef>
              <a:spcAft>
                <a:spcPct val="50000"/>
              </a:spcAft>
            </a:pPr>
            <a:r>
              <a:rPr lang="en-US" dirty="0" smtClean="0">
                <a:latin typeface="Georgia" pitchFamily="18" charset="0"/>
              </a:rPr>
              <a:t>DBE/EDGE Goals</a:t>
            </a:r>
            <a:endParaRPr lang="en-US" dirty="0"/>
          </a:p>
        </p:txBody>
      </p:sp>
    </p:spTree>
    <p:extLst>
      <p:ext uri="{BB962C8B-B14F-4D97-AF65-F5344CB8AC3E}">
        <p14:creationId xmlns:p14="http://schemas.microsoft.com/office/powerpoint/2010/main" val="3705439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DOT PowerPoint Templates 2011-All">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DOT Master - Old School Zeph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DOT Master - Letterhead Styl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pperplateArial">
      <a:majorFont>
        <a:latin typeface="Copperplate Gothic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rgbClr val="FFC000"/>
          </a:solidFill>
        </a:ln>
      </a:spPr>
      <a:bodyPr rtlCol="0" anchor="ctr"/>
      <a:lstStyle>
        <a:defPPr algn="ctr">
          <a:defRPr dirty="0" smtClean="0">
            <a:solidFill>
              <a:srgbClr val="009969"/>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rgbClr val="FFC000"/>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DOT Master - New Look">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B3F82C0E416344BB52A49E32F55FC1" ma:contentTypeVersion="0" ma:contentTypeDescription="Create a new document." ma:contentTypeScope="" ma:versionID="8ddb508e366312baaea4f70999432933">
  <xsd:schema xmlns:xsd="http://www.w3.org/2001/XMLSchema" xmlns:xs="http://www.w3.org/2001/XMLSchema" xmlns:p="http://schemas.microsoft.com/office/2006/metadata/properties" targetNamespace="http://schemas.microsoft.com/office/2006/metadata/properties" ma:root="true" ma:fieldsID="27b4a4f76bea50102067bc7ec8c6d4d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CC25DA2-BB22-4D5D-933C-27CA01665436}"/>
</file>

<file path=customXml/itemProps2.xml><?xml version="1.0" encoding="utf-8"?>
<ds:datastoreItem xmlns:ds="http://schemas.openxmlformats.org/officeDocument/2006/customXml" ds:itemID="{FF74D340-8406-4DD4-A627-F9B13BC4C155}"/>
</file>

<file path=customXml/itemProps3.xml><?xml version="1.0" encoding="utf-8"?>
<ds:datastoreItem xmlns:ds="http://schemas.openxmlformats.org/officeDocument/2006/customXml" ds:itemID="{D3BC61EB-F99C-416A-973D-C48194527162}"/>
</file>

<file path=docProps/app.xml><?xml version="1.0" encoding="utf-8"?>
<Properties xmlns="http://schemas.openxmlformats.org/officeDocument/2006/extended-properties" xmlns:vt="http://schemas.openxmlformats.org/officeDocument/2006/docPropsVTypes">
  <Template>ODOT PowerPoint Templates 2011-All</Template>
  <TotalTime>2353</TotalTime>
  <Words>1318</Words>
  <Application>Microsoft Office PowerPoint</Application>
  <PresentationFormat>On-screen Show (4:3)</PresentationFormat>
  <Paragraphs>206</Paragraphs>
  <Slides>21</Slides>
  <Notes>21</Notes>
  <HiddenSlides>0</HiddenSlides>
  <MMClips>0</MMClips>
  <ScaleCrop>false</ScaleCrop>
  <HeadingPairs>
    <vt:vector size="4" baseType="variant">
      <vt:variant>
        <vt:lpstr>Theme</vt:lpstr>
      </vt:variant>
      <vt:variant>
        <vt:i4>4</vt:i4>
      </vt:variant>
      <vt:variant>
        <vt:lpstr>Slide Titles</vt:lpstr>
      </vt:variant>
      <vt:variant>
        <vt:i4>21</vt:i4>
      </vt:variant>
    </vt:vector>
  </HeadingPairs>
  <TitlesOfParts>
    <vt:vector size="25" baseType="lpstr">
      <vt:lpstr>ODOT PowerPoint Templates 2011-All</vt:lpstr>
      <vt:lpstr>ODOT Master - Old School Zepher</vt:lpstr>
      <vt:lpstr>ODOT Master - Letterhead Style</vt:lpstr>
      <vt:lpstr>ODOT Master - New Look</vt:lpstr>
      <vt:lpstr>SiteXchange (C-92)</vt:lpstr>
      <vt:lpstr>Items for Discussion</vt:lpstr>
      <vt:lpstr>Terms to know </vt:lpstr>
      <vt:lpstr>SiteXchange?  Why change?</vt:lpstr>
      <vt:lpstr>Look and Feel</vt:lpstr>
      <vt:lpstr>Look and Feel</vt:lpstr>
      <vt:lpstr>Look and Feel</vt:lpstr>
      <vt:lpstr>Timelines for SiteXchange?</vt:lpstr>
      <vt:lpstr>Dollar Verification</vt:lpstr>
      <vt:lpstr>Workflow</vt:lpstr>
      <vt:lpstr>More Workflow</vt:lpstr>
      <vt:lpstr>Workflow</vt:lpstr>
      <vt:lpstr>Subcontract Agreements</vt:lpstr>
      <vt:lpstr>Site Manager</vt:lpstr>
      <vt:lpstr>Old Projects</vt:lpstr>
      <vt:lpstr>Feedback To Date</vt:lpstr>
      <vt:lpstr>What everyone needs to know</vt:lpstr>
      <vt:lpstr>What everyone needs to know</vt:lpstr>
      <vt:lpstr>Future considerations</vt:lpstr>
      <vt:lpstr>Questions????</vt:lpstr>
      <vt:lpstr>Thank You</vt:lpstr>
    </vt:vector>
  </TitlesOfParts>
  <Company>Ohio Department of Transportation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Zone Speed Zones</dc:title>
  <dc:creator>Emily Willis</dc:creator>
  <cp:lastModifiedBy>Tina Collins</cp:lastModifiedBy>
  <cp:revision>154</cp:revision>
  <cp:lastPrinted>2011-03-14T15:13:17Z</cp:lastPrinted>
  <dcterms:created xsi:type="dcterms:W3CDTF">2011-03-07T14:24:58Z</dcterms:created>
  <dcterms:modified xsi:type="dcterms:W3CDTF">2011-03-17T12:40:45Z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0x01010031B3F82C0E416344BB52A49E32F55FC1</vt:lpwstr>
  </property>
  <property fmtid="{D5CDD505-2E9C-101B-9397-08002B2CF9AE}" pid="3" name="Thumb">
    <vt:lpwstr>http://portal.dot.state.oh.us/Divisions/Communications/images1/PowerPoint.gif2011</vt:lpwstr>
  </property>
  <property fmtid="{D5CDD505-2E9C-101B-9397-08002B2CF9AE}" pid="4" name="Order">
    <vt:r8>3700</vt:r8>
  </property>
  <property fmtid="{D5CDD505-2E9C-101B-9397-08002B2CF9AE}" pid="5" name="PublishingRollupImage">
    <vt:lpwstr>&lt;img alt="PowerPoint" border="0" src="/Divisions/Communications/images1/PowerPoint.gif" style="BORDER: 0px solid; "&gt;</vt:lpwstr>
  </property>
  <property fmtid="{D5CDD505-2E9C-101B-9397-08002B2CF9AE}" pid="6" name="Images">
    <vt:lpwstr>Documents</vt:lpwstr>
  </property>
  <property fmtid="{D5CDD505-2E9C-101B-9397-08002B2CF9AE}" pid="7" name="order0">
    <vt:lpwstr>2</vt:lpwstr>
  </property>
</Properties>
</file>