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32"/>
  </p:notesMasterIdLst>
  <p:handoutMasterIdLst>
    <p:handoutMasterId r:id="rId33"/>
  </p:handoutMasterIdLst>
  <p:sldIdLst>
    <p:sldId id="333" r:id="rId5"/>
    <p:sldId id="358" r:id="rId6"/>
    <p:sldId id="370" r:id="rId7"/>
    <p:sldId id="364" r:id="rId8"/>
    <p:sldId id="369" r:id="rId9"/>
    <p:sldId id="383" r:id="rId10"/>
    <p:sldId id="371" r:id="rId11"/>
    <p:sldId id="374" r:id="rId12"/>
    <p:sldId id="393" r:id="rId13"/>
    <p:sldId id="373" r:id="rId14"/>
    <p:sldId id="397" r:id="rId15"/>
    <p:sldId id="384" r:id="rId16"/>
    <p:sldId id="398" r:id="rId17"/>
    <p:sldId id="372" r:id="rId18"/>
    <p:sldId id="385" r:id="rId19"/>
    <p:sldId id="378" r:id="rId20"/>
    <p:sldId id="399" r:id="rId21"/>
    <p:sldId id="388" r:id="rId22"/>
    <p:sldId id="389" r:id="rId23"/>
    <p:sldId id="390" r:id="rId24"/>
    <p:sldId id="359" r:id="rId25"/>
    <p:sldId id="360" r:id="rId26"/>
    <p:sldId id="400" r:id="rId27"/>
    <p:sldId id="391" r:id="rId28"/>
    <p:sldId id="376" r:id="rId29"/>
    <p:sldId id="382" r:id="rId30"/>
    <p:sldId id="311" r:id="rId31"/>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17DFF0-7032-7F5D-EFE0-128957D6B96A}" name="Otten, Stephanie" initials="OS" userId="S::10118175@id.ohio.gov::03901455-25a0-4807-be99-9c98eed6f6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dy Eline" initials="AE" lastIdx="1" clrIdx="0"/>
  <p:cmAuthor id="1" name="Cueva, Abby" initials="CA" lastIdx="3" clrIdx="1">
    <p:extLst>
      <p:ext uri="{19B8F6BF-5375-455C-9EA6-DF929625EA0E}">
        <p15:presenceInfo xmlns:p15="http://schemas.microsoft.com/office/powerpoint/2012/main" userId="S-1-5-21-1957364425-144667705-126092852-154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5E2"/>
    <a:srgbClr val="008FD6"/>
    <a:srgbClr val="D6D2C4"/>
    <a:srgbClr val="009969"/>
    <a:srgbClr val="B3E6FF"/>
    <a:srgbClr val="006699"/>
    <a:srgbClr val="E7EAF1"/>
    <a:srgbClr val="FFE7D9"/>
    <a:srgbClr val="336699"/>
    <a:srgbClr val="8F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222" autoAdjust="0"/>
  </p:normalViewPr>
  <p:slideViewPr>
    <p:cSldViewPr>
      <p:cViewPr varScale="1">
        <p:scale>
          <a:sx n="70" d="100"/>
          <a:sy n="70" d="100"/>
        </p:scale>
        <p:origin x="2094" y="54"/>
      </p:cViewPr>
      <p:guideLst>
        <p:guide orient="horz" pos="2160"/>
        <p:guide pos="3840"/>
      </p:guideLst>
    </p:cSldViewPr>
  </p:slideViewPr>
  <p:outlineViewPr>
    <p:cViewPr>
      <p:scale>
        <a:sx n="33" d="100"/>
        <a:sy n="33" d="100"/>
      </p:scale>
      <p:origin x="0" y="23770"/>
    </p:cViewPr>
  </p:outlineViewPr>
  <p:notesTextViewPr>
    <p:cViewPr>
      <p:scale>
        <a:sx n="150" d="100"/>
        <a:sy n="150" d="100"/>
      </p:scale>
      <p:origin x="0" y="0"/>
    </p:cViewPr>
  </p:notesTextViewPr>
  <p:sorterViewPr>
    <p:cViewPr>
      <p:scale>
        <a:sx n="66" d="100"/>
        <a:sy n="66" d="100"/>
      </p:scale>
      <p:origin x="0" y="-3252"/>
    </p:cViewPr>
  </p:sorterViewPr>
  <p:notesViewPr>
    <p:cSldViewPr>
      <p:cViewPr varScale="1">
        <p:scale>
          <a:sx n="76" d="100"/>
          <a:sy n="76" d="100"/>
        </p:scale>
        <p:origin x="3330" y="114"/>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930" cy="465616"/>
          </a:xfrm>
          <a:prstGeom prst="rect">
            <a:avLst/>
          </a:prstGeom>
        </p:spPr>
        <p:txBody>
          <a:bodyPr vert="horz" lIns="91674" tIns="45836" rIns="91674" bIns="45836" rtlCol="0"/>
          <a:lstStyle>
            <a:lvl1pPr algn="l">
              <a:defRPr sz="1200"/>
            </a:lvl1pPr>
          </a:lstStyle>
          <a:p>
            <a:endParaRPr lang="en-US" dirty="0"/>
          </a:p>
        </p:txBody>
      </p:sp>
      <p:sp>
        <p:nvSpPr>
          <p:cNvPr id="3" name="Date Placeholder 2"/>
          <p:cNvSpPr>
            <a:spLocks noGrp="1"/>
          </p:cNvSpPr>
          <p:nvPr>
            <p:ph type="dt" sz="quarter" idx="1"/>
          </p:nvPr>
        </p:nvSpPr>
        <p:spPr>
          <a:xfrm>
            <a:off x="3977572" y="2"/>
            <a:ext cx="3043930" cy="465616"/>
          </a:xfrm>
          <a:prstGeom prst="rect">
            <a:avLst/>
          </a:prstGeom>
        </p:spPr>
        <p:txBody>
          <a:bodyPr vert="horz" lIns="91674" tIns="45836" rIns="91674" bIns="45836" rtlCol="0"/>
          <a:lstStyle>
            <a:lvl1pPr algn="r">
              <a:defRPr sz="1200"/>
            </a:lvl1pPr>
          </a:lstStyle>
          <a:p>
            <a:fld id="{4336B77B-D4CB-4648-8A75-E15E3BBD8603}" type="datetimeFigureOut">
              <a:rPr lang="en-US" smtClean="0"/>
              <a:t>3/30/2022</a:t>
            </a:fld>
            <a:endParaRPr lang="en-US" dirty="0"/>
          </a:p>
        </p:txBody>
      </p:sp>
      <p:sp>
        <p:nvSpPr>
          <p:cNvPr id="4" name="Footer Placeholder 3"/>
          <p:cNvSpPr>
            <a:spLocks noGrp="1"/>
          </p:cNvSpPr>
          <p:nvPr>
            <p:ph type="ftr" sz="quarter" idx="2"/>
          </p:nvPr>
        </p:nvSpPr>
        <p:spPr>
          <a:xfrm>
            <a:off x="0" y="8841885"/>
            <a:ext cx="3043930" cy="465616"/>
          </a:xfrm>
          <a:prstGeom prst="rect">
            <a:avLst/>
          </a:prstGeom>
        </p:spPr>
        <p:txBody>
          <a:bodyPr vert="horz" lIns="91674" tIns="45836" rIns="91674" bIns="4583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72" y="8841885"/>
            <a:ext cx="3043930" cy="465616"/>
          </a:xfrm>
          <a:prstGeom prst="rect">
            <a:avLst/>
          </a:prstGeom>
        </p:spPr>
        <p:txBody>
          <a:bodyPr vert="horz" lIns="91674" tIns="45836" rIns="91674" bIns="45836" rtlCol="0" anchor="b"/>
          <a:lstStyle>
            <a:lvl1pPr algn="r">
              <a:defRPr sz="1200"/>
            </a:lvl1pPr>
          </a:lstStyle>
          <a:p>
            <a:fld id="{587824CC-72F3-44E6-8FB4-C929D35D85A6}" type="slidenum">
              <a:rPr lang="en-US" smtClean="0"/>
              <a:t>‹#›</a:t>
            </a:fld>
            <a:endParaRPr lang="en-US" dirty="0"/>
          </a:p>
        </p:txBody>
      </p:sp>
    </p:spTree>
    <p:extLst>
      <p:ext uri="{BB962C8B-B14F-4D97-AF65-F5344CB8AC3E}">
        <p14:creationId xmlns:p14="http://schemas.microsoft.com/office/powerpoint/2010/main" val="219599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43131" cy="465455"/>
          </a:xfrm>
          <a:prstGeom prst="rect">
            <a:avLst/>
          </a:prstGeom>
        </p:spPr>
        <p:txBody>
          <a:bodyPr vert="horz" lIns="91336" tIns="45667" rIns="91336" bIns="45667" rtlCol="0"/>
          <a:lstStyle>
            <a:lvl1pPr algn="l">
              <a:defRPr sz="1200"/>
            </a:lvl1pPr>
          </a:lstStyle>
          <a:p>
            <a:endParaRPr lang="en-US" dirty="0"/>
          </a:p>
        </p:txBody>
      </p:sp>
      <p:sp>
        <p:nvSpPr>
          <p:cNvPr id="3" name="Date Placeholder 2"/>
          <p:cNvSpPr>
            <a:spLocks noGrp="1"/>
          </p:cNvSpPr>
          <p:nvPr>
            <p:ph type="dt" idx="1"/>
          </p:nvPr>
        </p:nvSpPr>
        <p:spPr>
          <a:xfrm>
            <a:off x="3978382" y="1"/>
            <a:ext cx="3043131" cy="465455"/>
          </a:xfrm>
          <a:prstGeom prst="rect">
            <a:avLst/>
          </a:prstGeom>
        </p:spPr>
        <p:txBody>
          <a:bodyPr vert="horz" lIns="91336" tIns="45667" rIns="91336" bIns="45667" rtlCol="0"/>
          <a:lstStyle>
            <a:lvl1pPr algn="r">
              <a:defRPr sz="1200"/>
            </a:lvl1pPr>
          </a:lstStyle>
          <a:p>
            <a:fld id="{55FF2CF9-0A75-498C-A5E0-C890560FC428}" type="datetimeFigureOut">
              <a:rPr lang="en-US" smtClean="0"/>
              <a:pPr/>
              <a:t>3/30/2022</a:t>
            </a:fld>
            <a:endParaRPr lang="en-US" dirty="0"/>
          </a:p>
        </p:txBody>
      </p:sp>
      <p:sp>
        <p:nvSpPr>
          <p:cNvPr id="4" name="Slide Image Placeholder 3"/>
          <p:cNvSpPr>
            <a:spLocks noGrp="1" noRot="1" noChangeAspect="1"/>
          </p:cNvSpPr>
          <p:nvPr>
            <p:ph type="sldImg" idx="2"/>
          </p:nvPr>
        </p:nvSpPr>
        <p:spPr>
          <a:xfrm>
            <a:off x="409575" y="696913"/>
            <a:ext cx="6203950" cy="3490912"/>
          </a:xfrm>
          <a:prstGeom prst="rect">
            <a:avLst/>
          </a:prstGeom>
          <a:noFill/>
          <a:ln w="12700">
            <a:solidFill>
              <a:prstClr val="black"/>
            </a:solidFill>
          </a:ln>
        </p:spPr>
        <p:txBody>
          <a:bodyPr vert="horz" lIns="91336" tIns="45667" rIns="91336" bIns="45667" rtlCol="0" anchor="ctr"/>
          <a:lstStyle/>
          <a:p>
            <a:endParaRPr lang="en-US" dirty="0"/>
          </a:p>
        </p:txBody>
      </p:sp>
      <p:sp>
        <p:nvSpPr>
          <p:cNvPr id="5" name="Notes Placeholder 4"/>
          <p:cNvSpPr>
            <a:spLocks noGrp="1"/>
          </p:cNvSpPr>
          <p:nvPr>
            <p:ph type="body" sz="quarter" idx="3"/>
          </p:nvPr>
        </p:nvSpPr>
        <p:spPr>
          <a:xfrm>
            <a:off x="702632" y="4421824"/>
            <a:ext cx="5617843" cy="4189095"/>
          </a:xfrm>
          <a:prstGeom prst="rect">
            <a:avLst/>
          </a:prstGeom>
        </p:spPr>
        <p:txBody>
          <a:bodyPr vert="horz" lIns="91336" tIns="45667" rIns="91336" bIns="456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42053"/>
            <a:ext cx="3043131" cy="465455"/>
          </a:xfrm>
          <a:prstGeom prst="rect">
            <a:avLst/>
          </a:prstGeom>
        </p:spPr>
        <p:txBody>
          <a:bodyPr vert="horz" lIns="91336" tIns="45667" rIns="91336" bIns="456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382" y="8842053"/>
            <a:ext cx="3043131" cy="465455"/>
          </a:xfrm>
          <a:prstGeom prst="rect">
            <a:avLst/>
          </a:prstGeom>
        </p:spPr>
        <p:txBody>
          <a:bodyPr vert="horz" lIns="91336" tIns="45667" rIns="91336" bIns="45667" rtlCol="0" anchor="b"/>
          <a:lstStyle>
            <a:lvl1pPr algn="r">
              <a:defRPr sz="1200"/>
            </a:lvl1pPr>
          </a:lstStyle>
          <a:p>
            <a:fld id="{4B0FDA08-891D-4D24-9337-D12A075AC062}" type="slidenum">
              <a:rPr lang="en-US" smtClean="0"/>
              <a:pPr/>
              <a:t>‹#›</a:t>
            </a:fld>
            <a:endParaRPr lang="en-US" dirty="0"/>
          </a:p>
        </p:txBody>
      </p:sp>
    </p:spTree>
    <p:extLst>
      <p:ext uri="{BB962C8B-B14F-4D97-AF65-F5344CB8AC3E}">
        <p14:creationId xmlns:p14="http://schemas.microsoft.com/office/powerpoint/2010/main" val="387947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Meeting is being recorded. </a:t>
            </a:r>
          </a:p>
          <a:p>
            <a:pPr marL="171450" indent="-171450">
              <a:buFont typeface="Arial" panose="020B0604020202020204" pitchFamily="34" charset="0"/>
              <a:buChar char="•"/>
            </a:pPr>
            <a:r>
              <a:rPr lang="en-US" dirty="0"/>
              <a:t>Please hold all questions until the end of the presentation. </a:t>
            </a:r>
          </a:p>
        </p:txBody>
      </p:sp>
      <p:sp>
        <p:nvSpPr>
          <p:cNvPr id="4" name="Slide Number Placeholder 3"/>
          <p:cNvSpPr>
            <a:spLocks noGrp="1"/>
          </p:cNvSpPr>
          <p:nvPr>
            <p:ph type="sldNum" sz="quarter" idx="10"/>
          </p:nvPr>
        </p:nvSpPr>
        <p:spPr/>
        <p:txBody>
          <a:bodyPr/>
          <a:lstStyle/>
          <a:p>
            <a:fld id="{4B0FDA08-891D-4D24-9337-D12A075AC0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9443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10</a:t>
            </a:fld>
            <a:endParaRPr lang="en-US" dirty="0"/>
          </a:p>
        </p:txBody>
      </p:sp>
    </p:spTree>
    <p:extLst>
      <p:ext uri="{BB962C8B-B14F-4D97-AF65-F5344CB8AC3E}">
        <p14:creationId xmlns:p14="http://schemas.microsoft.com/office/powerpoint/2010/main" val="4107149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a drainage structure near Paddock Road that will need to be temporarily pumped until the final drainage connection can be made in Phase 2. </a:t>
            </a:r>
          </a:p>
          <a:p>
            <a:pPr marL="171450" indent="-171450">
              <a:buFont typeface="Arial" panose="020B0604020202020204" pitchFamily="34" charset="0"/>
              <a:buChar char="•"/>
            </a:pPr>
            <a:r>
              <a:rPr lang="en-US" dirty="0"/>
              <a:t>The plan note on sheet 39 describes that drainage structure 620 will need to be pumped to structure 603 (both shown in yellow) until the final connection can be made to structure 606 (shown in green)</a:t>
            </a:r>
          </a:p>
          <a:p>
            <a:pPr marL="171450" indent="-171450">
              <a:buFont typeface="Arial" panose="020B0604020202020204" pitchFamily="34" charset="0"/>
              <a:buChar char="•"/>
            </a:pPr>
            <a:r>
              <a:rPr lang="en-US" dirty="0"/>
              <a:t>The note details the size, location, and duration in months. </a:t>
            </a:r>
          </a:p>
          <a:p>
            <a:pPr marL="171450" indent="-171450">
              <a:buFont typeface="Arial" panose="020B0604020202020204" pitchFamily="34" charset="0"/>
              <a:buChar char="•"/>
            </a:pPr>
            <a:r>
              <a:rPr lang="en-US" dirty="0"/>
              <a:t>A pay item for this work is included in the general summary. </a:t>
            </a:r>
          </a:p>
        </p:txBody>
      </p:sp>
      <p:sp>
        <p:nvSpPr>
          <p:cNvPr id="4" name="Slide Number Placeholder 3"/>
          <p:cNvSpPr>
            <a:spLocks noGrp="1"/>
          </p:cNvSpPr>
          <p:nvPr>
            <p:ph type="sldNum" sz="quarter" idx="10"/>
          </p:nvPr>
        </p:nvSpPr>
        <p:spPr/>
        <p:txBody>
          <a:bodyPr/>
          <a:lstStyle/>
          <a:p>
            <a:fld id="{4B0FDA08-891D-4D24-9337-D12A075AC062}" type="slidenum">
              <a:rPr lang="en-US" smtClean="0"/>
              <a:pPr/>
              <a:t>11</a:t>
            </a:fld>
            <a:endParaRPr lang="en-US" dirty="0"/>
          </a:p>
        </p:txBody>
      </p:sp>
    </p:spTree>
    <p:extLst>
      <p:ext uri="{BB962C8B-B14F-4D97-AF65-F5344CB8AC3E}">
        <p14:creationId xmlns:p14="http://schemas.microsoft.com/office/powerpoint/2010/main" val="1954691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12</a:t>
            </a:fld>
            <a:endParaRPr lang="en-US" dirty="0"/>
          </a:p>
        </p:txBody>
      </p:sp>
    </p:spTree>
    <p:extLst>
      <p:ext uri="{BB962C8B-B14F-4D97-AF65-F5344CB8AC3E}">
        <p14:creationId xmlns:p14="http://schemas.microsoft.com/office/powerpoint/2010/main" val="123103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HAM-562-0026 Norfolk Southern bridge over SR 562 (Norwood Lateral) will be constructed part with while maintaining rail traffic. In summary, there are 4 phases to the construction of the bridge: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  A. Remove east side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  B. Construct east side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  C. Remove west side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  D. Construct west side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Norfolk Southern will be completing track work with their own crews. Two time frames to be aware of are the track removal on the east side of the bridge, and the track construction on the newly constructed east side of the bridge. </a:t>
            </a:r>
          </a:p>
        </p:txBody>
      </p:sp>
      <p:sp>
        <p:nvSpPr>
          <p:cNvPr id="4" name="Slide Number Placeholder 3"/>
          <p:cNvSpPr>
            <a:spLocks noGrp="1"/>
          </p:cNvSpPr>
          <p:nvPr>
            <p:ph type="sldNum" sz="quarter" idx="10"/>
          </p:nvPr>
        </p:nvSpPr>
        <p:spPr/>
        <p:txBody>
          <a:bodyPr/>
          <a:lstStyle/>
          <a:p>
            <a:fld id="{4B0FDA08-891D-4D24-9337-D12A075AC062}" type="slidenum">
              <a:rPr lang="en-US" smtClean="0"/>
              <a:pPr/>
              <a:t>13</a:t>
            </a:fld>
            <a:endParaRPr lang="en-US" dirty="0"/>
          </a:p>
        </p:txBody>
      </p:sp>
    </p:spTree>
    <p:extLst>
      <p:ext uri="{BB962C8B-B14F-4D97-AF65-F5344CB8AC3E}">
        <p14:creationId xmlns:p14="http://schemas.microsoft.com/office/powerpoint/2010/main" val="292770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HAM-75-0834 Norfolk Southern bridge over I-75 will be constructed offline while maintaining rail traffic on the existing bridge. </a:t>
            </a:r>
          </a:p>
          <a:p>
            <a:pPr marL="171450" indent="-171450">
              <a:buFont typeface="Arial" panose="020B0604020202020204" pitchFamily="34" charset="0"/>
              <a:buChar char="•"/>
            </a:pPr>
            <a:r>
              <a:rPr lang="en-US" dirty="0"/>
              <a:t>Due to a lack of splices, the girders are very long. Consider shipping and crane size. </a:t>
            </a:r>
          </a:p>
          <a:p>
            <a:pPr marL="171450" indent="-171450">
              <a:buFont typeface="Arial" panose="020B0604020202020204" pitchFamily="34" charset="0"/>
              <a:buChar char="•"/>
            </a:pPr>
            <a:r>
              <a:rPr lang="en-US" dirty="0"/>
              <a:t>Railroad embankment shall be preloaded with settlement platforms. </a:t>
            </a:r>
          </a:p>
          <a:p>
            <a:pPr marL="171450" indent="-171450">
              <a:buFont typeface="Arial" panose="020B0604020202020204" pitchFamily="34" charset="0"/>
              <a:buChar char="•"/>
            </a:pPr>
            <a:r>
              <a:rPr lang="en-US" dirty="0"/>
              <a:t>Before the existing bridge is demolished, Norfolk Southern crews will relocate tracks onto the new bridge. This schedule will drive when I-75 phasing can switch. </a:t>
            </a:r>
          </a:p>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14</a:t>
            </a:fld>
            <a:endParaRPr lang="en-US" dirty="0"/>
          </a:p>
        </p:txBody>
      </p:sp>
    </p:spTree>
    <p:extLst>
      <p:ext uri="{BB962C8B-B14F-4D97-AF65-F5344CB8AC3E}">
        <p14:creationId xmlns:p14="http://schemas.microsoft.com/office/powerpoint/2010/main" val="2977919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15</a:t>
            </a:fld>
            <a:endParaRPr lang="en-US" dirty="0"/>
          </a:p>
        </p:txBody>
      </p:sp>
    </p:spTree>
    <p:extLst>
      <p:ext uri="{BB962C8B-B14F-4D97-AF65-F5344CB8AC3E}">
        <p14:creationId xmlns:p14="http://schemas.microsoft.com/office/powerpoint/2010/main" val="1265347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As shown on this slide, a temporary deck cantilever support is required on the HAM-75-0791 bridge carrying I-75 southbound traffic in Phase 1 construction. See Sheet 1340 (8 of 57).</a:t>
            </a: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16</a:t>
            </a:fld>
            <a:endParaRPr lang="en-US" dirty="0"/>
          </a:p>
        </p:txBody>
      </p:sp>
    </p:spTree>
    <p:extLst>
      <p:ext uri="{BB962C8B-B14F-4D97-AF65-F5344CB8AC3E}">
        <p14:creationId xmlns:p14="http://schemas.microsoft.com/office/powerpoint/2010/main" val="665968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Multiple temporary shoring walls required to be constructed to access to the proposed HAM-562-0004 (WB to SB) (Ramp M) rear pier location.  This includes the anchored walls along I-75 as well as the temporary soil nail wall to be constructed underneath the existing HAM-75-0791 bridge (mainline over SB to EB ramp). See Sheet 1288 (20 of 64) for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a:t>
            </a:r>
            <a:r>
              <a:rPr lang="en-US" sz="1800" dirty="0">
                <a:solidFill>
                  <a:schemeClr val="accent4"/>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northern-most row of piles </a:t>
            </a:r>
            <a:r>
              <a:rPr lang="en-US" sz="1800" dirty="0">
                <a:effectLst/>
                <a:latin typeface="Calibri" panose="020F0502020204030204" pitchFamily="34" charset="0"/>
                <a:ea typeface="Times New Roman" panose="02020603050405020304" pitchFamily="18" charset="0"/>
                <a:cs typeface="Calibri" panose="020F0502020204030204" pitchFamily="34" charset="0"/>
              </a:rPr>
              <a:t>for the HAM-562-0004 rear pier are battered at 1:4 and constructed under the remaining portion of the existing HAM-75-0791 bridge carrying southbound traffic in Phase 1A construction.  The contractor will need to ensure that the pile driving equipment will be able to maintain a safe clear distance from the existing deck edge to drive to the piles to the proposed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This bridge will be constructed with stainless steel reinforcing to extend the life of the bridge.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17</a:t>
            </a:fld>
            <a:endParaRPr lang="en-US" dirty="0"/>
          </a:p>
        </p:txBody>
      </p:sp>
    </p:spTree>
    <p:extLst>
      <p:ext uri="{BB962C8B-B14F-4D97-AF65-F5344CB8AC3E}">
        <p14:creationId xmlns:p14="http://schemas.microsoft.com/office/powerpoint/2010/main" val="3393921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18</a:t>
            </a:fld>
            <a:endParaRPr lang="en-US" dirty="0"/>
          </a:p>
        </p:txBody>
      </p:sp>
    </p:spTree>
    <p:extLst>
      <p:ext uri="{BB962C8B-B14F-4D97-AF65-F5344CB8AC3E}">
        <p14:creationId xmlns:p14="http://schemas.microsoft.com/office/powerpoint/2010/main" val="589668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19</a:t>
            </a:fld>
            <a:endParaRPr lang="en-US" dirty="0"/>
          </a:p>
        </p:txBody>
      </p:sp>
    </p:spTree>
    <p:extLst>
      <p:ext uri="{BB962C8B-B14F-4D97-AF65-F5344CB8AC3E}">
        <p14:creationId xmlns:p14="http://schemas.microsoft.com/office/powerpoint/2010/main" val="9457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a:t>
            </a:fld>
            <a:endParaRPr lang="en-US" dirty="0"/>
          </a:p>
        </p:txBody>
      </p:sp>
    </p:spTree>
    <p:extLst>
      <p:ext uri="{BB962C8B-B14F-4D97-AF65-F5344CB8AC3E}">
        <p14:creationId xmlns:p14="http://schemas.microsoft.com/office/powerpoint/2010/main" val="589668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20</a:t>
            </a:fld>
            <a:endParaRPr lang="en-US" dirty="0"/>
          </a:p>
        </p:txBody>
      </p:sp>
    </p:spTree>
    <p:extLst>
      <p:ext uri="{BB962C8B-B14F-4D97-AF65-F5344CB8AC3E}">
        <p14:creationId xmlns:p14="http://schemas.microsoft.com/office/powerpoint/2010/main" val="3310029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21</a:t>
            </a:fld>
            <a:endParaRPr lang="en-US" dirty="0"/>
          </a:p>
        </p:txBody>
      </p:sp>
    </p:spTree>
    <p:extLst>
      <p:ext uri="{BB962C8B-B14F-4D97-AF65-F5344CB8AC3E}">
        <p14:creationId xmlns:p14="http://schemas.microsoft.com/office/powerpoint/2010/main" val="1153544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22</a:t>
            </a:fld>
            <a:endParaRPr lang="en-US" dirty="0"/>
          </a:p>
        </p:txBody>
      </p:sp>
    </p:spTree>
    <p:extLst>
      <p:ext uri="{BB962C8B-B14F-4D97-AF65-F5344CB8AC3E}">
        <p14:creationId xmlns:p14="http://schemas.microsoft.com/office/powerpoint/2010/main" val="4019585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23</a:t>
            </a:fld>
            <a:endParaRPr lang="en-US" dirty="0"/>
          </a:p>
        </p:txBody>
      </p:sp>
    </p:spTree>
    <p:extLst>
      <p:ext uri="{BB962C8B-B14F-4D97-AF65-F5344CB8AC3E}">
        <p14:creationId xmlns:p14="http://schemas.microsoft.com/office/powerpoint/2010/main" val="857688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24</a:t>
            </a:fld>
            <a:endParaRPr lang="en-US" dirty="0"/>
          </a:p>
        </p:txBody>
      </p:sp>
    </p:spTree>
    <p:extLst>
      <p:ext uri="{BB962C8B-B14F-4D97-AF65-F5344CB8AC3E}">
        <p14:creationId xmlns:p14="http://schemas.microsoft.com/office/powerpoint/2010/main" val="1171517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Givaudan is a company that develops and manufactures flavors. They own property on both sides of I-75.</a:t>
            </a:r>
          </a:p>
          <a:p>
            <a:pPr marL="171450" indent="-171450">
              <a:buFont typeface="Arial" panose="020B0604020202020204" pitchFamily="34" charset="0"/>
              <a:buChar char="•"/>
            </a:pPr>
            <a:r>
              <a:rPr lang="en-US" dirty="0"/>
              <a:t>Givaudan has an 8” gas line, utility tunnel, and overhead fiber optic line crossing I-75. </a:t>
            </a:r>
          </a:p>
          <a:p>
            <a:pPr marL="171450" indent="-171450">
              <a:buFont typeface="Arial" panose="020B0604020202020204" pitchFamily="34" charset="0"/>
              <a:buChar char="•"/>
            </a:pPr>
            <a:r>
              <a:rPr lang="en-US" dirty="0"/>
              <a:t>Contact information can be found under utility contacts. </a:t>
            </a:r>
          </a:p>
          <a:p>
            <a:pPr marL="171450" indent="-171450">
              <a:buFont typeface="Arial" panose="020B0604020202020204" pitchFamily="34" charset="0"/>
              <a:buChar char="•"/>
            </a:pPr>
            <a:r>
              <a:rPr lang="en-US" dirty="0"/>
              <a:t>A Fence, Type CLT, As Per plan note can be found on sheet 41. This note is quite extensive and details Givaudan’s fencing requirements. </a:t>
            </a:r>
          </a:p>
          <a:p>
            <a:pPr marL="171450" indent="-171450">
              <a:buFont typeface="Arial" panose="020B0604020202020204" pitchFamily="34" charset="0"/>
              <a:buChar char="•"/>
            </a:pPr>
            <a:r>
              <a:rPr lang="en-US" dirty="0"/>
              <a:t>A note covering the removal and or abandonment of the existing utility tunnel can be found on sheet 43.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25</a:t>
            </a:fld>
            <a:endParaRPr lang="en-US" dirty="0"/>
          </a:p>
        </p:txBody>
      </p:sp>
    </p:spTree>
    <p:extLst>
      <p:ext uri="{BB962C8B-B14F-4D97-AF65-F5344CB8AC3E}">
        <p14:creationId xmlns:p14="http://schemas.microsoft.com/office/powerpoint/2010/main" val="3194212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Solvay is a chemical company located south of SR 562. A plan note on sheet 38 indicates that a 48-hour written notification is required prior to entering the temporary easement. </a:t>
            </a:r>
          </a:p>
        </p:txBody>
      </p:sp>
      <p:sp>
        <p:nvSpPr>
          <p:cNvPr id="4" name="Slide Number Placeholder 3"/>
          <p:cNvSpPr>
            <a:spLocks noGrp="1"/>
          </p:cNvSpPr>
          <p:nvPr>
            <p:ph type="sldNum" sz="quarter" idx="10"/>
          </p:nvPr>
        </p:nvSpPr>
        <p:spPr/>
        <p:txBody>
          <a:bodyPr/>
          <a:lstStyle/>
          <a:p>
            <a:fld id="{4B0FDA08-891D-4D24-9337-D12A075AC062}" type="slidenum">
              <a:rPr lang="en-US" smtClean="0"/>
              <a:pPr/>
              <a:t>26</a:t>
            </a:fld>
            <a:endParaRPr lang="en-US" dirty="0"/>
          </a:p>
        </p:txBody>
      </p:sp>
    </p:spTree>
    <p:extLst>
      <p:ext uri="{BB962C8B-B14F-4D97-AF65-F5344CB8AC3E}">
        <p14:creationId xmlns:p14="http://schemas.microsoft.com/office/powerpoint/2010/main" val="1459858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3950" cy="34909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concludes our presentation. If you have any questions, you can type them in the chat, or raise your hand, or start speaking if you have called in over the phone. Please state your name before asking your question.  </a:t>
            </a:r>
          </a:p>
          <a:p>
            <a:endParaRPr lang="en-US" dirty="0"/>
          </a:p>
          <a:p>
            <a:pPr marL="171450" indent="-171450">
              <a:buFont typeface="Arial" panose="020B0604020202020204" pitchFamily="34" charset="0"/>
              <a:buChar char="•"/>
            </a:pPr>
            <a:r>
              <a:rPr lang="en-US" dirty="0"/>
              <a:t>Additionally, questions can be asked on the prebid site. </a:t>
            </a:r>
          </a:p>
        </p:txBody>
      </p:sp>
      <p:sp>
        <p:nvSpPr>
          <p:cNvPr id="4" name="Slide Number Placeholder 3"/>
          <p:cNvSpPr>
            <a:spLocks noGrp="1"/>
          </p:cNvSpPr>
          <p:nvPr>
            <p:ph type="sldNum" sz="quarter" idx="10"/>
          </p:nvPr>
        </p:nvSpPr>
        <p:spPr/>
        <p:txBody>
          <a:bodyPr/>
          <a:lstStyle/>
          <a:p>
            <a:fld id="{4B0FDA08-891D-4D24-9337-D12A075AC062}" type="slidenum">
              <a:rPr lang="en-US" smtClean="0"/>
              <a:pPr/>
              <a:t>27</a:t>
            </a:fld>
            <a:endParaRPr lang="en-US" dirty="0"/>
          </a:p>
        </p:txBody>
      </p:sp>
    </p:spTree>
    <p:extLst>
      <p:ext uri="{BB962C8B-B14F-4D97-AF65-F5344CB8AC3E}">
        <p14:creationId xmlns:p14="http://schemas.microsoft.com/office/powerpoint/2010/main" val="80543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3</a:t>
            </a:fld>
            <a:endParaRPr lang="en-US" dirty="0"/>
          </a:p>
        </p:txBody>
      </p:sp>
    </p:spTree>
    <p:extLst>
      <p:ext uri="{BB962C8B-B14F-4D97-AF65-F5344CB8AC3E}">
        <p14:creationId xmlns:p14="http://schemas.microsoft.com/office/powerpoint/2010/main" val="131981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4</a:t>
            </a:fld>
            <a:endParaRPr lang="en-US" dirty="0"/>
          </a:p>
        </p:txBody>
      </p:sp>
    </p:spTree>
    <p:extLst>
      <p:ext uri="{BB962C8B-B14F-4D97-AF65-F5344CB8AC3E}">
        <p14:creationId xmlns:p14="http://schemas.microsoft.com/office/powerpoint/2010/main" val="1329010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meeting is to go over certain aspects of the project that we’d like to bring to your attention. </a:t>
            </a:r>
          </a:p>
        </p:txBody>
      </p:sp>
      <p:sp>
        <p:nvSpPr>
          <p:cNvPr id="4" name="Slide Number Placeholder 3"/>
          <p:cNvSpPr>
            <a:spLocks noGrp="1"/>
          </p:cNvSpPr>
          <p:nvPr>
            <p:ph type="sldNum" sz="quarter" idx="10"/>
          </p:nvPr>
        </p:nvSpPr>
        <p:spPr/>
        <p:txBody>
          <a:bodyPr/>
          <a:lstStyle/>
          <a:p>
            <a:fld id="{4B0FDA08-891D-4D24-9337-D12A075AC062}" type="slidenum">
              <a:rPr lang="en-US" smtClean="0"/>
              <a:pPr/>
              <a:t>5</a:t>
            </a:fld>
            <a:endParaRPr lang="en-US" dirty="0"/>
          </a:p>
        </p:txBody>
      </p:sp>
    </p:spTree>
    <p:extLst>
      <p:ext uri="{BB962C8B-B14F-4D97-AF65-F5344CB8AC3E}">
        <p14:creationId xmlns:p14="http://schemas.microsoft.com/office/powerpoint/2010/main" val="224299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DA08-891D-4D24-9337-D12A075AC062}" type="slidenum">
              <a:rPr lang="en-US" smtClean="0"/>
              <a:pPr/>
              <a:t>6</a:t>
            </a:fld>
            <a:endParaRPr lang="en-US" dirty="0"/>
          </a:p>
        </p:txBody>
      </p:sp>
    </p:spTree>
    <p:extLst>
      <p:ext uri="{BB962C8B-B14F-4D97-AF65-F5344CB8AC3E}">
        <p14:creationId xmlns:p14="http://schemas.microsoft.com/office/powerpoint/2010/main" val="265402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project includes a pump station that will be constructed in Phase 1 of the project which will convey drainage north to the Mill Creek. </a:t>
            </a:r>
          </a:p>
          <a:p>
            <a:pPr marL="171450" indent="-171450">
              <a:buFont typeface="Arial" panose="020B0604020202020204" pitchFamily="34" charset="0"/>
              <a:buChar char="•"/>
            </a:pPr>
            <a:r>
              <a:rPr lang="en-US" dirty="0"/>
              <a:t>The interim completion date note on sheet 59 indicates that the pump station portion of the project shall be fully constructed and operational by August 1, 2023.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B0FDA08-891D-4D24-9337-D12A075AC062}" type="slidenum">
              <a:rPr lang="en-US" smtClean="0"/>
              <a:pPr/>
              <a:t>7</a:t>
            </a:fld>
            <a:endParaRPr lang="en-US" dirty="0"/>
          </a:p>
        </p:txBody>
      </p:sp>
    </p:spTree>
    <p:extLst>
      <p:ext uri="{BB962C8B-B14F-4D97-AF65-F5344CB8AC3E}">
        <p14:creationId xmlns:p14="http://schemas.microsoft.com/office/powerpoint/2010/main" val="368285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indicated in the plan note on sheet 59, paving of the Phase 1 MOT cannot occur until after the pump station is operational. </a:t>
            </a:r>
          </a:p>
          <a:p>
            <a:pPr marL="171450" indent="-171450">
              <a:buFont typeface="Arial" panose="020B0604020202020204" pitchFamily="34" charset="0"/>
              <a:buChar char="•"/>
            </a:pPr>
            <a:r>
              <a:rPr lang="en-US" dirty="0"/>
              <a:t>The restricted paving is from Sta. 471+00 to 498+00</a:t>
            </a:r>
          </a:p>
          <a:p>
            <a:pPr marL="171450" indent="-171450">
              <a:buFont typeface="Arial" panose="020B0604020202020204" pitchFamily="34" charset="0"/>
              <a:buChar char="•"/>
            </a:pPr>
            <a:r>
              <a:rPr lang="en-US" dirty="0"/>
              <a:t>“Paving” will include subgrade stabilization, subbase, and asphalt base, intermediate and surface courses.</a:t>
            </a:r>
          </a:p>
          <a:p>
            <a:pPr marL="171450" indent="-171450">
              <a:buFont typeface="Arial" panose="020B0604020202020204" pitchFamily="34" charset="0"/>
              <a:buChar char="•"/>
            </a:pPr>
            <a:r>
              <a:rPr lang="en-US" dirty="0"/>
              <a:t>The paving restriction is done as part of an effort to reduce storm water runoff to combined sewers during construction. </a:t>
            </a:r>
          </a:p>
        </p:txBody>
      </p:sp>
      <p:sp>
        <p:nvSpPr>
          <p:cNvPr id="4" name="Slide Number Placeholder 3"/>
          <p:cNvSpPr>
            <a:spLocks noGrp="1"/>
          </p:cNvSpPr>
          <p:nvPr>
            <p:ph type="sldNum" sz="quarter" idx="10"/>
          </p:nvPr>
        </p:nvSpPr>
        <p:spPr/>
        <p:txBody>
          <a:bodyPr/>
          <a:lstStyle/>
          <a:p>
            <a:fld id="{4B0FDA08-891D-4D24-9337-D12A075AC062}" type="slidenum">
              <a:rPr lang="en-US" smtClean="0"/>
              <a:pPr/>
              <a:t>8</a:t>
            </a:fld>
            <a:endParaRPr lang="en-US" dirty="0"/>
          </a:p>
        </p:txBody>
      </p:sp>
    </p:spTree>
    <p:extLst>
      <p:ext uri="{BB962C8B-B14F-4D97-AF65-F5344CB8AC3E}">
        <p14:creationId xmlns:p14="http://schemas.microsoft.com/office/powerpoint/2010/main" val="404400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MOT phasing plans depict the restricted paving areas with a cross hatch pattern. </a:t>
            </a:r>
          </a:p>
        </p:txBody>
      </p:sp>
      <p:sp>
        <p:nvSpPr>
          <p:cNvPr id="4" name="Slide Number Placeholder 3"/>
          <p:cNvSpPr>
            <a:spLocks noGrp="1"/>
          </p:cNvSpPr>
          <p:nvPr>
            <p:ph type="sldNum" sz="quarter" idx="10"/>
          </p:nvPr>
        </p:nvSpPr>
        <p:spPr/>
        <p:txBody>
          <a:bodyPr/>
          <a:lstStyle/>
          <a:p>
            <a:fld id="{4B0FDA08-891D-4D24-9337-D12A075AC062}" type="slidenum">
              <a:rPr lang="en-US" smtClean="0"/>
              <a:pPr/>
              <a:t>9</a:t>
            </a:fld>
            <a:endParaRPr lang="en-US" dirty="0"/>
          </a:p>
        </p:txBody>
      </p:sp>
    </p:spTree>
    <p:extLst>
      <p:ext uri="{BB962C8B-B14F-4D97-AF65-F5344CB8AC3E}">
        <p14:creationId xmlns:p14="http://schemas.microsoft.com/office/powerpoint/2010/main" val="3197077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871538" y="5232400"/>
            <a:ext cx="11320272" cy="9460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43" y="5355730"/>
            <a:ext cx="4023360" cy="699402"/>
          </a:xfrm>
          <a:prstGeom prst="rect">
            <a:avLst/>
          </a:prstGeom>
        </p:spPr>
      </p:pic>
      <p:sp>
        <p:nvSpPr>
          <p:cNvPr id="20" name="Rectangle 2"/>
          <p:cNvSpPr>
            <a:spLocks noGrp="1" noChangeArrowheads="1"/>
          </p:cNvSpPr>
          <p:nvPr>
            <p:ph type="title"/>
          </p:nvPr>
        </p:nvSpPr>
        <p:spPr bwMode="auto">
          <a:xfrm>
            <a:off x="871538" y="484142"/>
            <a:ext cx="11320272" cy="914400"/>
          </a:xfrm>
          <a:prstGeom prst="rect">
            <a:avLst/>
          </a:prstGeom>
          <a:solidFill>
            <a:srgbClr val="D6D2C4"/>
          </a:solidFill>
          <a:ln w="9525">
            <a:noFill/>
            <a:miter lim="800000"/>
            <a:headEnd/>
            <a:tailEnd/>
          </a:ln>
        </p:spPr>
        <p:txBody>
          <a:bodyPr vert="horz" wrap="square" lIns="0" tIns="91440" rIns="0" bIns="91440" numCol="1" anchor="ctr" anchorCtr="0" compatLnSpc="1">
            <a:prstTxWarp prst="textNoShape">
              <a:avLst/>
            </a:prstTxWarp>
          </a:bodyPr>
          <a:lstStyle>
            <a:lvl1pPr algn="l">
              <a:defRPr>
                <a:solidFill>
                  <a:schemeClr val="tx1"/>
                </a:solidFill>
                <a:latin typeface="+mj-lt"/>
              </a:defRPr>
            </a:lvl1pPr>
          </a:lstStyle>
          <a:p>
            <a:pPr lvl="0"/>
            <a:r>
              <a:rPr lang="en-US"/>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1646202"/>
            <a:ext cx="11887200" cy="3571741"/>
          </a:xfrm>
          <a:prstGeom prst="rect">
            <a:avLst/>
          </a:prstGeom>
        </p:spPr>
      </p:pic>
      <p:sp>
        <p:nvSpPr>
          <p:cNvPr id="3" name="Rectangle 2"/>
          <p:cNvSpPr/>
          <p:nvPr userDrawn="1"/>
        </p:nvSpPr>
        <p:spPr>
          <a:xfrm>
            <a:off x="871538" y="1497340"/>
            <a:ext cx="11320462" cy="148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0053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63605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15967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3394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2"/>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053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0971"/>
            <a:ext cx="9144000" cy="1938992"/>
          </a:xfrm>
        </p:spPr>
        <p:txBody>
          <a:bodyPr wrap="square" anchor="b">
            <a:sp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HAM-75-7.85 (PID 77889) - Prebid Meeting</a:t>
            </a:r>
            <a:endParaRPr lang="en-US" dirty="0"/>
          </a:p>
        </p:txBody>
      </p:sp>
    </p:spTree>
    <p:extLst>
      <p:ext uri="{BB962C8B-B14F-4D97-AF65-F5344CB8AC3E}">
        <p14:creationId xmlns:p14="http://schemas.microsoft.com/office/powerpoint/2010/main" val="130581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HAM-75-7.85 (PID 77889) - Prebid Meeting</a:t>
            </a:r>
            <a:endParaRPr lang="en-US" dirty="0"/>
          </a:p>
        </p:txBody>
      </p:sp>
    </p:spTree>
    <p:extLst>
      <p:ext uri="{BB962C8B-B14F-4D97-AF65-F5344CB8AC3E}">
        <p14:creationId xmlns:p14="http://schemas.microsoft.com/office/powerpoint/2010/main" val="267260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HAM-75-7.85 (PID 77889) - Prebid Meeting</a:t>
            </a:r>
            <a:endParaRPr lang="en-US" dirty="0"/>
          </a:p>
        </p:txBody>
      </p:sp>
    </p:spTree>
    <p:extLst>
      <p:ext uri="{BB962C8B-B14F-4D97-AF65-F5344CB8AC3E}">
        <p14:creationId xmlns:p14="http://schemas.microsoft.com/office/powerpoint/2010/main" val="64096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HAM-75-7.85 (PID 77889) - Prebid Meeting</a:t>
            </a:r>
            <a:endParaRPr lang="en-US" dirty="0"/>
          </a:p>
        </p:txBody>
      </p:sp>
    </p:spTree>
    <p:extLst>
      <p:ext uri="{BB962C8B-B14F-4D97-AF65-F5344CB8AC3E}">
        <p14:creationId xmlns:p14="http://schemas.microsoft.com/office/powerpoint/2010/main" val="422702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00B5E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HAM-75-7.85 (PID 77889) - Prebid Meeting</a:t>
            </a:r>
            <a:endParaRPr lang="en-US" dirty="0"/>
          </a:p>
        </p:txBody>
      </p:sp>
    </p:spTree>
    <p:extLst>
      <p:ext uri="{BB962C8B-B14F-4D97-AF65-F5344CB8AC3E}">
        <p14:creationId xmlns:p14="http://schemas.microsoft.com/office/powerpoint/2010/main" val="32439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HAM-75-7.85 (PID 77889) - Prebid Meeting</a:t>
            </a:r>
            <a:endParaRPr lang="en-US" dirty="0"/>
          </a:p>
        </p:txBody>
      </p:sp>
    </p:spTree>
    <p:extLst>
      <p:ext uri="{BB962C8B-B14F-4D97-AF65-F5344CB8AC3E}">
        <p14:creationId xmlns:p14="http://schemas.microsoft.com/office/powerpoint/2010/main" val="50723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HAM-75-7.85 (PID 77889) - Prebid Meeting</a:t>
            </a:r>
            <a:endParaRPr lang="en-US" dirty="0"/>
          </a:p>
        </p:txBody>
      </p:sp>
    </p:spTree>
    <p:extLst>
      <p:ext uri="{BB962C8B-B14F-4D97-AF65-F5344CB8AC3E}">
        <p14:creationId xmlns:p14="http://schemas.microsoft.com/office/powerpoint/2010/main" val="309998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userDrawn="1">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2357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79297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975360" y="6324600"/>
            <a:ext cx="472440" cy="365760"/>
          </a:xfrm>
          <a:prstGeom prst="rect">
            <a:avLst/>
          </a:prstGeom>
          <a:noFill/>
          <a:ln w="9525">
            <a:noFill/>
            <a:miter lim="800000"/>
            <a:headEnd/>
            <a:tailEnd/>
          </a:ln>
          <a:effectLst/>
        </p:spPr>
        <p:txBody>
          <a:bodyPr wrap="none" lIns="0" tIns="0" rIns="0" bIns="0" anchor="ctr" anchorCtr="0">
            <a:normAutofit/>
          </a:bodyPr>
          <a:lstStyle/>
          <a:p>
            <a:pPr algn="r">
              <a:defRPr/>
            </a:pPr>
            <a:fld id="{C08E5819-54B1-418D-9241-92F644D79DBB}" type="slidenum">
              <a:rPr lang="en-US" sz="1400" b="0" smtClean="0">
                <a:solidFill>
                  <a:schemeClr val="tx1">
                    <a:lumMod val="50000"/>
                    <a:lumOff val="50000"/>
                  </a:schemeClr>
                </a:solidFill>
                <a:latin typeface="+mn-lt"/>
              </a:rPr>
              <a:pPr algn="r">
                <a:defRPr/>
              </a:pPr>
              <a:t>‹#›</a:t>
            </a:fld>
            <a:r>
              <a:rPr lang="en-US" sz="1400" b="0" dirty="0">
                <a:solidFill>
                  <a:schemeClr val="tx1">
                    <a:lumMod val="50000"/>
                    <a:lumOff val="50000"/>
                  </a:schemeClr>
                </a:solidFill>
                <a:latin typeface="+mn-lt"/>
              </a:rPr>
              <a:t> |</a:t>
            </a:r>
          </a:p>
        </p:txBody>
      </p:sp>
      <p:sp>
        <p:nvSpPr>
          <p:cNvPr id="7"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HAM-75-7.85 (PID 77889) - Prebid Meeting</a:t>
            </a:r>
            <a:endParaRPr lang="en-US" dirty="0"/>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296400" y="6237047"/>
            <a:ext cx="2119058" cy="540865"/>
          </a:xfrm>
          <a:prstGeom prst="rect">
            <a:avLst/>
          </a:prstGeom>
        </p:spPr>
      </p:pic>
      <p:cxnSp>
        <p:nvCxnSpPr>
          <p:cNvPr id="18" name="Straight Connector 17"/>
          <p:cNvCxnSpPr/>
          <p:nvPr userDrawn="1"/>
        </p:nvCxnSpPr>
        <p:spPr>
          <a:xfrm>
            <a:off x="883920" y="6244862"/>
            <a:ext cx="1042416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54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32" r:id="rId3"/>
    <p:sldLayoutId id="2147483728" r:id="rId4"/>
    <p:sldLayoutId id="2147483729" r:id="rId5"/>
    <p:sldLayoutId id="2147483716" r:id="rId6"/>
    <p:sldLayoutId id="2147483717" r:id="rId7"/>
    <p:sldLayoutId id="2147483718" r:id="rId8"/>
    <p:sldLayoutId id="2147483719" r:id="rId9"/>
    <p:sldLayoutId id="2147483721" r:id="rId10"/>
    <p:sldLayoutId id="2147483731" r:id="rId11"/>
    <p:sldLayoutId id="2147483730" r:id="rId12"/>
    <p:sldLayoutId id="2147483733" r:id="rId13"/>
    <p:sldLayoutId id="2147483727" r:id="rId14"/>
  </p:sldLayoutIdLst>
  <p:hf sldNum="0" hdr="0" dt="0"/>
  <p:txStyles>
    <p:titleStyle>
      <a:lvl1pPr algn="l" rtl="0" eaLnBrk="1" fontAlgn="base" hangingPunct="1">
        <a:spcBef>
          <a:spcPct val="0"/>
        </a:spcBef>
        <a:spcAft>
          <a:spcPct val="0"/>
        </a:spcAft>
        <a:defRPr sz="3600" b="0"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Courier New" panose="02070309020205020404" pitchFamily="49" charset="0"/>
        <a:buChar char="o"/>
        <a:defRPr sz="4000" b="0">
          <a:solidFill>
            <a:schemeClr val="bg1"/>
          </a:solidFill>
          <a:latin typeface="+mn-lt"/>
          <a:ea typeface="+mn-ea"/>
          <a:cs typeface="+mn-cs"/>
        </a:defRPr>
      </a:lvl1pPr>
      <a:lvl2pPr marL="914400" indent="-457200" algn="l" rtl="0" eaLnBrk="1" fontAlgn="base" hangingPunct="1">
        <a:spcBef>
          <a:spcPct val="20000"/>
        </a:spcBef>
        <a:spcAft>
          <a:spcPct val="0"/>
        </a:spcAft>
        <a:buFont typeface="Courier New" panose="02070309020205020404" pitchFamily="49" charset="0"/>
        <a:buChar char="o"/>
        <a:defRPr sz="2800">
          <a:solidFill>
            <a:schemeClr val="bg1"/>
          </a:solidFill>
          <a:latin typeface="+mn-lt"/>
        </a:defRPr>
      </a:lvl2pPr>
      <a:lvl3pPr marL="1371600" indent="-457200" algn="l" rtl="0" eaLnBrk="1" fontAlgn="base" hangingPunct="1">
        <a:spcBef>
          <a:spcPct val="20000"/>
        </a:spcBef>
        <a:spcAft>
          <a:spcPct val="0"/>
        </a:spcAft>
        <a:buFont typeface="Courier New" panose="02070309020205020404" pitchFamily="49" charset="0"/>
        <a:buChar char="o"/>
        <a:defRPr sz="2800">
          <a:solidFill>
            <a:schemeClr val="bg1"/>
          </a:solidFill>
          <a:latin typeface="+mn-lt"/>
        </a:defRPr>
      </a:lvl3pPr>
      <a:lvl4pPr marL="1828800" indent="-457200" algn="l" rtl="0" eaLnBrk="1" fontAlgn="base" hangingPunct="1">
        <a:spcBef>
          <a:spcPct val="20000"/>
        </a:spcBef>
        <a:spcAft>
          <a:spcPct val="0"/>
        </a:spcAft>
        <a:buFont typeface="Courier New" panose="02070309020205020404" pitchFamily="49" charset="0"/>
        <a:buChar char="o"/>
        <a:defRPr sz="2400">
          <a:solidFill>
            <a:schemeClr val="bg1"/>
          </a:solidFill>
          <a:latin typeface="+mn-lt"/>
        </a:defRPr>
      </a:lvl4pPr>
      <a:lvl5pPr marL="2401888" indent="-396875" algn="l" rtl="0" eaLnBrk="1" fontAlgn="base" hangingPunct="1">
        <a:spcBef>
          <a:spcPct val="20000"/>
        </a:spcBef>
        <a:spcAft>
          <a:spcPct val="0"/>
        </a:spcAft>
        <a:buFont typeface="Courier New" panose="02070309020205020404" pitchFamily="49" charset="0"/>
        <a:buChar char="o"/>
        <a:tabLst>
          <a:tab pos="2401888" algn="l"/>
        </a:tabLst>
        <a:defRPr sz="24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 HAM-75-7.85 (PID 77889)</a:t>
            </a:r>
            <a:r>
              <a:rPr lang="en-US" sz="4000" b="1" dirty="0"/>
              <a:t>• </a:t>
            </a:r>
            <a:r>
              <a:rPr lang="en-US" b="1" dirty="0"/>
              <a:t>March 31, 2022</a:t>
            </a:r>
            <a:endParaRPr lang="en-US" dirty="0"/>
          </a:p>
        </p:txBody>
      </p:sp>
    </p:spTree>
    <p:extLst>
      <p:ext uri="{BB962C8B-B14F-4D97-AF65-F5344CB8AC3E}">
        <p14:creationId xmlns:p14="http://schemas.microsoft.com/office/powerpoint/2010/main" val="332358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2"/>
          </a:solidFill>
        </p:spPr>
        <p:txBody>
          <a:bodyPr/>
          <a:lstStyle/>
          <a:p>
            <a:r>
              <a:rPr lang="en-US" dirty="0"/>
              <a:t>Pump station</a:t>
            </a:r>
          </a:p>
        </p:txBody>
      </p:sp>
      <p:sp>
        <p:nvSpPr>
          <p:cNvPr id="9" name="Content Placeholder 8"/>
          <p:cNvSpPr>
            <a:spLocks noGrp="1"/>
          </p:cNvSpPr>
          <p:nvPr>
            <p:ph idx="1"/>
          </p:nvPr>
        </p:nvSpPr>
        <p:spPr/>
        <p:txBody>
          <a:bodyPr/>
          <a:lstStyle/>
          <a:p>
            <a:r>
              <a:rPr lang="en-US" dirty="0"/>
              <a:t>Temporary Drainage</a:t>
            </a:r>
          </a:p>
          <a:p>
            <a:pPr lvl="1"/>
            <a:r>
              <a:rPr lang="en-US" dirty="0"/>
              <a:t>MOT Phasing shows drainage constructed in each phase. </a:t>
            </a:r>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3" name="Picture 2">
            <a:extLst>
              <a:ext uri="{FF2B5EF4-FFF2-40B4-BE49-F238E27FC236}">
                <a16:creationId xmlns:a16="http://schemas.microsoft.com/office/drawing/2014/main" id="{2CD4CB18-5432-45DB-90E6-1EDABA5F2984}"/>
              </a:ext>
            </a:extLst>
          </p:cNvPr>
          <p:cNvPicPr>
            <a:picLocks noChangeAspect="1"/>
          </p:cNvPicPr>
          <p:nvPr/>
        </p:nvPicPr>
        <p:blipFill>
          <a:blip r:embed="rId3"/>
          <a:stretch>
            <a:fillRect/>
          </a:stretch>
        </p:blipFill>
        <p:spPr>
          <a:xfrm>
            <a:off x="1066800" y="2514600"/>
            <a:ext cx="3386759" cy="3314700"/>
          </a:xfrm>
          <a:prstGeom prst="rect">
            <a:avLst/>
          </a:prstGeom>
        </p:spPr>
      </p:pic>
      <p:sp>
        <p:nvSpPr>
          <p:cNvPr id="6" name="TextBox 5">
            <a:extLst>
              <a:ext uri="{FF2B5EF4-FFF2-40B4-BE49-F238E27FC236}">
                <a16:creationId xmlns:a16="http://schemas.microsoft.com/office/drawing/2014/main" id="{9CD790AD-0769-4943-8E15-CCC5B8DEF4B7}"/>
              </a:ext>
            </a:extLst>
          </p:cNvPr>
          <p:cNvSpPr txBox="1"/>
          <p:nvPr/>
        </p:nvSpPr>
        <p:spPr>
          <a:xfrm>
            <a:off x="696940" y="5817950"/>
            <a:ext cx="4126478" cy="369332"/>
          </a:xfrm>
          <a:prstGeom prst="rect">
            <a:avLst/>
          </a:prstGeom>
          <a:noFill/>
        </p:spPr>
        <p:txBody>
          <a:bodyPr wrap="square" rtlCol="0">
            <a:spAutoFit/>
          </a:bodyPr>
          <a:lstStyle/>
          <a:p>
            <a:pPr algn="ctr"/>
            <a:r>
              <a:rPr lang="en-US" dirty="0">
                <a:solidFill>
                  <a:schemeClr val="accent6"/>
                </a:solidFill>
                <a:latin typeface="+mj-lt"/>
              </a:rPr>
              <a:t>Sheet 59</a:t>
            </a:r>
          </a:p>
        </p:txBody>
      </p:sp>
      <p:sp>
        <p:nvSpPr>
          <p:cNvPr id="10" name="TextBox 9">
            <a:extLst>
              <a:ext uri="{FF2B5EF4-FFF2-40B4-BE49-F238E27FC236}">
                <a16:creationId xmlns:a16="http://schemas.microsoft.com/office/drawing/2014/main" id="{BE7AB444-6900-4171-B814-B81B5F51A2AB}"/>
              </a:ext>
            </a:extLst>
          </p:cNvPr>
          <p:cNvSpPr txBox="1"/>
          <p:nvPr/>
        </p:nvSpPr>
        <p:spPr>
          <a:xfrm>
            <a:off x="6448322" y="5715000"/>
            <a:ext cx="4126478" cy="369332"/>
          </a:xfrm>
          <a:prstGeom prst="rect">
            <a:avLst/>
          </a:prstGeom>
          <a:noFill/>
        </p:spPr>
        <p:txBody>
          <a:bodyPr wrap="square" rtlCol="0">
            <a:spAutoFit/>
          </a:bodyPr>
          <a:lstStyle/>
          <a:p>
            <a:pPr algn="ctr"/>
            <a:r>
              <a:rPr lang="en-US" dirty="0">
                <a:solidFill>
                  <a:schemeClr val="accent6"/>
                </a:solidFill>
                <a:latin typeface="+mj-lt"/>
              </a:rPr>
              <a:t>Sheet 107</a:t>
            </a:r>
          </a:p>
        </p:txBody>
      </p:sp>
      <p:pic>
        <p:nvPicPr>
          <p:cNvPr id="13" name="Picture 12">
            <a:extLst>
              <a:ext uri="{FF2B5EF4-FFF2-40B4-BE49-F238E27FC236}">
                <a16:creationId xmlns:a16="http://schemas.microsoft.com/office/drawing/2014/main" id="{FD0B7B7A-EF3A-40FF-96BB-27BAC2C6D086}"/>
              </a:ext>
            </a:extLst>
          </p:cNvPr>
          <p:cNvPicPr>
            <a:picLocks noChangeAspect="1"/>
          </p:cNvPicPr>
          <p:nvPr/>
        </p:nvPicPr>
        <p:blipFill>
          <a:blip r:embed="rId4"/>
          <a:stretch>
            <a:fillRect/>
          </a:stretch>
        </p:blipFill>
        <p:spPr>
          <a:xfrm>
            <a:off x="6096000" y="2552043"/>
            <a:ext cx="4831122" cy="3132547"/>
          </a:xfrm>
          <a:prstGeom prst="rect">
            <a:avLst/>
          </a:prstGeom>
        </p:spPr>
      </p:pic>
    </p:spTree>
    <p:extLst>
      <p:ext uri="{BB962C8B-B14F-4D97-AF65-F5344CB8AC3E}">
        <p14:creationId xmlns:p14="http://schemas.microsoft.com/office/powerpoint/2010/main" val="92671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2"/>
          </a:solidFill>
        </p:spPr>
        <p:txBody>
          <a:bodyPr/>
          <a:lstStyle/>
          <a:p>
            <a:r>
              <a:rPr lang="en-US" dirty="0"/>
              <a:t>Pump station</a:t>
            </a:r>
          </a:p>
        </p:txBody>
      </p:sp>
      <p:sp>
        <p:nvSpPr>
          <p:cNvPr id="9" name="Content Placeholder 8"/>
          <p:cNvSpPr>
            <a:spLocks noGrp="1"/>
          </p:cNvSpPr>
          <p:nvPr>
            <p:ph idx="1"/>
          </p:nvPr>
        </p:nvSpPr>
        <p:spPr/>
        <p:txBody>
          <a:bodyPr/>
          <a:lstStyle/>
          <a:p>
            <a:r>
              <a:rPr lang="en-US" dirty="0"/>
              <a:t>Temporary Pump</a:t>
            </a:r>
          </a:p>
        </p:txBody>
      </p:sp>
      <p:sp>
        <p:nvSpPr>
          <p:cNvPr id="12" name="Footer Placeholder 11"/>
          <p:cNvSpPr>
            <a:spLocks noGrp="1"/>
          </p:cNvSpPr>
          <p:nvPr>
            <p:ph type="ftr" sz="quarter" idx="3"/>
          </p:nvPr>
        </p:nvSpPr>
        <p:spPr/>
        <p:txBody>
          <a:bodyPr>
            <a:normAutofit/>
          </a:bodyPr>
          <a:lstStyle/>
          <a:p>
            <a:pPr>
              <a:defRPr/>
            </a:pPr>
            <a:r>
              <a:rPr lang="en-US" dirty="0"/>
              <a:t>HAM-75-7.85 (PID 77889) - Prebid Meeting</a:t>
            </a:r>
          </a:p>
        </p:txBody>
      </p:sp>
      <p:sp>
        <p:nvSpPr>
          <p:cNvPr id="10" name="TextBox 9">
            <a:extLst>
              <a:ext uri="{FF2B5EF4-FFF2-40B4-BE49-F238E27FC236}">
                <a16:creationId xmlns:a16="http://schemas.microsoft.com/office/drawing/2014/main" id="{BE7AB444-6900-4171-B814-B81B5F51A2AB}"/>
              </a:ext>
            </a:extLst>
          </p:cNvPr>
          <p:cNvSpPr txBox="1"/>
          <p:nvPr/>
        </p:nvSpPr>
        <p:spPr>
          <a:xfrm>
            <a:off x="978310" y="5560105"/>
            <a:ext cx="4126478" cy="369332"/>
          </a:xfrm>
          <a:prstGeom prst="rect">
            <a:avLst/>
          </a:prstGeom>
          <a:noFill/>
        </p:spPr>
        <p:txBody>
          <a:bodyPr wrap="square" rtlCol="0">
            <a:spAutoFit/>
          </a:bodyPr>
          <a:lstStyle/>
          <a:p>
            <a:pPr algn="ctr"/>
            <a:r>
              <a:rPr lang="en-US" dirty="0">
                <a:solidFill>
                  <a:schemeClr val="accent6"/>
                </a:solidFill>
                <a:latin typeface="+mj-lt"/>
              </a:rPr>
              <a:t>Sheet 39</a:t>
            </a:r>
          </a:p>
        </p:txBody>
      </p:sp>
      <p:pic>
        <p:nvPicPr>
          <p:cNvPr id="4" name="Picture 3">
            <a:extLst>
              <a:ext uri="{FF2B5EF4-FFF2-40B4-BE49-F238E27FC236}">
                <a16:creationId xmlns:a16="http://schemas.microsoft.com/office/drawing/2014/main" id="{20F3973D-6D7E-4389-951A-2A8EE08DEF49}"/>
              </a:ext>
            </a:extLst>
          </p:cNvPr>
          <p:cNvPicPr>
            <a:picLocks noChangeAspect="1"/>
          </p:cNvPicPr>
          <p:nvPr/>
        </p:nvPicPr>
        <p:blipFill>
          <a:blip r:embed="rId3"/>
          <a:stretch>
            <a:fillRect/>
          </a:stretch>
        </p:blipFill>
        <p:spPr>
          <a:xfrm>
            <a:off x="803238" y="2542070"/>
            <a:ext cx="4476622" cy="2962275"/>
          </a:xfrm>
          <a:prstGeom prst="rect">
            <a:avLst/>
          </a:prstGeom>
        </p:spPr>
      </p:pic>
      <p:pic>
        <p:nvPicPr>
          <p:cNvPr id="11" name="Picture 10">
            <a:extLst>
              <a:ext uri="{FF2B5EF4-FFF2-40B4-BE49-F238E27FC236}">
                <a16:creationId xmlns:a16="http://schemas.microsoft.com/office/drawing/2014/main" id="{AFB3D3FE-4E70-4DAE-B083-EB16247B5588}"/>
              </a:ext>
            </a:extLst>
          </p:cNvPr>
          <p:cNvPicPr>
            <a:picLocks noChangeAspect="1"/>
          </p:cNvPicPr>
          <p:nvPr/>
        </p:nvPicPr>
        <p:blipFill>
          <a:blip r:embed="rId4"/>
          <a:stretch>
            <a:fillRect/>
          </a:stretch>
        </p:blipFill>
        <p:spPr>
          <a:xfrm>
            <a:off x="5943600" y="2059936"/>
            <a:ext cx="5772407" cy="3926541"/>
          </a:xfrm>
          <a:prstGeom prst="rect">
            <a:avLst/>
          </a:prstGeom>
        </p:spPr>
      </p:pic>
      <p:sp>
        <p:nvSpPr>
          <p:cNvPr id="13" name="TextBox 12">
            <a:extLst>
              <a:ext uri="{FF2B5EF4-FFF2-40B4-BE49-F238E27FC236}">
                <a16:creationId xmlns:a16="http://schemas.microsoft.com/office/drawing/2014/main" id="{B41294B0-3917-4BC8-9ED0-D88F03D3B5A2}"/>
              </a:ext>
            </a:extLst>
          </p:cNvPr>
          <p:cNvSpPr txBox="1"/>
          <p:nvPr/>
        </p:nvSpPr>
        <p:spPr>
          <a:xfrm>
            <a:off x="6766564" y="5969128"/>
            <a:ext cx="4126478" cy="369332"/>
          </a:xfrm>
          <a:prstGeom prst="rect">
            <a:avLst/>
          </a:prstGeom>
          <a:noFill/>
        </p:spPr>
        <p:txBody>
          <a:bodyPr wrap="square" rtlCol="0">
            <a:spAutoFit/>
          </a:bodyPr>
          <a:lstStyle/>
          <a:p>
            <a:pPr algn="ctr"/>
            <a:r>
              <a:rPr lang="en-US" dirty="0">
                <a:solidFill>
                  <a:schemeClr val="accent6"/>
                </a:solidFill>
                <a:latin typeface="+mj-lt"/>
              </a:rPr>
              <a:t>Sheet 816</a:t>
            </a:r>
          </a:p>
        </p:txBody>
      </p:sp>
    </p:spTree>
    <p:extLst>
      <p:ext uri="{BB962C8B-B14F-4D97-AF65-F5344CB8AC3E}">
        <p14:creationId xmlns:p14="http://schemas.microsoft.com/office/powerpoint/2010/main" val="2452949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94300"/>
            <a:ext cx="9144000" cy="1015663"/>
          </a:xfrm>
          <a:solidFill>
            <a:schemeClr val="accent3"/>
          </a:solidFill>
        </p:spPr>
        <p:txBody>
          <a:bodyPr/>
          <a:lstStyle/>
          <a:p>
            <a:r>
              <a:rPr lang="en-US" dirty="0"/>
              <a:t>Railroad</a:t>
            </a:r>
          </a:p>
        </p:txBody>
      </p:sp>
      <p:sp>
        <p:nvSpPr>
          <p:cNvPr id="3" name="Subtitle 2"/>
          <p:cNvSpPr>
            <a:spLocks noGrp="1"/>
          </p:cNvSpPr>
          <p:nvPr>
            <p:ph type="subTitle" idx="1"/>
          </p:nvPr>
        </p:nvSpPr>
        <p:spPr/>
        <p:txBody>
          <a:bodyPr/>
          <a:lstStyle/>
          <a:p>
            <a:r>
              <a:rPr lang="en-US" dirty="0"/>
              <a:t>Abby Cueva, P.E. </a:t>
            </a:r>
          </a:p>
          <a:p>
            <a:r>
              <a:rPr lang="en-US" dirty="0"/>
              <a:t>EMH&amp;T Project Manager</a:t>
            </a:r>
          </a:p>
        </p:txBody>
      </p:sp>
      <p:sp>
        <p:nvSpPr>
          <p:cNvPr id="9" name="Footer Placeholder 8"/>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3388305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3"/>
          </a:solidFill>
        </p:spPr>
        <p:txBody>
          <a:bodyPr/>
          <a:lstStyle/>
          <a:p>
            <a:r>
              <a:rPr lang="en-US" dirty="0"/>
              <a:t>Railroad - Norfolk southern </a:t>
            </a:r>
          </a:p>
        </p:txBody>
      </p:sp>
      <p:sp>
        <p:nvSpPr>
          <p:cNvPr id="9" name="Content Placeholder 8"/>
          <p:cNvSpPr>
            <a:spLocks noGrp="1"/>
          </p:cNvSpPr>
          <p:nvPr>
            <p:ph idx="1"/>
          </p:nvPr>
        </p:nvSpPr>
        <p:spPr/>
        <p:txBody>
          <a:bodyPr/>
          <a:lstStyle/>
          <a:p>
            <a:r>
              <a:rPr lang="en-US" dirty="0"/>
              <a:t>HAM-562-0026</a:t>
            </a:r>
          </a:p>
          <a:p>
            <a:pPr lvl="1"/>
            <a:r>
              <a:rPr lang="en-US" dirty="0"/>
              <a:t>Construct part width while maintaining rail traffic. </a:t>
            </a:r>
          </a:p>
          <a:p>
            <a:pPr lvl="1"/>
            <a:r>
              <a:rPr lang="en-US" dirty="0"/>
              <a:t>Track work to be done by Norfolk Southern crews. </a:t>
            </a:r>
          </a:p>
          <a:p>
            <a:pPr lvl="2"/>
            <a:r>
              <a:rPr lang="en-US" dirty="0"/>
              <a:t>Pre-Phase A Track Removal. </a:t>
            </a:r>
          </a:p>
          <a:p>
            <a:pPr lvl="2"/>
            <a:r>
              <a:rPr lang="en-US" dirty="0"/>
              <a:t>Post-Phase B/Pre-Phase C Track Const. </a:t>
            </a:r>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201543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3"/>
          </a:solidFill>
        </p:spPr>
        <p:txBody>
          <a:bodyPr/>
          <a:lstStyle/>
          <a:p>
            <a:r>
              <a:rPr lang="en-US" dirty="0"/>
              <a:t>Railroad - Norfolk southern </a:t>
            </a:r>
          </a:p>
        </p:txBody>
      </p:sp>
      <p:sp>
        <p:nvSpPr>
          <p:cNvPr id="9" name="Content Placeholder 8"/>
          <p:cNvSpPr>
            <a:spLocks noGrp="1"/>
          </p:cNvSpPr>
          <p:nvPr>
            <p:ph idx="1"/>
          </p:nvPr>
        </p:nvSpPr>
        <p:spPr/>
        <p:txBody>
          <a:bodyPr/>
          <a:lstStyle/>
          <a:p>
            <a:r>
              <a:rPr lang="en-US" dirty="0"/>
              <a:t>HAM-75-0834 &amp; Prosser</a:t>
            </a:r>
          </a:p>
          <a:p>
            <a:pPr lvl="1"/>
            <a:r>
              <a:rPr lang="en-US" dirty="0"/>
              <a:t>Bridges are constructed offline. </a:t>
            </a:r>
          </a:p>
          <a:p>
            <a:pPr lvl="1"/>
            <a:r>
              <a:rPr lang="en-US" dirty="0"/>
              <a:t>Lack of splices in girders in 0834 bridge. Consider shipping and crane size.</a:t>
            </a:r>
          </a:p>
          <a:p>
            <a:pPr lvl="1"/>
            <a:r>
              <a:rPr lang="en-US" dirty="0"/>
              <a:t>Preloading of RR embankment with settlement platforms.</a:t>
            </a:r>
          </a:p>
          <a:p>
            <a:pPr lvl="1"/>
            <a:r>
              <a:rPr lang="en-US" dirty="0"/>
              <a:t>Prior to the demo of existing bridge, NS crews relocate tracks. </a:t>
            </a:r>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198191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94300"/>
            <a:ext cx="9144000" cy="1015663"/>
          </a:xfrm>
          <a:solidFill>
            <a:schemeClr val="accent4"/>
          </a:solidFill>
        </p:spPr>
        <p:txBody>
          <a:bodyPr/>
          <a:lstStyle/>
          <a:p>
            <a:r>
              <a:rPr lang="en-US" dirty="0"/>
              <a:t>structures</a:t>
            </a:r>
          </a:p>
        </p:txBody>
      </p:sp>
      <p:sp>
        <p:nvSpPr>
          <p:cNvPr id="3" name="Subtitle 2"/>
          <p:cNvSpPr>
            <a:spLocks noGrp="1"/>
          </p:cNvSpPr>
          <p:nvPr>
            <p:ph type="subTitle" idx="1"/>
          </p:nvPr>
        </p:nvSpPr>
        <p:spPr/>
        <p:txBody>
          <a:bodyPr/>
          <a:lstStyle/>
          <a:p>
            <a:r>
              <a:rPr lang="en-US" dirty="0"/>
              <a:t>Craig Schrader, P.E. </a:t>
            </a:r>
          </a:p>
          <a:p>
            <a:r>
              <a:rPr lang="en-US" dirty="0"/>
              <a:t>EMH&amp;T Structures Lead</a:t>
            </a:r>
          </a:p>
        </p:txBody>
      </p:sp>
      <p:sp>
        <p:nvSpPr>
          <p:cNvPr id="9" name="Footer Placeholder 8"/>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355801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4"/>
          </a:solidFill>
        </p:spPr>
        <p:txBody>
          <a:bodyPr/>
          <a:lstStyle/>
          <a:p>
            <a:r>
              <a:rPr lang="en-US" dirty="0"/>
              <a:t>Structures</a:t>
            </a:r>
          </a:p>
        </p:txBody>
      </p:sp>
      <p:sp>
        <p:nvSpPr>
          <p:cNvPr id="9" name="Content Placeholder 8"/>
          <p:cNvSpPr>
            <a:spLocks noGrp="1"/>
          </p:cNvSpPr>
          <p:nvPr>
            <p:ph idx="1"/>
          </p:nvPr>
        </p:nvSpPr>
        <p:spPr/>
        <p:txBody>
          <a:bodyPr/>
          <a:lstStyle/>
          <a:p>
            <a:r>
              <a:rPr lang="en-US" dirty="0"/>
              <a:t>HAM-75-0791</a:t>
            </a:r>
          </a:p>
          <a:p>
            <a:pPr lvl="1"/>
            <a:r>
              <a:rPr lang="en-US" dirty="0"/>
              <a:t>Phase 1</a:t>
            </a:r>
          </a:p>
          <a:p>
            <a:pPr lvl="1"/>
            <a:r>
              <a:rPr lang="en-US" dirty="0"/>
              <a:t>Temporary deck cantilever support. </a:t>
            </a:r>
          </a:p>
          <a:p>
            <a:pPr lvl="1"/>
            <a:endParaRPr lang="en-US" dirty="0"/>
          </a:p>
          <a:p>
            <a:pPr lvl="1"/>
            <a:endParaRPr lang="en-US" dirty="0"/>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5" name="Picture 4">
            <a:extLst>
              <a:ext uri="{FF2B5EF4-FFF2-40B4-BE49-F238E27FC236}">
                <a16:creationId xmlns:a16="http://schemas.microsoft.com/office/drawing/2014/main" id="{2CCF85EF-02FC-421F-8F27-7CBD8A5042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329353"/>
            <a:ext cx="3668395" cy="4534258"/>
          </a:xfrm>
          <a:prstGeom prst="rect">
            <a:avLst/>
          </a:prstGeom>
          <a:noFill/>
        </p:spPr>
      </p:pic>
      <p:sp>
        <p:nvSpPr>
          <p:cNvPr id="6" name="TextBox 5">
            <a:extLst>
              <a:ext uri="{FF2B5EF4-FFF2-40B4-BE49-F238E27FC236}">
                <a16:creationId xmlns:a16="http://schemas.microsoft.com/office/drawing/2014/main" id="{901A487C-7CD5-4CD1-9157-B96470471724}"/>
              </a:ext>
            </a:extLst>
          </p:cNvPr>
          <p:cNvSpPr txBox="1"/>
          <p:nvPr/>
        </p:nvSpPr>
        <p:spPr>
          <a:xfrm>
            <a:off x="7898802" y="5875053"/>
            <a:ext cx="4126478" cy="369332"/>
          </a:xfrm>
          <a:prstGeom prst="rect">
            <a:avLst/>
          </a:prstGeom>
          <a:noFill/>
        </p:spPr>
        <p:txBody>
          <a:bodyPr wrap="square" rtlCol="0">
            <a:spAutoFit/>
          </a:bodyPr>
          <a:lstStyle/>
          <a:p>
            <a:pPr algn="ctr"/>
            <a:r>
              <a:rPr lang="en-US" dirty="0">
                <a:solidFill>
                  <a:schemeClr val="accent6"/>
                </a:solidFill>
                <a:latin typeface="+mj-lt"/>
              </a:rPr>
              <a:t>Sheet 1340 (8 of 57) </a:t>
            </a:r>
          </a:p>
        </p:txBody>
      </p:sp>
    </p:spTree>
    <p:extLst>
      <p:ext uri="{BB962C8B-B14F-4D97-AF65-F5344CB8AC3E}">
        <p14:creationId xmlns:p14="http://schemas.microsoft.com/office/powerpoint/2010/main" val="1247254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4"/>
          </a:solidFill>
        </p:spPr>
        <p:txBody>
          <a:bodyPr/>
          <a:lstStyle/>
          <a:p>
            <a:r>
              <a:rPr lang="en-US" dirty="0"/>
              <a:t>Structures</a:t>
            </a:r>
          </a:p>
        </p:txBody>
      </p:sp>
      <p:sp>
        <p:nvSpPr>
          <p:cNvPr id="9" name="Content Placeholder 8"/>
          <p:cNvSpPr>
            <a:spLocks noGrp="1"/>
          </p:cNvSpPr>
          <p:nvPr>
            <p:ph idx="1"/>
          </p:nvPr>
        </p:nvSpPr>
        <p:spPr>
          <a:xfrm>
            <a:off x="838200" y="1143000"/>
            <a:ext cx="10515600" cy="5181600"/>
          </a:xfrm>
        </p:spPr>
        <p:txBody>
          <a:bodyPr/>
          <a:lstStyle/>
          <a:p>
            <a:r>
              <a:rPr lang="en-US" dirty="0"/>
              <a:t>HAM-562-0004</a:t>
            </a:r>
          </a:p>
          <a:p>
            <a:pPr lvl="1"/>
            <a:r>
              <a:rPr lang="en-US" dirty="0"/>
              <a:t>Temp shoring walls; battered piles; SS reinforcing.</a:t>
            </a:r>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2" name="Picture 1"/>
          <p:cNvPicPr>
            <a:picLocks noChangeAspect="1"/>
          </p:cNvPicPr>
          <p:nvPr/>
        </p:nvPicPr>
        <p:blipFill>
          <a:blip r:embed="rId3"/>
          <a:stretch>
            <a:fillRect/>
          </a:stretch>
        </p:blipFill>
        <p:spPr>
          <a:xfrm>
            <a:off x="1600200" y="2163713"/>
            <a:ext cx="9120406" cy="4237087"/>
          </a:xfrm>
          <a:prstGeom prst="rect">
            <a:avLst/>
          </a:prstGeom>
        </p:spPr>
      </p:pic>
      <p:sp>
        <p:nvSpPr>
          <p:cNvPr id="6" name="TextBox 5">
            <a:extLst>
              <a:ext uri="{FF2B5EF4-FFF2-40B4-BE49-F238E27FC236}">
                <a16:creationId xmlns:a16="http://schemas.microsoft.com/office/drawing/2014/main" id="{9450613C-D3FB-4374-AECF-CB450460AF6E}"/>
              </a:ext>
            </a:extLst>
          </p:cNvPr>
          <p:cNvSpPr txBox="1"/>
          <p:nvPr/>
        </p:nvSpPr>
        <p:spPr>
          <a:xfrm>
            <a:off x="4032761" y="6001720"/>
            <a:ext cx="4126478" cy="369332"/>
          </a:xfrm>
          <a:prstGeom prst="rect">
            <a:avLst/>
          </a:prstGeom>
          <a:noFill/>
        </p:spPr>
        <p:txBody>
          <a:bodyPr wrap="square" rtlCol="0">
            <a:spAutoFit/>
          </a:bodyPr>
          <a:lstStyle/>
          <a:p>
            <a:pPr algn="ctr"/>
            <a:r>
              <a:rPr lang="en-US" dirty="0">
                <a:solidFill>
                  <a:schemeClr val="accent6"/>
                </a:solidFill>
                <a:latin typeface="+mj-lt"/>
              </a:rPr>
              <a:t>Sheet 1288 (20 of 64) </a:t>
            </a:r>
          </a:p>
        </p:txBody>
      </p:sp>
    </p:spTree>
    <p:extLst>
      <p:ext uri="{BB962C8B-B14F-4D97-AF65-F5344CB8AC3E}">
        <p14:creationId xmlns:p14="http://schemas.microsoft.com/office/powerpoint/2010/main" val="3244388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94300"/>
            <a:ext cx="9144000" cy="1015663"/>
          </a:xfrm>
          <a:solidFill>
            <a:schemeClr val="accent5"/>
          </a:solidFill>
        </p:spPr>
        <p:txBody>
          <a:bodyPr/>
          <a:lstStyle/>
          <a:p>
            <a:r>
              <a:rPr lang="en-US" dirty="0"/>
              <a:t>Geotechnical items</a:t>
            </a:r>
          </a:p>
        </p:txBody>
      </p:sp>
      <p:sp>
        <p:nvSpPr>
          <p:cNvPr id="3" name="Subtitle 2"/>
          <p:cNvSpPr>
            <a:spLocks noGrp="1"/>
          </p:cNvSpPr>
          <p:nvPr>
            <p:ph type="subTitle" idx="1"/>
          </p:nvPr>
        </p:nvSpPr>
        <p:spPr/>
        <p:txBody>
          <a:bodyPr/>
          <a:lstStyle/>
          <a:p>
            <a:r>
              <a:rPr lang="en-US" dirty="0"/>
              <a:t>Joe Smithson, P.E. </a:t>
            </a:r>
          </a:p>
          <a:p>
            <a:r>
              <a:rPr lang="en-US" dirty="0"/>
              <a:t>District Design Engineer / District Geotechnical Engineer</a:t>
            </a:r>
          </a:p>
          <a:p>
            <a:endParaRPr lang="en-US" dirty="0"/>
          </a:p>
        </p:txBody>
      </p:sp>
      <p:sp>
        <p:nvSpPr>
          <p:cNvPr id="18" name="Footer Placeholder 17"/>
          <p:cNvSpPr>
            <a:spLocks noGrp="1"/>
          </p:cNvSpPr>
          <p:nvPr>
            <p:ph type="ftr" sz="quarter" idx="3"/>
          </p:nvPr>
        </p:nvSpPr>
        <p:spPr/>
        <p:txBody>
          <a:bodyPr>
            <a:normAutofit/>
          </a:bodyPr>
          <a:lstStyle/>
          <a:p>
            <a:pPr>
              <a:defRPr/>
            </a:pPr>
            <a:r>
              <a:rPr lang="en-US" dirty="0"/>
              <a:t>HAM-75-7.85 (PID 77889) - Prebid Meeting</a:t>
            </a:r>
          </a:p>
        </p:txBody>
      </p:sp>
    </p:spTree>
    <p:extLst>
      <p:ext uri="{BB962C8B-B14F-4D97-AF65-F5344CB8AC3E}">
        <p14:creationId xmlns:p14="http://schemas.microsoft.com/office/powerpoint/2010/main" val="1416643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rock&#10;&#10;Description automatically generated with low confidence">
            <a:extLst>
              <a:ext uri="{FF2B5EF4-FFF2-40B4-BE49-F238E27FC236}">
                <a16:creationId xmlns:a16="http://schemas.microsoft.com/office/drawing/2014/main" id="{8C0B5688-6E53-473A-966F-A0B7CC64F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752600"/>
            <a:ext cx="3657600" cy="2743200"/>
          </a:xfrm>
          <a:prstGeom prst="rect">
            <a:avLst/>
          </a:prstGeom>
        </p:spPr>
      </p:pic>
      <p:sp>
        <p:nvSpPr>
          <p:cNvPr id="8" name="Title 7"/>
          <p:cNvSpPr>
            <a:spLocks noGrp="1"/>
          </p:cNvSpPr>
          <p:nvPr>
            <p:ph type="title"/>
          </p:nvPr>
        </p:nvSpPr>
        <p:spPr>
          <a:solidFill>
            <a:schemeClr val="accent5"/>
          </a:solidFill>
        </p:spPr>
        <p:txBody>
          <a:bodyPr/>
          <a:lstStyle/>
          <a:p>
            <a:r>
              <a:rPr lang="en-US" dirty="0"/>
              <a:t>General subsurface conditions</a:t>
            </a:r>
          </a:p>
        </p:txBody>
      </p:sp>
      <p:sp>
        <p:nvSpPr>
          <p:cNvPr id="9" name="Content Placeholder 8"/>
          <p:cNvSpPr>
            <a:spLocks noGrp="1"/>
          </p:cNvSpPr>
          <p:nvPr>
            <p:ph idx="1"/>
          </p:nvPr>
        </p:nvSpPr>
        <p:spPr>
          <a:xfrm>
            <a:off x="304800" y="1143000"/>
            <a:ext cx="11658600" cy="5029200"/>
          </a:xfrm>
        </p:spPr>
        <p:txBody>
          <a:bodyPr/>
          <a:lstStyle/>
          <a:p>
            <a:r>
              <a:rPr lang="en-US" sz="3200" dirty="0"/>
              <a:t>Deep lacustrine and outwash soil profile</a:t>
            </a:r>
          </a:p>
          <a:p>
            <a:pPr lvl="1"/>
            <a:r>
              <a:rPr lang="en-US" dirty="0"/>
              <a:t>Lakebed clay</a:t>
            </a:r>
          </a:p>
          <a:p>
            <a:pPr lvl="1"/>
            <a:r>
              <a:rPr lang="en-US" dirty="0"/>
              <a:t>Silt – very susceptible to strength loss</a:t>
            </a:r>
          </a:p>
          <a:p>
            <a:pPr lvl="1"/>
            <a:r>
              <a:rPr lang="en-US" dirty="0"/>
              <a:t>Outwash sand and gravel</a:t>
            </a:r>
          </a:p>
          <a:p>
            <a:r>
              <a:rPr lang="en-US" sz="3600" dirty="0"/>
              <a:t>Variable groundwater table</a:t>
            </a:r>
          </a:p>
          <a:p>
            <a:pPr lvl="1"/>
            <a:r>
              <a:rPr lang="en-US" dirty="0"/>
              <a:t>Dewatering note on Sheet </a:t>
            </a:r>
            <a:r>
              <a:rPr lang="en-US" dirty="0">
                <a:solidFill>
                  <a:schemeClr val="accent6"/>
                </a:solidFill>
              </a:rPr>
              <a:t>40</a:t>
            </a:r>
          </a:p>
          <a:p>
            <a:r>
              <a:rPr lang="en-US" sz="3600" dirty="0"/>
              <a:t>See geotechnical data presented in Plans and online at the Traffic Information Management System (TIMS)</a:t>
            </a:r>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2280596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0971"/>
            <a:ext cx="9144000" cy="1938992"/>
          </a:xfrm>
        </p:spPr>
        <p:txBody>
          <a:bodyPr/>
          <a:lstStyle/>
          <a:p>
            <a:r>
              <a:rPr lang="en-US" dirty="0"/>
              <a:t>HAM-75-7.85 </a:t>
            </a:r>
            <a:br>
              <a:rPr lang="en-US" dirty="0"/>
            </a:br>
            <a:r>
              <a:rPr lang="en-US" dirty="0"/>
              <a:t>prebid meeting</a:t>
            </a:r>
          </a:p>
        </p:txBody>
      </p:sp>
      <p:sp>
        <p:nvSpPr>
          <p:cNvPr id="3" name="Subtitle 2"/>
          <p:cNvSpPr>
            <a:spLocks noGrp="1"/>
          </p:cNvSpPr>
          <p:nvPr>
            <p:ph type="subTitle" idx="1"/>
          </p:nvPr>
        </p:nvSpPr>
        <p:spPr/>
        <p:txBody>
          <a:bodyPr/>
          <a:lstStyle/>
          <a:p>
            <a:r>
              <a:rPr lang="en-US" dirty="0"/>
              <a:t>Stephanie Otten, P.E. </a:t>
            </a:r>
          </a:p>
          <a:p>
            <a:r>
              <a:rPr lang="en-US" dirty="0"/>
              <a:t>ODOT Project Manager</a:t>
            </a:r>
          </a:p>
        </p:txBody>
      </p:sp>
      <p:sp>
        <p:nvSpPr>
          <p:cNvPr id="18" name="Footer Placeholder 17"/>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342752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5"/>
          </a:solidFill>
        </p:spPr>
        <p:txBody>
          <a:bodyPr/>
          <a:lstStyle/>
          <a:p>
            <a:r>
              <a:rPr lang="en-US" dirty="0"/>
              <a:t>General geotechnical items</a:t>
            </a:r>
          </a:p>
        </p:txBody>
      </p:sp>
      <p:sp>
        <p:nvSpPr>
          <p:cNvPr id="9" name="Content Placeholder 8"/>
          <p:cNvSpPr>
            <a:spLocks noGrp="1"/>
          </p:cNvSpPr>
          <p:nvPr>
            <p:ph idx="1"/>
          </p:nvPr>
        </p:nvSpPr>
        <p:spPr>
          <a:xfrm>
            <a:off x="152400" y="1143000"/>
            <a:ext cx="7924800" cy="4686300"/>
          </a:xfrm>
        </p:spPr>
        <p:txBody>
          <a:bodyPr/>
          <a:lstStyle/>
          <a:p>
            <a:r>
              <a:rPr lang="en-US" sz="2800" dirty="0"/>
              <a:t>Project includes SS 878 – Inspection and Compaction Testing of Unbound Materials</a:t>
            </a:r>
          </a:p>
          <a:p>
            <a:r>
              <a:rPr lang="en-US" sz="2800" dirty="0"/>
              <a:t>Global subgrade treatment – Item 206 – Cement Stabilized Subgrade, 14 inches deep</a:t>
            </a:r>
          </a:p>
          <a:p>
            <a:r>
              <a:rPr lang="en-US" sz="2800" dirty="0"/>
              <a:t>Do not perform stabilization in zone of MSE walls where SGB is present</a:t>
            </a:r>
          </a:p>
          <a:p>
            <a:endParaRPr lang="en-US" sz="2800" dirty="0"/>
          </a:p>
        </p:txBody>
      </p:sp>
      <p:sp>
        <p:nvSpPr>
          <p:cNvPr id="13" name="Footer Placeholder 12"/>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4" name="Picture 3" descr="A picture containing sky, outdoor, ground, dirt&#10;&#10;Description automatically generated">
            <a:extLst>
              <a:ext uri="{FF2B5EF4-FFF2-40B4-BE49-F238E27FC236}">
                <a16:creationId xmlns:a16="http://schemas.microsoft.com/office/drawing/2014/main" id="{C054B835-9FD5-46B0-A968-D39264406B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144" y="3762721"/>
            <a:ext cx="3260418" cy="2445313"/>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F859DA97-9621-4E12-862F-91263F590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549363" y="1358900"/>
            <a:ext cx="2641599" cy="1981200"/>
          </a:xfrm>
          <a:prstGeom prst="rect">
            <a:avLst/>
          </a:prstGeom>
        </p:spPr>
      </p:pic>
      <p:pic>
        <p:nvPicPr>
          <p:cNvPr id="10" name="Picture 9" descr="A picture containing outdoor, sky, ground, transport&#10;&#10;Description automatically generated">
            <a:extLst>
              <a:ext uri="{FF2B5EF4-FFF2-40B4-BE49-F238E27FC236}">
                <a16:creationId xmlns:a16="http://schemas.microsoft.com/office/drawing/2014/main" id="{840E79C1-E15F-4AE8-A38C-5C50F5A12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4030113"/>
            <a:ext cx="3754373" cy="2116436"/>
          </a:xfrm>
          <a:prstGeom prst="rect">
            <a:avLst/>
          </a:prstGeom>
        </p:spPr>
      </p:pic>
    </p:spTree>
    <p:extLst>
      <p:ext uri="{BB962C8B-B14F-4D97-AF65-F5344CB8AC3E}">
        <p14:creationId xmlns:p14="http://schemas.microsoft.com/office/powerpoint/2010/main" val="428017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solidFill>
        </p:spPr>
        <p:txBody>
          <a:bodyPr/>
          <a:lstStyle/>
          <a:p>
            <a:r>
              <a:rPr lang="en-US" dirty="0"/>
              <a:t>Retaining walls</a:t>
            </a:r>
          </a:p>
        </p:txBody>
      </p:sp>
      <p:sp>
        <p:nvSpPr>
          <p:cNvPr id="5" name="Content Placeholder 4"/>
          <p:cNvSpPr>
            <a:spLocks noGrp="1"/>
          </p:cNvSpPr>
          <p:nvPr>
            <p:ph idx="1"/>
          </p:nvPr>
        </p:nvSpPr>
        <p:spPr>
          <a:xfrm>
            <a:off x="228600" y="1143000"/>
            <a:ext cx="11125200" cy="4906964"/>
          </a:xfrm>
        </p:spPr>
        <p:txBody>
          <a:bodyPr/>
          <a:lstStyle/>
          <a:p>
            <a:r>
              <a:rPr lang="en-US" sz="3200" dirty="0"/>
              <a:t>Item 840 - MSE Walls</a:t>
            </a:r>
          </a:p>
          <a:p>
            <a:r>
              <a:rPr lang="en-US" sz="3200" dirty="0"/>
              <a:t>Item 867 – Temporary MSE Walls</a:t>
            </a:r>
          </a:p>
          <a:p>
            <a:r>
              <a:rPr lang="en-US" sz="3200" dirty="0"/>
              <a:t>Soldier Pile and lagging walls</a:t>
            </a:r>
          </a:p>
          <a:p>
            <a:pPr lvl="1"/>
            <a:r>
              <a:rPr lang="en-US" dirty="0"/>
              <a:t>Permanent and temporary (some complex for phased construction)</a:t>
            </a:r>
          </a:p>
          <a:p>
            <a:pPr lvl="1"/>
            <a:r>
              <a:rPr lang="en-US" dirty="0"/>
              <a:t>Tangent Drilled Shaft wall at the HAM-75-0384 bridge (NS RR)</a:t>
            </a:r>
          </a:p>
          <a:p>
            <a:r>
              <a:rPr lang="en-US" sz="3200" dirty="0"/>
              <a:t>Item 866 – Anchors</a:t>
            </a:r>
          </a:p>
          <a:p>
            <a:r>
              <a:rPr lang="en-US" sz="3200" dirty="0"/>
              <a:t>Combination barrier / CIP walls</a:t>
            </a:r>
          </a:p>
        </p:txBody>
      </p:sp>
      <p:sp>
        <p:nvSpPr>
          <p:cNvPr id="17" name="Footer Placeholder 16"/>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3" name="Picture 2" descr="A person standing in front of a building under construction&#10;&#10;Description automatically generated with medium confidence">
            <a:extLst>
              <a:ext uri="{FF2B5EF4-FFF2-40B4-BE49-F238E27FC236}">
                <a16:creationId xmlns:a16="http://schemas.microsoft.com/office/drawing/2014/main" id="{DCBA9F8F-7054-41D2-8B19-C1FB69440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1005682"/>
            <a:ext cx="2412764" cy="1809573"/>
          </a:xfrm>
          <a:prstGeom prst="rect">
            <a:avLst/>
          </a:prstGeom>
        </p:spPr>
      </p:pic>
      <p:pic>
        <p:nvPicPr>
          <p:cNvPr id="9" name="Content Placeholder 5" descr="A picture containing wooden, old, wood&#10;&#10;Description automatically generated">
            <a:extLst>
              <a:ext uri="{FF2B5EF4-FFF2-40B4-BE49-F238E27FC236}">
                <a16:creationId xmlns:a16="http://schemas.microsoft.com/office/drawing/2014/main" id="{FFBE69C0-5791-49FC-9399-8753A00FE2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543800" y="4358866"/>
            <a:ext cx="2590800" cy="1943100"/>
          </a:xfrm>
          <a:prstGeom prst="rect">
            <a:avLst/>
          </a:prstGeom>
          <a:noFill/>
          <a:ln w="9525">
            <a:noFill/>
            <a:miter lim="800000"/>
            <a:headEnd/>
            <a:tailEnd/>
          </a:ln>
        </p:spPr>
      </p:pic>
    </p:spTree>
    <p:extLst>
      <p:ext uri="{BB962C8B-B14F-4D97-AF65-F5344CB8AC3E}">
        <p14:creationId xmlns:p14="http://schemas.microsoft.com/office/powerpoint/2010/main" val="3568380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5"/>
          </a:solidFill>
        </p:spPr>
        <p:txBody>
          <a:bodyPr/>
          <a:lstStyle/>
          <a:p>
            <a:r>
              <a:rPr lang="en-US" dirty="0"/>
              <a:t>Structure foundations</a:t>
            </a:r>
          </a:p>
        </p:txBody>
      </p:sp>
      <p:sp>
        <p:nvSpPr>
          <p:cNvPr id="5" name="Content Placeholder 4"/>
          <p:cNvSpPr>
            <a:spLocks noGrp="1"/>
          </p:cNvSpPr>
          <p:nvPr>
            <p:ph idx="1"/>
          </p:nvPr>
        </p:nvSpPr>
        <p:spPr>
          <a:xfrm>
            <a:off x="190500" y="1166018"/>
            <a:ext cx="10515600" cy="4906964"/>
          </a:xfrm>
        </p:spPr>
        <p:txBody>
          <a:bodyPr/>
          <a:lstStyle/>
          <a:p>
            <a:r>
              <a:rPr lang="en-US" sz="3600" dirty="0"/>
              <a:t>Many pile foundations are using pile setup</a:t>
            </a:r>
          </a:p>
          <a:p>
            <a:pPr lvl="1"/>
            <a:r>
              <a:rPr lang="en-US" dirty="0"/>
              <a:t>Waiting period</a:t>
            </a:r>
          </a:p>
          <a:p>
            <a:pPr lvl="1"/>
            <a:r>
              <a:rPr lang="en-US" dirty="0"/>
              <a:t>Dynamic load testing </a:t>
            </a:r>
          </a:p>
          <a:p>
            <a:pPr lvl="1"/>
            <a:r>
              <a:rPr lang="en-US" dirty="0"/>
              <a:t>Restrike testing</a:t>
            </a:r>
          </a:p>
          <a:p>
            <a:r>
              <a:rPr lang="en-US" sz="3600" dirty="0"/>
              <a:t>MSE wall abutments require a settlement waiting period to mitigate </a:t>
            </a:r>
            <a:r>
              <a:rPr lang="en-US" sz="3600" dirty="0" err="1"/>
              <a:t>downdrag</a:t>
            </a:r>
            <a:endParaRPr lang="en-US" sz="3600" dirty="0"/>
          </a:p>
          <a:p>
            <a:r>
              <a:rPr lang="en-US" sz="3600" dirty="0"/>
              <a:t>Temporary Surcharge at MSE wall abutments</a:t>
            </a:r>
          </a:p>
          <a:p>
            <a:endParaRPr lang="en-US" dirty="0"/>
          </a:p>
          <a:p>
            <a:endParaRPr lang="en-US" dirty="0"/>
          </a:p>
        </p:txBody>
      </p:sp>
      <p:sp>
        <p:nvSpPr>
          <p:cNvPr id="9" name="Footer Placeholder 8"/>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3" name="Picture 2" descr="A picture containing sky, outdoor, stone&#10;&#10;Description automatically generated">
            <a:extLst>
              <a:ext uri="{FF2B5EF4-FFF2-40B4-BE49-F238E27FC236}">
                <a16:creationId xmlns:a16="http://schemas.microsoft.com/office/drawing/2014/main" id="{557BFFF2-0105-4F6E-B50C-B9FD4AB3C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00" y="3971634"/>
            <a:ext cx="1730721" cy="1298041"/>
          </a:xfrm>
          <a:prstGeom prst="rect">
            <a:avLst/>
          </a:prstGeom>
        </p:spPr>
      </p:pic>
      <p:pic>
        <p:nvPicPr>
          <p:cNvPr id="7" name="Picture 6" descr="A picture containing outdoor, old&#10;&#10;Description automatically generated">
            <a:extLst>
              <a:ext uri="{FF2B5EF4-FFF2-40B4-BE49-F238E27FC236}">
                <a16:creationId xmlns:a16="http://schemas.microsoft.com/office/drawing/2014/main" id="{E3436B65-B92A-429F-A70F-9B3FC6BA8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0" y="1683001"/>
            <a:ext cx="2362200" cy="1771650"/>
          </a:xfrm>
          <a:prstGeom prst="rect">
            <a:avLst/>
          </a:prstGeom>
        </p:spPr>
      </p:pic>
    </p:spTree>
    <p:extLst>
      <p:ext uri="{BB962C8B-B14F-4D97-AF65-F5344CB8AC3E}">
        <p14:creationId xmlns:p14="http://schemas.microsoft.com/office/powerpoint/2010/main" val="279907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5"/>
          </a:solidFill>
        </p:spPr>
        <p:txBody>
          <a:bodyPr/>
          <a:lstStyle/>
          <a:p>
            <a:r>
              <a:rPr lang="en-US" dirty="0"/>
              <a:t>Geotech</a:t>
            </a:r>
          </a:p>
        </p:txBody>
      </p:sp>
      <p:sp>
        <p:nvSpPr>
          <p:cNvPr id="9" name="Content Placeholder 8"/>
          <p:cNvSpPr>
            <a:spLocks noGrp="1"/>
          </p:cNvSpPr>
          <p:nvPr>
            <p:ph idx="1"/>
          </p:nvPr>
        </p:nvSpPr>
        <p:spPr>
          <a:xfrm>
            <a:off x="304800" y="1143000"/>
            <a:ext cx="5334000" cy="4648200"/>
          </a:xfrm>
        </p:spPr>
        <p:txBody>
          <a:bodyPr/>
          <a:lstStyle/>
          <a:p>
            <a:r>
              <a:rPr lang="en-US" sz="3200" dirty="0"/>
              <a:t>Temporary Shoring</a:t>
            </a:r>
          </a:p>
          <a:p>
            <a:pPr lvl="1"/>
            <a:r>
              <a:rPr lang="en-US" sz="2400" dirty="0"/>
              <a:t>Granular Profile</a:t>
            </a:r>
          </a:p>
          <a:p>
            <a:pPr lvl="1"/>
            <a:r>
              <a:rPr lang="en-US" sz="2400" dirty="0"/>
              <a:t>Deeper sand and gravel dense to very dense</a:t>
            </a:r>
          </a:p>
          <a:p>
            <a:pPr lvl="1"/>
            <a:r>
              <a:rPr lang="en-US" sz="2400" dirty="0"/>
              <a:t>Variable groundwater elevation</a:t>
            </a:r>
          </a:p>
          <a:p>
            <a:pPr lvl="1"/>
            <a:r>
              <a:rPr lang="en-US" sz="2400" dirty="0"/>
              <a:t>Archive boring information online in TIMS</a:t>
            </a:r>
          </a:p>
          <a:p>
            <a:pPr lvl="1"/>
            <a:endParaRPr lang="en-US" dirty="0"/>
          </a:p>
          <a:p>
            <a:pPr lvl="1"/>
            <a:endParaRPr lang="en-US" dirty="0"/>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5" name="Picture 4">
            <a:extLst>
              <a:ext uri="{FF2B5EF4-FFF2-40B4-BE49-F238E27FC236}">
                <a16:creationId xmlns:a16="http://schemas.microsoft.com/office/drawing/2014/main" id="{7D4754D5-A0F2-4AF2-8725-50C18365EF20}"/>
              </a:ext>
            </a:extLst>
          </p:cNvPr>
          <p:cNvPicPr>
            <a:picLocks noChangeAspect="1"/>
          </p:cNvPicPr>
          <p:nvPr/>
        </p:nvPicPr>
        <p:blipFill>
          <a:blip r:embed="rId3"/>
          <a:stretch>
            <a:fillRect/>
          </a:stretch>
        </p:blipFill>
        <p:spPr>
          <a:xfrm>
            <a:off x="6417840" y="337141"/>
            <a:ext cx="4903303" cy="3810953"/>
          </a:xfrm>
          <a:prstGeom prst="rect">
            <a:avLst/>
          </a:prstGeom>
        </p:spPr>
      </p:pic>
      <p:pic>
        <p:nvPicPr>
          <p:cNvPr id="3" name="Picture 2">
            <a:extLst>
              <a:ext uri="{FF2B5EF4-FFF2-40B4-BE49-F238E27FC236}">
                <a16:creationId xmlns:a16="http://schemas.microsoft.com/office/drawing/2014/main" id="{E0F0C343-302F-48B4-8895-9504B4C62039}"/>
              </a:ext>
            </a:extLst>
          </p:cNvPr>
          <p:cNvPicPr>
            <a:picLocks noChangeAspect="1"/>
          </p:cNvPicPr>
          <p:nvPr/>
        </p:nvPicPr>
        <p:blipFill>
          <a:blip r:embed="rId4"/>
          <a:stretch>
            <a:fillRect/>
          </a:stretch>
        </p:blipFill>
        <p:spPr>
          <a:xfrm>
            <a:off x="7467600" y="3581400"/>
            <a:ext cx="3263995" cy="2553658"/>
          </a:xfrm>
          <a:prstGeom prst="rect">
            <a:avLst/>
          </a:prstGeom>
        </p:spPr>
      </p:pic>
    </p:spTree>
    <p:extLst>
      <p:ext uri="{BB962C8B-B14F-4D97-AF65-F5344CB8AC3E}">
        <p14:creationId xmlns:p14="http://schemas.microsoft.com/office/powerpoint/2010/main" val="10295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94300"/>
            <a:ext cx="9144000" cy="1015663"/>
          </a:xfrm>
          <a:solidFill>
            <a:schemeClr val="accent6"/>
          </a:solidFill>
        </p:spPr>
        <p:txBody>
          <a:bodyPr/>
          <a:lstStyle/>
          <a:p>
            <a:r>
              <a:rPr lang="en-US" dirty="0"/>
              <a:t>Real estate</a:t>
            </a:r>
          </a:p>
        </p:txBody>
      </p:sp>
      <p:sp>
        <p:nvSpPr>
          <p:cNvPr id="3" name="Subtitle 2"/>
          <p:cNvSpPr>
            <a:spLocks noGrp="1"/>
          </p:cNvSpPr>
          <p:nvPr>
            <p:ph type="subTitle" idx="1"/>
          </p:nvPr>
        </p:nvSpPr>
        <p:spPr/>
        <p:txBody>
          <a:bodyPr/>
          <a:lstStyle/>
          <a:p>
            <a:r>
              <a:rPr lang="en-US" dirty="0"/>
              <a:t>Stephanie Otten, P.E. </a:t>
            </a:r>
          </a:p>
          <a:p>
            <a:r>
              <a:rPr lang="en-US" dirty="0"/>
              <a:t>ODOT Project Manager</a:t>
            </a:r>
          </a:p>
        </p:txBody>
      </p:sp>
      <p:sp>
        <p:nvSpPr>
          <p:cNvPr id="18" name="Footer Placeholder 17"/>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2733981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6"/>
          </a:solidFill>
        </p:spPr>
        <p:txBody>
          <a:bodyPr/>
          <a:lstStyle/>
          <a:p>
            <a:r>
              <a:rPr lang="en-US" dirty="0"/>
              <a:t>Real estate</a:t>
            </a:r>
          </a:p>
        </p:txBody>
      </p:sp>
      <p:sp>
        <p:nvSpPr>
          <p:cNvPr id="9" name="Content Placeholder 8"/>
          <p:cNvSpPr>
            <a:spLocks noGrp="1"/>
          </p:cNvSpPr>
          <p:nvPr>
            <p:ph idx="1"/>
          </p:nvPr>
        </p:nvSpPr>
        <p:spPr/>
        <p:txBody>
          <a:bodyPr/>
          <a:lstStyle/>
          <a:p>
            <a:r>
              <a:rPr lang="en-US" dirty="0"/>
              <a:t>Givaudan</a:t>
            </a:r>
          </a:p>
        </p:txBody>
      </p:sp>
      <p:sp>
        <p:nvSpPr>
          <p:cNvPr id="12" name="Footer Placeholder 11"/>
          <p:cNvSpPr>
            <a:spLocks noGrp="1"/>
          </p:cNvSpPr>
          <p:nvPr>
            <p:ph type="ftr" sz="quarter" idx="3"/>
          </p:nvPr>
        </p:nvSpPr>
        <p:spPr/>
        <p:txBody>
          <a:bodyPr>
            <a:normAutofit/>
          </a:bodyPr>
          <a:lstStyle/>
          <a:p>
            <a:pPr>
              <a:defRPr/>
            </a:pPr>
            <a:r>
              <a:rPr lang="en-US" dirty="0"/>
              <a:t>HAM-75-7.85 (PID 77889) - Prebid Meeting</a:t>
            </a:r>
          </a:p>
        </p:txBody>
      </p:sp>
      <p:pic>
        <p:nvPicPr>
          <p:cNvPr id="3" name="Picture 2">
            <a:extLst>
              <a:ext uri="{FF2B5EF4-FFF2-40B4-BE49-F238E27FC236}">
                <a16:creationId xmlns:a16="http://schemas.microsoft.com/office/drawing/2014/main" id="{5ED3A748-A1F2-43CC-BA5F-909B21BCA05B}"/>
              </a:ext>
            </a:extLst>
          </p:cNvPr>
          <p:cNvPicPr>
            <a:picLocks noChangeAspect="1"/>
          </p:cNvPicPr>
          <p:nvPr/>
        </p:nvPicPr>
        <p:blipFill>
          <a:blip r:embed="rId3"/>
          <a:stretch>
            <a:fillRect/>
          </a:stretch>
        </p:blipFill>
        <p:spPr>
          <a:xfrm>
            <a:off x="237043" y="1960051"/>
            <a:ext cx="3486299" cy="1543116"/>
          </a:xfrm>
          <a:prstGeom prst="rect">
            <a:avLst/>
          </a:prstGeom>
        </p:spPr>
      </p:pic>
      <p:sp>
        <p:nvSpPr>
          <p:cNvPr id="7" name="TextBox 6">
            <a:extLst>
              <a:ext uri="{FF2B5EF4-FFF2-40B4-BE49-F238E27FC236}">
                <a16:creationId xmlns:a16="http://schemas.microsoft.com/office/drawing/2014/main" id="{A8DE2568-A4F7-4451-BFAD-A25B2ED6957D}"/>
              </a:ext>
            </a:extLst>
          </p:cNvPr>
          <p:cNvSpPr txBox="1"/>
          <p:nvPr/>
        </p:nvSpPr>
        <p:spPr>
          <a:xfrm>
            <a:off x="-93717" y="3596482"/>
            <a:ext cx="4126478" cy="369332"/>
          </a:xfrm>
          <a:prstGeom prst="rect">
            <a:avLst/>
          </a:prstGeom>
          <a:noFill/>
        </p:spPr>
        <p:txBody>
          <a:bodyPr wrap="square" rtlCol="0">
            <a:spAutoFit/>
          </a:bodyPr>
          <a:lstStyle/>
          <a:p>
            <a:pPr algn="ctr"/>
            <a:r>
              <a:rPr lang="en-US" dirty="0">
                <a:solidFill>
                  <a:schemeClr val="accent6"/>
                </a:solidFill>
                <a:latin typeface="+mj-lt"/>
              </a:rPr>
              <a:t>Sheet 38</a:t>
            </a:r>
          </a:p>
        </p:txBody>
      </p:sp>
      <p:pic>
        <p:nvPicPr>
          <p:cNvPr id="5" name="Picture 4">
            <a:extLst>
              <a:ext uri="{FF2B5EF4-FFF2-40B4-BE49-F238E27FC236}">
                <a16:creationId xmlns:a16="http://schemas.microsoft.com/office/drawing/2014/main" id="{C863D07C-0911-4D5C-9EB7-003F582EE7F0}"/>
              </a:ext>
            </a:extLst>
          </p:cNvPr>
          <p:cNvPicPr>
            <a:picLocks noChangeAspect="1"/>
          </p:cNvPicPr>
          <p:nvPr/>
        </p:nvPicPr>
        <p:blipFill>
          <a:blip r:embed="rId4"/>
          <a:stretch>
            <a:fillRect/>
          </a:stretch>
        </p:blipFill>
        <p:spPr>
          <a:xfrm>
            <a:off x="4209005" y="1937638"/>
            <a:ext cx="3641838" cy="2537906"/>
          </a:xfrm>
          <a:prstGeom prst="rect">
            <a:avLst/>
          </a:prstGeom>
        </p:spPr>
      </p:pic>
      <p:sp>
        <p:nvSpPr>
          <p:cNvPr id="10" name="TextBox 9">
            <a:extLst>
              <a:ext uri="{FF2B5EF4-FFF2-40B4-BE49-F238E27FC236}">
                <a16:creationId xmlns:a16="http://schemas.microsoft.com/office/drawing/2014/main" id="{7B673BEE-E9FA-49C6-AC86-2B6B0105B229}"/>
              </a:ext>
            </a:extLst>
          </p:cNvPr>
          <p:cNvSpPr txBox="1"/>
          <p:nvPr/>
        </p:nvSpPr>
        <p:spPr>
          <a:xfrm>
            <a:off x="4032761" y="4559095"/>
            <a:ext cx="4126478" cy="369332"/>
          </a:xfrm>
          <a:prstGeom prst="rect">
            <a:avLst/>
          </a:prstGeom>
          <a:noFill/>
        </p:spPr>
        <p:txBody>
          <a:bodyPr wrap="square" rtlCol="0">
            <a:spAutoFit/>
          </a:bodyPr>
          <a:lstStyle/>
          <a:p>
            <a:pPr algn="ctr"/>
            <a:r>
              <a:rPr lang="en-US" dirty="0">
                <a:solidFill>
                  <a:schemeClr val="accent6"/>
                </a:solidFill>
                <a:latin typeface="+mj-lt"/>
              </a:rPr>
              <a:t>Sheet 41</a:t>
            </a:r>
          </a:p>
        </p:txBody>
      </p:sp>
      <p:pic>
        <p:nvPicPr>
          <p:cNvPr id="11" name="Picture 10">
            <a:extLst>
              <a:ext uri="{FF2B5EF4-FFF2-40B4-BE49-F238E27FC236}">
                <a16:creationId xmlns:a16="http://schemas.microsoft.com/office/drawing/2014/main" id="{222D633C-84EB-44E8-B157-3702A3E037C7}"/>
              </a:ext>
            </a:extLst>
          </p:cNvPr>
          <p:cNvPicPr>
            <a:picLocks noChangeAspect="1"/>
          </p:cNvPicPr>
          <p:nvPr/>
        </p:nvPicPr>
        <p:blipFill>
          <a:blip r:embed="rId5"/>
          <a:stretch>
            <a:fillRect/>
          </a:stretch>
        </p:blipFill>
        <p:spPr>
          <a:xfrm>
            <a:off x="8332024" y="1952910"/>
            <a:ext cx="3442570" cy="3762090"/>
          </a:xfrm>
          <a:prstGeom prst="rect">
            <a:avLst/>
          </a:prstGeom>
        </p:spPr>
      </p:pic>
      <p:sp>
        <p:nvSpPr>
          <p:cNvPr id="13" name="TextBox 12">
            <a:extLst>
              <a:ext uri="{FF2B5EF4-FFF2-40B4-BE49-F238E27FC236}">
                <a16:creationId xmlns:a16="http://schemas.microsoft.com/office/drawing/2014/main" id="{D1387416-D875-43F3-93A3-3AE1E2C717C8}"/>
              </a:ext>
            </a:extLst>
          </p:cNvPr>
          <p:cNvSpPr txBox="1"/>
          <p:nvPr/>
        </p:nvSpPr>
        <p:spPr>
          <a:xfrm>
            <a:off x="7990070" y="5680632"/>
            <a:ext cx="4126478" cy="369332"/>
          </a:xfrm>
          <a:prstGeom prst="rect">
            <a:avLst/>
          </a:prstGeom>
          <a:noFill/>
        </p:spPr>
        <p:txBody>
          <a:bodyPr wrap="square" rtlCol="0">
            <a:spAutoFit/>
          </a:bodyPr>
          <a:lstStyle/>
          <a:p>
            <a:pPr algn="ctr"/>
            <a:r>
              <a:rPr lang="en-US" dirty="0">
                <a:solidFill>
                  <a:schemeClr val="accent6"/>
                </a:solidFill>
                <a:latin typeface="+mj-lt"/>
              </a:rPr>
              <a:t>Sheet 43</a:t>
            </a:r>
          </a:p>
        </p:txBody>
      </p:sp>
    </p:spTree>
    <p:extLst>
      <p:ext uri="{BB962C8B-B14F-4D97-AF65-F5344CB8AC3E}">
        <p14:creationId xmlns:p14="http://schemas.microsoft.com/office/powerpoint/2010/main" val="2828210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6"/>
          </a:solidFill>
        </p:spPr>
        <p:txBody>
          <a:bodyPr/>
          <a:lstStyle/>
          <a:p>
            <a:r>
              <a:rPr lang="en-US" dirty="0"/>
              <a:t>Real estate</a:t>
            </a:r>
          </a:p>
        </p:txBody>
      </p:sp>
      <p:sp>
        <p:nvSpPr>
          <p:cNvPr id="9" name="Content Placeholder 8"/>
          <p:cNvSpPr>
            <a:spLocks noGrp="1"/>
          </p:cNvSpPr>
          <p:nvPr>
            <p:ph idx="1"/>
          </p:nvPr>
        </p:nvSpPr>
        <p:spPr/>
        <p:txBody>
          <a:bodyPr/>
          <a:lstStyle/>
          <a:p>
            <a:r>
              <a:rPr lang="en-US" dirty="0"/>
              <a:t>Solvay</a:t>
            </a:r>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3" name="Picture 2">
            <a:extLst>
              <a:ext uri="{FF2B5EF4-FFF2-40B4-BE49-F238E27FC236}">
                <a16:creationId xmlns:a16="http://schemas.microsoft.com/office/drawing/2014/main" id="{667DA7D0-65E0-460B-BF79-88A4BA37F02A}"/>
              </a:ext>
            </a:extLst>
          </p:cNvPr>
          <p:cNvPicPr>
            <a:picLocks noChangeAspect="1"/>
          </p:cNvPicPr>
          <p:nvPr/>
        </p:nvPicPr>
        <p:blipFill>
          <a:blip r:embed="rId3"/>
          <a:stretch>
            <a:fillRect/>
          </a:stretch>
        </p:blipFill>
        <p:spPr>
          <a:xfrm>
            <a:off x="3619500" y="2435546"/>
            <a:ext cx="4953000" cy="2321872"/>
          </a:xfrm>
          <a:prstGeom prst="rect">
            <a:avLst/>
          </a:prstGeom>
        </p:spPr>
      </p:pic>
      <p:sp>
        <p:nvSpPr>
          <p:cNvPr id="7" name="TextBox 6">
            <a:extLst>
              <a:ext uri="{FF2B5EF4-FFF2-40B4-BE49-F238E27FC236}">
                <a16:creationId xmlns:a16="http://schemas.microsoft.com/office/drawing/2014/main" id="{C8FC196E-F8D3-48BA-8AF0-643CD6680278}"/>
              </a:ext>
            </a:extLst>
          </p:cNvPr>
          <p:cNvSpPr txBox="1"/>
          <p:nvPr/>
        </p:nvSpPr>
        <p:spPr>
          <a:xfrm>
            <a:off x="4032761" y="4801352"/>
            <a:ext cx="4126478" cy="369332"/>
          </a:xfrm>
          <a:prstGeom prst="rect">
            <a:avLst/>
          </a:prstGeom>
          <a:noFill/>
        </p:spPr>
        <p:txBody>
          <a:bodyPr wrap="square" rtlCol="0">
            <a:spAutoFit/>
          </a:bodyPr>
          <a:lstStyle/>
          <a:p>
            <a:pPr algn="ctr"/>
            <a:r>
              <a:rPr lang="en-US" dirty="0">
                <a:solidFill>
                  <a:schemeClr val="accent6"/>
                </a:solidFill>
                <a:latin typeface="+mj-lt"/>
              </a:rPr>
              <a:t>Sheet 38</a:t>
            </a:r>
          </a:p>
        </p:txBody>
      </p:sp>
    </p:spTree>
    <p:extLst>
      <p:ext uri="{BB962C8B-B14F-4D97-AF65-F5344CB8AC3E}">
        <p14:creationId xmlns:p14="http://schemas.microsoft.com/office/powerpoint/2010/main" val="4108553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726707" y="1943100"/>
            <a:ext cx="2738587" cy="2971800"/>
          </a:xfrm>
          <a:prstGeom prst="roundRect">
            <a:avLst>
              <a:gd name="adj" fmla="val 11102"/>
            </a:avLst>
          </a:prstGeom>
          <a:solidFill>
            <a:schemeClr val="tx2"/>
          </a:solidFill>
          <a:ln w="19685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a:latin typeface="Franklin Gothic Demi" panose="020B0703020102020204" pitchFamily="34" charset="0"/>
              </a:rPr>
              <a:t>?</a:t>
            </a:r>
          </a:p>
        </p:txBody>
      </p:sp>
      <p:sp>
        <p:nvSpPr>
          <p:cNvPr id="6" name="Title 5"/>
          <p:cNvSpPr>
            <a:spLocks noGrp="1"/>
          </p:cNvSpPr>
          <p:nvPr>
            <p:ph type="title"/>
          </p:nvPr>
        </p:nvSpPr>
        <p:spPr/>
        <p:txBody>
          <a:bodyPr/>
          <a:lstStyle/>
          <a:p>
            <a:r>
              <a:rPr lang="en-US" dirty="0"/>
              <a:t>Questions</a:t>
            </a:r>
          </a:p>
        </p:txBody>
      </p:sp>
      <p:sp>
        <p:nvSpPr>
          <p:cNvPr id="2" name="TextBox 1"/>
          <p:cNvSpPr txBox="1"/>
          <p:nvPr/>
        </p:nvSpPr>
        <p:spPr>
          <a:xfrm>
            <a:off x="8382000" y="5867400"/>
            <a:ext cx="2971800" cy="369332"/>
          </a:xfrm>
          <a:prstGeom prst="rect">
            <a:avLst/>
          </a:prstGeom>
          <a:noFill/>
        </p:spPr>
        <p:txBody>
          <a:bodyPr wrap="square" rtlCol="0">
            <a:spAutoFit/>
          </a:bodyPr>
          <a:lstStyle/>
          <a:p>
            <a:pPr algn="r"/>
            <a:r>
              <a:rPr lang="en-US" b="1" i="1" dirty="0">
                <a:latin typeface="+mj-lt"/>
              </a:rPr>
              <a:t>Last updated </a:t>
            </a:r>
            <a:fld id="{CDA22860-E94C-4AD2-BD07-62D8D5C23F96}" type="datetime1">
              <a:rPr lang="en-US" b="1" i="1" smtClean="0">
                <a:latin typeface="+mj-lt"/>
              </a:rPr>
              <a:t>3/30/2022</a:t>
            </a:fld>
            <a:endParaRPr lang="en-US" b="1" i="1" dirty="0">
              <a:latin typeface="+mj-lt"/>
            </a:endParaRPr>
          </a:p>
        </p:txBody>
      </p:sp>
      <p:sp>
        <p:nvSpPr>
          <p:cNvPr id="8" name="Footer Placeholder 7"/>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35353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750"/>
                            </p:stCondLst>
                            <p:childTnLst>
                              <p:par>
                                <p:cTn id="11" presetID="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Project location</a:t>
            </a:r>
          </a:p>
        </p:txBody>
      </p:sp>
      <p:sp>
        <p:nvSpPr>
          <p:cNvPr id="9" name="Content Placeholder 8"/>
          <p:cNvSpPr>
            <a:spLocks noGrp="1"/>
          </p:cNvSpPr>
          <p:nvPr>
            <p:ph idx="1"/>
          </p:nvPr>
        </p:nvSpPr>
        <p:spPr>
          <a:xfrm>
            <a:off x="304800" y="1143000"/>
            <a:ext cx="2819400" cy="4906964"/>
          </a:xfrm>
        </p:spPr>
        <p:txBody>
          <a:bodyPr/>
          <a:lstStyle/>
          <a:p>
            <a:pPr marL="0" indent="0">
              <a:buNone/>
            </a:pPr>
            <a:r>
              <a:rPr lang="en-US" sz="2800" dirty="0"/>
              <a:t>HAM-75-7.85</a:t>
            </a:r>
          </a:p>
          <a:p>
            <a:pPr marL="0" indent="0">
              <a:buNone/>
            </a:pPr>
            <a:r>
              <a:rPr lang="en-US" sz="2800" dirty="0"/>
              <a:t>PID 77889</a:t>
            </a:r>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5" name="Picture 4">
            <a:extLst>
              <a:ext uri="{FF2B5EF4-FFF2-40B4-BE49-F238E27FC236}">
                <a16:creationId xmlns:a16="http://schemas.microsoft.com/office/drawing/2014/main" id="{085D9929-79B5-47B8-A230-51E3BA984E48}"/>
              </a:ext>
            </a:extLst>
          </p:cNvPr>
          <p:cNvPicPr>
            <a:picLocks noChangeAspect="1"/>
          </p:cNvPicPr>
          <p:nvPr/>
        </p:nvPicPr>
        <p:blipFill>
          <a:blip r:embed="rId3"/>
          <a:stretch>
            <a:fillRect/>
          </a:stretch>
        </p:blipFill>
        <p:spPr>
          <a:xfrm>
            <a:off x="3352800" y="1143000"/>
            <a:ext cx="8153400" cy="5014956"/>
          </a:xfrm>
          <a:prstGeom prst="rect">
            <a:avLst/>
          </a:prstGeom>
        </p:spPr>
      </p:pic>
      <p:cxnSp>
        <p:nvCxnSpPr>
          <p:cNvPr id="6" name="Straight Arrow Connector 5">
            <a:extLst>
              <a:ext uri="{FF2B5EF4-FFF2-40B4-BE49-F238E27FC236}">
                <a16:creationId xmlns:a16="http://schemas.microsoft.com/office/drawing/2014/main" id="{CC2A5FC4-6EA2-4550-84E4-DCE0BA793CC9}"/>
              </a:ext>
            </a:extLst>
          </p:cNvPr>
          <p:cNvCxnSpPr>
            <a:cxnSpLocks/>
          </p:cNvCxnSpPr>
          <p:nvPr/>
        </p:nvCxnSpPr>
        <p:spPr>
          <a:xfrm flipH="1" flipV="1">
            <a:off x="7391400" y="3733800"/>
            <a:ext cx="381000" cy="10846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1F0413E-03DB-4612-9762-AC8CC01F15FB}"/>
              </a:ext>
            </a:extLst>
          </p:cNvPr>
          <p:cNvSpPr txBox="1"/>
          <p:nvPr/>
        </p:nvSpPr>
        <p:spPr>
          <a:xfrm>
            <a:off x="7772400" y="3657600"/>
            <a:ext cx="1905000" cy="369332"/>
          </a:xfrm>
          <a:prstGeom prst="rect">
            <a:avLst/>
          </a:prstGeom>
          <a:solidFill>
            <a:schemeClr val="bg2"/>
          </a:solidFill>
        </p:spPr>
        <p:txBody>
          <a:bodyPr wrap="square" rtlCol="0">
            <a:spAutoFit/>
          </a:bodyPr>
          <a:lstStyle/>
          <a:p>
            <a:r>
              <a:rPr lang="en-US" dirty="0">
                <a:solidFill>
                  <a:schemeClr val="tx2"/>
                </a:solidFill>
              </a:rPr>
              <a:t>Project Location</a:t>
            </a:r>
          </a:p>
        </p:txBody>
      </p:sp>
    </p:spTree>
    <p:extLst>
      <p:ext uri="{BB962C8B-B14F-4D97-AF65-F5344CB8AC3E}">
        <p14:creationId xmlns:p14="http://schemas.microsoft.com/office/powerpoint/2010/main" val="359758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Project manager &amp; engineers</a:t>
            </a:r>
          </a:p>
        </p:txBody>
      </p:sp>
      <p:sp>
        <p:nvSpPr>
          <p:cNvPr id="9" name="Content Placeholder 8"/>
          <p:cNvSpPr>
            <a:spLocks noGrp="1"/>
          </p:cNvSpPr>
          <p:nvPr>
            <p:ph idx="1"/>
          </p:nvPr>
        </p:nvSpPr>
        <p:spPr/>
        <p:txBody>
          <a:bodyPr/>
          <a:lstStyle/>
          <a:p>
            <a:r>
              <a:rPr lang="en-US" sz="3200" dirty="0"/>
              <a:t>Stephanie Otten, P.E., Project Manager</a:t>
            </a:r>
          </a:p>
          <a:p>
            <a:r>
              <a:rPr lang="en-US" sz="3200" dirty="0"/>
              <a:t>Joe Smithson, District Design Engineer</a:t>
            </a:r>
          </a:p>
          <a:p>
            <a:r>
              <a:rPr lang="en-US" sz="3200" dirty="0"/>
              <a:t>Scott LeBlanc, District Construction Engineer</a:t>
            </a:r>
          </a:p>
          <a:p>
            <a:r>
              <a:rPr lang="en-US" sz="3200" dirty="0"/>
              <a:t>Kelly Wessels, P.E. Construction Area Engineer</a:t>
            </a:r>
          </a:p>
          <a:p>
            <a:r>
              <a:rPr lang="en-US" sz="3200" dirty="0"/>
              <a:t>Sam Beyer, P.E., Construction Project Engineer</a:t>
            </a:r>
          </a:p>
          <a:p>
            <a:r>
              <a:rPr lang="en-US" sz="3200" dirty="0"/>
              <a:t>Abby Cueva, P.E, EMH&amp;T Designer’s Project Manager</a:t>
            </a:r>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9925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overview</a:t>
            </a:r>
          </a:p>
        </p:txBody>
      </p:sp>
      <p:sp>
        <p:nvSpPr>
          <p:cNvPr id="9" name="Content Placeholder 8"/>
          <p:cNvSpPr>
            <a:spLocks noGrp="1"/>
          </p:cNvSpPr>
          <p:nvPr>
            <p:ph idx="1"/>
          </p:nvPr>
        </p:nvSpPr>
        <p:spPr>
          <a:xfrm>
            <a:off x="838200" y="975518"/>
            <a:ext cx="10820400" cy="4906964"/>
          </a:xfrm>
        </p:spPr>
        <p:txBody>
          <a:bodyPr/>
          <a:lstStyle/>
          <a:p>
            <a:r>
              <a:rPr lang="en-US" dirty="0"/>
              <a:t>Intent</a:t>
            </a:r>
          </a:p>
          <a:p>
            <a:pPr lvl="1"/>
            <a:r>
              <a:rPr lang="en-US" dirty="0"/>
              <a:t>Bring to attention aspects of the project that are unique.</a:t>
            </a:r>
          </a:p>
          <a:p>
            <a:pPr lvl="1"/>
            <a:r>
              <a:rPr lang="en-US" dirty="0"/>
              <a:t>All information presented can be found in the construction plans. </a:t>
            </a:r>
          </a:p>
          <a:p>
            <a:r>
              <a:rPr lang="en-US" dirty="0"/>
              <a:t>Agenda</a:t>
            </a:r>
          </a:p>
          <a:p>
            <a:pPr lvl="1"/>
            <a:r>
              <a:rPr lang="en-US" dirty="0"/>
              <a:t>Pump Station</a:t>
            </a:r>
          </a:p>
          <a:p>
            <a:pPr lvl="1"/>
            <a:r>
              <a:rPr lang="en-US" dirty="0"/>
              <a:t>Railroad Bridges</a:t>
            </a:r>
          </a:p>
          <a:p>
            <a:pPr lvl="1"/>
            <a:r>
              <a:rPr lang="en-US" dirty="0"/>
              <a:t>Structures</a:t>
            </a:r>
          </a:p>
          <a:p>
            <a:pPr lvl="1"/>
            <a:r>
              <a:rPr lang="en-US" dirty="0"/>
              <a:t>Geotech</a:t>
            </a:r>
          </a:p>
          <a:p>
            <a:pPr lvl="1"/>
            <a:r>
              <a:rPr lang="en-US" dirty="0"/>
              <a:t>Real Estate</a:t>
            </a:r>
          </a:p>
          <a:p>
            <a:pPr lvl="1"/>
            <a:endParaRPr lang="en-US" dirty="0"/>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27467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94300"/>
            <a:ext cx="9144000" cy="1015663"/>
          </a:xfrm>
          <a:solidFill>
            <a:schemeClr val="accent2"/>
          </a:solidFill>
        </p:spPr>
        <p:txBody>
          <a:bodyPr/>
          <a:lstStyle/>
          <a:p>
            <a:r>
              <a:rPr lang="en-US" dirty="0"/>
              <a:t>Pump station</a:t>
            </a:r>
          </a:p>
        </p:txBody>
      </p:sp>
      <p:sp>
        <p:nvSpPr>
          <p:cNvPr id="3" name="Subtitle 2"/>
          <p:cNvSpPr>
            <a:spLocks noGrp="1"/>
          </p:cNvSpPr>
          <p:nvPr>
            <p:ph type="subTitle" idx="1"/>
          </p:nvPr>
        </p:nvSpPr>
        <p:spPr/>
        <p:txBody>
          <a:bodyPr/>
          <a:lstStyle/>
          <a:p>
            <a:r>
              <a:rPr lang="en-US" dirty="0"/>
              <a:t>Heath Brendlinger, P.E. </a:t>
            </a:r>
          </a:p>
          <a:p>
            <a:r>
              <a:rPr lang="en-US" dirty="0"/>
              <a:t>EMH&amp;T Roadway Lead</a:t>
            </a:r>
          </a:p>
        </p:txBody>
      </p:sp>
      <p:sp>
        <p:nvSpPr>
          <p:cNvPr id="9" name="Footer Placeholder 8"/>
          <p:cNvSpPr>
            <a:spLocks noGrp="1"/>
          </p:cNvSpPr>
          <p:nvPr>
            <p:ph type="ftr" sz="quarter" idx="3"/>
          </p:nvPr>
        </p:nvSpPr>
        <p:spPr/>
        <p:txBody>
          <a:bodyPr>
            <a:normAutofit/>
          </a:bodyPr>
          <a:lstStyle/>
          <a:p>
            <a:pPr>
              <a:defRPr/>
            </a:pPr>
            <a:r>
              <a:rPr lang="en-US"/>
              <a:t>HAM-75-7.85 (PID 77889) - Prebid Meeting</a:t>
            </a:r>
            <a:endParaRPr lang="en-US" dirty="0"/>
          </a:p>
        </p:txBody>
      </p:sp>
    </p:spTree>
    <p:extLst>
      <p:ext uri="{BB962C8B-B14F-4D97-AF65-F5344CB8AC3E}">
        <p14:creationId xmlns:p14="http://schemas.microsoft.com/office/powerpoint/2010/main" val="422867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2"/>
          </a:solidFill>
        </p:spPr>
        <p:txBody>
          <a:bodyPr/>
          <a:lstStyle/>
          <a:p>
            <a:r>
              <a:rPr lang="en-US" dirty="0"/>
              <a:t>Pump station</a:t>
            </a:r>
          </a:p>
        </p:txBody>
      </p:sp>
      <p:sp>
        <p:nvSpPr>
          <p:cNvPr id="9" name="Content Placeholder 8"/>
          <p:cNvSpPr>
            <a:spLocks noGrp="1"/>
          </p:cNvSpPr>
          <p:nvPr>
            <p:ph idx="1"/>
          </p:nvPr>
        </p:nvSpPr>
        <p:spPr/>
        <p:txBody>
          <a:bodyPr/>
          <a:lstStyle/>
          <a:p>
            <a:r>
              <a:rPr lang="en-US" dirty="0"/>
              <a:t>Proposed Pump Station </a:t>
            </a:r>
          </a:p>
          <a:p>
            <a:pPr lvl="1"/>
            <a:r>
              <a:rPr lang="en-US" dirty="0"/>
              <a:t>Lead times for pumps – 28-30 weeks. </a:t>
            </a:r>
          </a:p>
          <a:p>
            <a:pPr lvl="1"/>
            <a:r>
              <a:rPr lang="en-US" dirty="0"/>
              <a:t>Interim Completion Date: </a:t>
            </a:r>
            <a:r>
              <a:rPr lang="en-US" u="sng" dirty="0"/>
              <a:t>August 1, 2023</a:t>
            </a:r>
            <a:r>
              <a:rPr lang="en-US" dirty="0"/>
              <a:t>.</a:t>
            </a:r>
          </a:p>
          <a:p>
            <a:pPr lvl="2"/>
            <a:endParaRPr lang="en-US" dirty="0"/>
          </a:p>
          <a:p>
            <a:pPr lvl="1"/>
            <a:endParaRPr lang="en-US" dirty="0"/>
          </a:p>
          <a:p>
            <a:pPr lvl="1"/>
            <a:endParaRPr lang="en-US" dirty="0"/>
          </a:p>
          <a:p>
            <a:pPr lvl="2"/>
            <a:endParaRPr lang="en-US" dirty="0"/>
          </a:p>
          <a:p>
            <a:pPr lvl="1"/>
            <a:endParaRPr lang="en-US" dirty="0"/>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5" name="Picture 4">
            <a:extLst>
              <a:ext uri="{FF2B5EF4-FFF2-40B4-BE49-F238E27FC236}">
                <a16:creationId xmlns:a16="http://schemas.microsoft.com/office/drawing/2014/main" id="{B5EF0755-F81D-4F1A-A54D-3E1CD3738CBC}"/>
              </a:ext>
            </a:extLst>
          </p:cNvPr>
          <p:cNvPicPr>
            <a:picLocks noChangeAspect="1"/>
          </p:cNvPicPr>
          <p:nvPr/>
        </p:nvPicPr>
        <p:blipFill>
          <a:blip r:embed="rId3"/>
          <a:stretch>
            <a:fillRect/>
          </a:stretch>
        </p:blipFill>
        <p:spPr>
          <a:xfrm>
            <a:off x="4252911" y="2903124"/>
            <a:ext cx="3686175" cy="3140249"/>
          </a:xfrm>
          <a:prstGeom prst="rect">
            <a:avLst/>
          </a:prstGeom>
        </p:spPr>
      </p:pic>
      <p:sp>
        <p:nvSpPr>
          <p:cNvPr id="10" name="TextBox 9">
            <a:extLst>
              <a:ext uri="{FF2B5EF4-FFF2-40B4-BE49-F238E27FC236}">
                <a16:creationId xmlns:a16="http://schemas.microsoft.com/office/drawing/2014/main" id="{866AADF5-7D3F-42BF-9E76-F30AAD2B65B6}"/>
              </a:ext>
            </a:extLst>
          </p:cNvPr>
          <p:cNvSpPr txBox="1"/>
          <p:nvPr/>
        </p:nvSpPr>
        <p:spPr>
          <a:xfrm>
            <a:off x="4032760" y="6043373"/>
            <a:ext cx="4126478" cy="369332"/>
          </a:xfrm>
          <a:prstGeom prst="rect">
            <a:avLst/>
          </a:prstGeom>
          <a:noFill/>
        </p:spPr>
        <p:txBody>
          <a:bodyPr wrap="square" rtlCol="0">
            <a:spAutoFit/>
          </a:bodyPr>
          <a:lstStyle/>
          <a:p>
            <a:pPr algn="ctr"/>
            <a:r>
              <a:rPr lang="en-US" dirty="0">
                <a:solidFill>
                  <a:schemeClr val="accent6"/>
                </a:solidFill>
                <a:latin typeface="+mj-lt"/>
              </a:rPr>
              <a:t>Sheet 59</a:t>
            </a:r>
          </a:p>
        </p:txBody>
      </p:sp>
    </p:spTree>
    <p:extLst>
      <p:ext uri="{BB962C8B-B14F-4D97-AF65-F5344CB8AC3E}">
        <p14:creationId xmlns:p14="http://schemas.microsoft.com/office/powerpoint/2010/main" val="409366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2"/>
          </a:solidFill>
        </p:spPr>
        <p:txBody>
          <a:bodyPr/>
          <a:lstStyle/>
          <a:p>
            <a:r>
              <a:rPr lang="en-US" dirty="0"/>
              <a:t>Pump station</a:t>
            </a:r>
          </a:p>
        </p:txBody>
      </p:sp>
      <p:sp>
        <p:nvSpPr>
          <p:cNvPr id="9" name="Content Placeholder 8"/>
          <p:cNvSpPr>
            <a:spLocks noGrp="1"/>
          </p:cNvSpPr>
          <p:nvPr>
            <p:ph idx="1"/>
          </p:nvPr>
        </p:nvSpPr>
        <p:spPr/>
        <p:txBody>
          <a:bodyPr/>
          <a:lstStyle/>
          <a:p>
            <a:r>
              <a:rPr lang="en-US" dirty="0"/>
              <a:t>Minimize impacts to MSD CSO. </a:t>
            </a:r>
          </a:p>
          <a:p>
            <a:pPr lvl="1"/>
            <a:endParaRPr lang="en-US" dirty="0"/>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pic>
        <p:nvPicPr>
          <p:cNvPr id="3" name="Picture 2">
            <a:extLst>
              <a:ext uri="{FF2B5EF4-FFF2-40B4-BE49-F238E27FC236}">
                <a16:creationId xmlns:a16="http://schemas.microsoft.com/office/drawing/2014/main" id="{700230FF-434A-4A88-8C94-3CF99C7E8118}"/>
              </a:ext>
            </a:extLst>
          </p:cNvPr>
          <p:cNvPicPr>
            <a:picLocks noChangeAspect="1"/>
          </p:cNvPicPr>
          <p:nvPr/>
        </p:nvPicPr>
        <p:blipFill>
          <a:blip r:embed="rId3"/>
          <a:stretch>
            <a:fillRect/>
          </a:stretch>
        </p:blipFill>
        <p:spPr>
          <a:xfrm>
            <a:off x="3581400" y="1850474"/>
            <a:ext cx="4401076" cy="4233862"/>
          </a:xfrm>
          <a:prstGeom prst="rect">
            <a:avLst/>
          </a:prstGeom>
        </p:spPr>
      </p:pic>
      <p:sp>
        <p:nvSpPr>
          <p:cNvPr id="7" name="TextBox 6">
            <a:extLst>
              <a:ext uri="{FF2B5EF4-FFF2-40B4-BE49-F238E27FC236}">
                <a16:creationId xmlns:a16="http://schemas.microsoft.com/office/drawing/2014/main" id="{BA4600A2-D781-43AE-99E3-E035DEFEE080}"/>
              </a:ext>
            </a:extLst>
          </p:cNvPr>
          <p:cNvSpPr txBox="1"/>
          <p:nvPr/>
        </p:nvSpPr>
        <p:spPr>
          <a:xfrm>
            <a:off x="3718699" y="6049813"/>
            <a:ext cx="4126478" cy="369332"/>
          </a:xfrm>
          <a:prstGeom prst="rect">
            <a:avLst/>
          </a:prstGeom>
          <a:noFill/>
        </p:spPr>
        <p:txBody>
          <a:bodyPr wrap="square" rtlCol="0">
            <a:spAutoFit/>
          </a:bodyPr>
          <a:lstStyle/>
          <a:p>
            <a:pPr algn="ctr"/>
            <a:r>
              <a:rPr lang="en-US" dirty="0">
                <a:solidFill>
                  <a:schemeClr val="accent6"/>
                </a:solidFill>
                <a:latin typeface="+mj-lt"/>
              </a:rPr>
              <a:t>Sheet 59</a:t>
            </a:r>
          </a:p>
        </p:txBody>
      </p:sp>
    </p:spTree>
    <p:extLst>
      <p:ext uri="{BB962C8B-B14F-4D97-AF65-F5344CB8AC3E}">
        <p14:creationId xmlns:p14="http://schemas.microsoft.com/office/powerpoint/2010/main" val="1716720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2"/>
          </a:solidFill>
        </p:spPr>
        <p:txBody>
          <a:bodyPr/>
          <a:lstStyle/>
          <a:p>
            <a:r>
              <a:rPr lang="en-US" dirty="0"/>
              <a:t>Pump station</a:t>
            </a:r>
          </a:p>
        </p:txBody>
      </p:sp>
      <p:sp>
        <p:nvSpPr>
          <p:cNvPr id="9" name="Content Placeholder 8"/>
          <p:cNvSpPr>
            <a:spLocks noGrp="1"/>
          </p:cNvSpPr>
          <p:nvPr>
            <p:ph idx="1"/>
          </p:nvPr>
        </p:nvSpPr>
        <p:spPr/>
        <p:txBody>
          <a:bodyPr/>
          <a:lstStyle/>
          <a:p>
            <a:r>
              <a:rPr lang="en-US" dirty="0"/>
              <a:t>Minimize impacts to MSD CSO. </a:t>
            </a:r>
          </a:p>
          <a:p>
            <a:pPr lvl="1"/>
            <a:endParaRPr lang="en-US" dirty="0"/>
          </a:p>
        </p:txBody>
      </p:sp>
      <p:sp>
        <p:nvSpPr>
          <p:cNvPr id="12" name="Footer Placeholder 11"/>
          <p:cNvSpPr>
            <a:spLocks noGrp="1"/>
          </p:cNvSpPr>
          <p:nvPr>
            <p:ph type="ftr" sz="quarter" idx="3"/>
          </p:nvPr>
        </p:nvSpPr>
        <p:spPr/>
        <p:txBody>
          <a:bodyPr>
            <a:normAutofit/>
          </a:bodyPr>
          <a:lstStyle/>
          <a:p>
            <a:pPr>
              <a:defRPr/>
            </a:pPr>
            <a:r>
              <a:rPr lang="en-US"/>
              <a:t>HAM-75-7.85 (PID 77889) - Prebid Meeting</a:t>
            </a:r>
            <a:endParaRPr lang="en-US" dirty="0"/>
          </a:p>
        </p:txBody>
      </p:sp>
      <p:sp>
        <p:nvSpPr>
          <p:cNvPr id="7" name="TextBox 6">
            <a:extLst>
              <a:ext uri="{FF2B5EF4-FFF2-40B4-BE49-F238E27FC236}">
                <a16:creationId xmlns:a16="http://schemas.microsoft.com/office/drawing/2014/main" id="{BA4600A2-D781-43AE-99E3-E035DEFEE080}"/>
              </a:ext>
            </a:extLst>
          </p:cNvPr>
          <p:cNvSpPr txBox="1"/>
          <p:nvPr/>
        </p:nvSpPr>
        <p:spPr>
          <a:xfrm>
            <a:off x="3718699" y="6049813"/>
            <a:ext cx="4126478" cy="369332"/>
          </a:xfrm>
          <a:prstGeom prst="rect">
            <a:avLst/>
          </a:prstGeom>
          <a:noFill/>
        </p:spPr>
        <p:txBody>
          <a:bodyPr wrap="square" rtlCol="0">
            <a:spAutoFit/>
          </a:bodyPr>
          <a:lstStyle/>
          <a:p>
            <a:pPr algn="ctr"/>
            <a:r>
              <a:rPr lang="en-US" dirty="0">
                <a:solidFill>
                  <a:schemeClr val="accent6"/>
                </a:solidFill>
                <a:latin typeface="+mj-lt"/>
              </a:rPr>
              <a:t>Sheet 106</a:t>
            </a:r>
          </a:p>
        </p:txBody>
      </p:sp>
      <p:pic>
        <p:nvPicPr>
          <p:cNvPr id="4" name="Picture 3">
            <a:extLst>
              <a:ext uri="{FF2B5EF4-FFF2-40B4-BE49-F238E27FC236}">
                <a16:creationId xmlns:a16="http://schemas.microsoft.com/office/drawing/2014/main" id="{C82857AF-B5B3-4FC5-9ABF-70F6B159A7DF}"/>
              </a:ext>
            </a:extLst>
          </p:cNvPr>
          <p:cNvPicPr>
            <a:picLocks noChangeAspect="1"/>
          </p:cNvPicPr>
          <p:nvPr/>
        </p:nvPicPr>
        <p:blipFill>
          <a:blip r:embed="rId3"/>
          <a:stretch>
            <a:fillRect/>
          </a:stretch>
        </p:blipFill>
        <p:spPr>
          <a:xfrm>
            <a:off x="2554915" y="1850051"/>
            <a:ext cx="6454045" cy="4199762"/>
          </a:xfrm>
          <a:prstGeom prst="rect">
            <a:avLst/>
          </a:prstGeom>
        </p:spPr>
      </p:pic>
    </p:spTree>
    <p:extLst>
      <p:ext uri="{BB962C8B-B14F-4D97-AF65-F5344CB8AC3E}">
        <p14:creationId xmlns:p14="http://schemas.microsoft.com/office/powerpoint/2010/main" val="109491738"/>
      </p:ext>
    </p:extLst>
  </p:cSld>
  <p:clrMapOvr>
    <a:masterClrMapping/>
  </p:clrMapOvr>
</p:sld>
</file>

<file path=ppt/theme/theme1.xml><?xml version="1.0" encoding="utf-8"?>
<a:theme xmlns:a="http://schemas.openxmlformats.org/drawingml/2006/main" name="ODOT Master - Business Card Look">
  <a:themeElements>
    <a:clrScheme name="Custom 1">
      <a:dk1>
        <a:srgbClr val="000000"/>
      </a:dk1>
      <a:lt1>
        <a:sysClr val="window" lastClr="FFFFFF"/>
      </a:lt1>
      <a:dk2>
        <a:srgbClr val="009969"/>
      </a:dk2>
      <a:lt2>
        <a:srgbClr val="D6D2C4"/>
      </a:lt2>
      <a:accent1>
        <a:srgbClr val="1F2A44"/>
      </a:accent1>
      <a:accent2>
        <a:srgbClr val="00B5E2"/>
      </a:accent2>
      <a:accent3>
        <a:srgbClr val="DC582A"/>
      </a:accent3>
      <a:accent4>
        <a:srgbClr val="9E2A2B"/>
      </a:accent4>
      <a:accent5>
        <a:srgbClr val="D7C826"/>
      </a:accent5>
      <a:accent6>
        <a:srgbClr val="F68D2E"/>
      </a:accent6>
      <a:hlink>
        <a:srgbClr val="40BAC8"/>
      </a:hlink>
      <a:folHlink>
        <a:srgbClr val="152F5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DOT Light Room Template-16by9.potx" id="{1A329652-AFFE-4068-BB54-B638C9ADA392}" vid="{3E60ED0E-7FBE-4E30-AC82-B4DE76CC6B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8E279CDA86804FBDAAEE66E36F0FB0" ma:contentTypeVersion="1" ma:contentTypeDescription="Create a new document." ma:contentTypeScope="" ma:versionID="43202aa8ff8312f36ee1aed502b024b7">
  <xsd:schema xmlns:xsd="http://www.w3.org/2001/XMLSchema" xmlns:xs="http://www.w3.org/2001/XMLSchema" xmlns:p="http://schemas.microsoft.com/office/2006/metadata/properties" xmlns:ns2="f78f6485-d866-47f2-8ebc-7a2b1bdbd3a3" targetNamespace="http://schemas.microsoft.com/office/2006/metadata/properties" ma:root="true" ma:fieldsID="097235a341eeb17de0cae88af07512ad" ns2:_="">
    <xsd:import namespace="f78f6485-d866-47f2-8ebc-7a2b1bdbd3a3"/>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f6485-d866-47f2-8ebc-7a2b1bdbd3a3"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union memberTypes="dms:Text">
          <xsd:simpleType>
            <xsd:restriction base="dms:Choice">
              <xsd:enumeration value="CALENDARS"/>
              <xsd:enumeration value="OFFER LETTERS"/>
              <xsd:enumeration value="PRESENTATIONS"/>
              <xsd:enumeration value="MISCELLANEOU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opic xmlns="f78f6485-d866-47f2-8ebc-7a2b1bdbd3a3">PRESENTATIONS</Topi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1191A9-0F67-4A7E-B545-5B62BDB92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f6485-d866-47f2-8ebc-7a2b1bdbd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BC61EB-F99C-416A-973D-C48194527162}">
  <ds:schemaRefs>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f78f6485-d866-47f2-8ebc-7a2b1bdbd3a3"/>
  </ds:schemaRefs>
</ds:datastoreItem>
</file>

<file path=customXml/itemProps3.xml><?xml version="1.0" encoding="utf-8"?>
<ds:datastoreItem xmlns:ds="http://schemas.openxmlformats.org/officeDocument/2006/customXml" ds:itemID="{FF74D340-8406-4DD4-A627-F9B13BC4C1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ODOT-16by9 Light Template</Template>
  <TotalTime>1701</TotalTime>
  <Words>1655</Words>
  <Application>Microsoft Office PowerPoint</Application>
  <PresentationFormat>Widescreen</PresentationFormat>
  <Paragraphs>221</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Franklin Gothic Demi</vt:lpstr>
      <vt:lpstr>Georgia</vt:lpstr>
      <vt:lpstr>Trebuchet MS</vt:lpstr>
      <vt:lpstr>ODOT Master - Business Card Look</vt:lpstr>
      <vt:lpstr> HAM-75-7.85 (PID 77889)• March 31, 2022</vt:lpstr>
      <vt:lpstr>HAM-75-7.85  prebid meeting</vt:lpstr>
      <vt:lpstr>Project location</vt:lpstr>
      <vt:lpstr>Project manager &amp; engineers</vt:lpstr>
      <vt:lpstr>overview</vt:lpstr>
      <vt:lpstr>Pump station</vt:lpstr>
      <vt:lpstr>Pump station</vt:lpstr>
      <vt:lpstr>Pump station</vt:lpstr>
      <vt:lpstr>Pump station</vt:lpstr>
      <vt:lpstr>Pump station</vt:lpstr>
      <vt:lpstr>Pump station</vt:lpstr>
      <vt:lpstr>Railroad</vt:lpstr>
      <vt:lpstr>Railroad - Norfolk southern </vt:lpstr>
      <vt:lpstr>Railroad - Norfolk southern </vt:lpstr>
      <vt:lpstr>structures</vt:lpstr>
      <vt:lpstr>Structures</vt:lpstr>
      <vt:lpstr>Structures</vt:lpstr>
      <vt:lpstr>Geotechnical items</vt:lpstr>
      <vt:lpstr>General subsurface conditions</vt:lpstr>
      <vt:lpstr>General geotechnical items</vt:lpstr>
      <vt:lpstr>Retaining walls</vt:lpstr>
      <vt:lpstr>Structure foundations</vt:lpstr>
      <vt:lpstr>Geotech</vt:lpstr>
      <vt:lpstr>Real estate</vt:lpstr>
      <vt:lpstr>Real estate</vt:lpstr>
      <vt:lpstr>Real estate</vt:lpstr>
      <vt:lpstr>Questions</vt:lpstr>
    </vt:vector>
  </TitlesOfParts>
  <Company>Ohio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Sample Title • Location, Date 20XX</dc:title>
  <dc:creator>Otten, Stephanie</dc:creator>
  <cp:lastModifiedBy>Otten, Stephanie</cp:lastModifiedBy>
  <cp:revision>50</cp:revision>
  <cp:lastPrinted>2017-01-30T16:29:08Z</cp:lastPrinted>
  <dcterms:created xsi:type="dcterms:W3CDTF">2022-03-14T20:25:26Z</dcterms:created>
  <dcterms:modified xsi:type="dcterms:W3CDTF">2022-03-30T20:20:33Z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0x010100108E279CDA86804FBDAAEE66E36F0FB0</vt:lpwstr>
  </property>
  <property fmtid="{D5CDD505-2E9C-101B-9397-08002B2CF9AE}" pid="3" name="Thumb">
    <vt:lpwstr>http://portal.dot.state.oh.us/Divisions/Communications/images1/PowerPoint.gifODOT Powerpoint Template as of February 3, 2009</vt:lpwstr>
  </property>
  <property fmtid="{D5CDD505-2E9C-101B-9397-08002B2CF9AE}" pid="4" name="Order">
    <vt:r8>3700</vt:r8>
  </property>
  <property fmtid="{D5CDD505-2E9C-101B-9397-08002B2CF9AE}" pid="5" name="PublishingRollupImage">
    <vt:lpwstr>&lt;img alt="PowerPoint" border="0" src="/Divisions/Communications/images1/PowerPoint.gif" style="BORDER: 0px solid; "&gt;</vt:lpwstr>
  </property>
  <property fmtid="{D5CDD505-2E9C-101B-9397-08002B2CF9AE}" pid="6" name="Images">
    <vt:lpwstr>Documents</vt:lpwstr>
  </property>
  <property fmtid="{D5CDD505-2E9C-101B-9397-08002B2CF9AE}" pid="7" name="vti_description">
    <vt:lpwstr/>
  </property>
</Properties>
</file>