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62" r:id="rId5"/>
    <p:sldMasterId id="2147483671" r:id="rId6"/>
    <p:sldMasterId id="2147483680" r:id="rId7"/>
  </p:sldMasterIdLst>
  <p:notesMasterIdLst>
    <p:notesMasterId r:id="rId42"/>
  </p:notesMasterIdLst>
  <p:handoutMasterIdLst>
    <p:handoutMasterId r:id="rId43"/>
  </p:handoutMasterIdLst>
  <p:sldIdLst>
    <p:sldId id="306" r:id="rId8"/>
    <p:sldId id="264" r:id="rId9"/>
    <p:sldId id="265" r:id="rId10"/>
    <p:sldId id="290" r:id="rId11"/>
    <p:sldId id="289" r:id="rId12"/>
    <p:sldId id="281" r:id="rId13"/>
    <p:sldId id="282" r:id="rId14"/>
    <p:sldId id="283" r:id="rId15"/>
    <p:sldId id="284" r:id="rId16"/>
    <p:sldId id="286" r:id="rId17"/>
    <p:sldId id="292" r:id="rId18"/>
    <p:sldId id="288" r:id="rId19"/>
    <p:sldId id="285" r:id="rId20"/>
    <p:sldId id="302" r:id="rId21"/>
    <p:sldId id="266" r:id="rId22"/>
    <p:sldId id="269" r:id="rId23"/>
    <p:sldId id="268" r:id="rId24"/>
    <p:sldId id="291" r:id="rId25"/>
    <p:sldId id="303" r:id="rId26"/>
    <p:sldId id="293" r:id="rId27"/>
    <p:sldId id="294" r:id="rId28"/>
    <p:sldId id="276" r:id="rId29"/>
    <p:sldId id="295" r:id="rId30"/>
    <p:sldId id="278" r:id="rId31"/>
    <p:sldId id="296" r:id="rId32"/>
    <p:sldId id="272" r:id="rId33"/>
    <p:sldId id="267" r:id="rId34"/>
    <p:sldId id="270" r:id="rId35"/>
    <p:sldId id="297" r:id="rId36"/>
    <p:sldId id="298" r:id="rId37"/>
    <p:sldId id="299" r:id="rId38"/>
    <p:sldId id="300" r:id="rId39"/>
    <p:sldId id="301" r:id="rId40"/>
    <p:sldId id="305" r:id="rId41"/>
  </p:sldIdLst>
  <p:sldSz cx="12192000" cy="6858000"/>
  <p:notesSz cx="6973888"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69"/>
    <a:srgbClr val="0D804E"/>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7926" autoAdjust="0"/>
  </p:normalViewPr>
  <p:slideViewPr>
    <p:cSldViewPr>
      <p:cViewPr varScale="1">
        <p:scale>
          <a:sx n="64" d="100"/>
          <a:sy n="64" d="100"/>
        </p:scale>
        <p:origin x="154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036" y="90"/>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600" cy="461963"/>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949700" y="0"/>
            <a:ext cx="3022600" cy="461963"/>
          </a:xfrm>
          <a:prstGeom prst="rect">
            <a:avLst/>
          </a:prstGeom>
        </p:spPr>
        <p:txBody>
          <a:bodyPr vert="horz" lIns="91424" tIns="45712" rIns="91424" bIns="45712" rtlCol="0"/>
          <a:lstStyle>
            <a:lvl1pPr algn="r">
              <a:defRPr sz="1200"/>
            </a:lvl1pPr>
          </a:lstStyle>
          <a:p>
            <a:fld id="{4336B77B-D4CB-4648-8A75-E15E3BBD8603}" type="datetimeFigureOut">
              <a:rPr lang="en-US" smtClean="0"/>
              <a:t>12/15/2016</a:t>
            </a:fld>
            <a:endParaRPr lang="en-US"/>
          </a:p>
        </p:txBody>
      </p:sp>
      <p:sp>
        <p:nvSpPr>
          <p:cNvPr id="4" name="Footer Placeholder 3"/>
          <p:cNvSpPr>
            <a:spLocks noGrp="1"/>
          </p:cNvSpPr>
          <p:nvPr>
            <p:ph type="ftr" sz="quarter" idx="2"/>
          </p:nvPr>
        </p:nvSpPr>
        <p:spPr>
          <a:xfrm>
            <a:off x="0" y="8772525"/>
            <a:ext cx="3022600" cy="461963"/>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49700" y="8772525"/>
            <a:ext cx="3022600" cy="461963"/>
          </a:xfrm>
          <a:prstGeom prst="rect">
            <a:avLst/>
          </a:prstGeom>
        </p:spPr>
        <p:txBody>
          <a:bodyPr vert="horz" lIns="91424" tIns="45712" rIns="91424" bIns="45712" rtlCol="0" anchor="b"/>
          <a:lstStyle>
            <a:lvl1pPr algn="r">
              <a:defRPr sz="1200"/>
            </a:lvl1pPr>
          </a:lstStyle>
          <a:p>
            <a:fld id="{587824CC-72F3-44E6-8FB4-C929D35D85A6}" type="slidenum">
              <a:rPr lang="en-US" smtClean="0"/>
              <a:t>‹#›</a:t>
            </a:fld>
            <a:endParaRPr lang="en-US"/>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1807" cy="461804"/>
          </a:xfrm>
          <a:prstGeom prst="rect">
            <a:avLst/>
          </a:prstGeom>
        </p:spPr>
        <p:txBody>
          <a:bodyPr vert="horz" lIns="91087" tIns="45543" rIns="91087" bIns="45543" rtlCol="0"/>
          <a:lstStyle>
            <a:lvl1pPr algn="l">
              <a:defRPr sz="1200"/>
            </a:lvl1pPr>
          </a:lstStyle>
          <a:p>
            <a:endParaRPr lang="en-US"/>
          </a:p>
        </p:txBody>
      </p:sp>
      <p:sp>
        <p:nvSpPr>
          <p:cNvPr id="3" name="Date Placeholder 2"/>
          <p:cNvSpPr>
            <a:spLocks noGrp="1"/>
          </p:cNvSpPr>
          <p:nvPr>
            <p:ph type="dt" idx="1"/>
          </p:nvPr>
        </p:nvSpPr>
        <p:spPr>
          <a:xfrm>
            <a:off x="3950501" y="0"/>
            <a:ext cx="3021807" cy="461804"/>
          </a:xfrm>
          <a:prstGeom prst="rect">
            <a:avLst/>
          </a:prstGeom>
        </p:spPr>
        <p:txBody>
          <a:bodyPr vert="horz" lIns="91087" tIns="45543" rIns="91087" bIns="45543" rtlCol="0"/>
          <a:lstStyle>
            <a:lvl1pPr algn="r">
              <a:defRPr sz="1200"/>
            </a:lvl1pPr>
          </a:lstStyle>
          <a:p>
            <a:fld id="{55FF2CF9-0A75-498C-A5E0-C890560FC428}" type="datetimeFigureOut">
              <a:rPr lang="en-US" smtClean="0"/>
              <a:pPr/>
              <a:t>12/15/2016</a:t>
            </a:fld>
            <a:endParaRPr lang="en-US"/>
          </a:p>
        </p:txBody>
      </p:sp>
      <p:sp>
        <p:nvSpPr>
          <p:cNvPr id="4" name="Slide Image Placeholder 3"/>
          <p:cNvSpPr>
            <a:spLocks noGrp="1" noRot="1" noChangeAspect="1"/>
          </p:cNvSpPr>
          <p:nvPr>
            <p:ph type="sldImg" idx="2"/>
          </p:nvPr>
        </p:nvSpPr>
        <p:spPr>
          <a:xfrm>
            <a:off x="407988" y="692150"/>
            <a:ext cx="6157912" cy="3463925"/>
          </a:xfrm>
          <a:prstGeom prst="rect">
            <a:avLst/>
          </a:prstGeom>
          <a:noFill/>
          <a:ln w="12700">
            <a:solidFill>
              <a:prstClr val="black"/>
            </a:solidFill>
          </a:ln>
        </p:spPr>
        <p:txBody>
          <a:bodyPr vert="horz" lIns="91087" tIns="45543" rIns="91087" bIns="45543" rtlCol="0" anchor="ctr"/>
          <a:lstStyle/>
          <a:p>
            <a:endParaRPr lang="en-US"/>
          </a:p>
        </p:txBody>
      </p:sp>
      <p:sp>
        <p:nvSpPr>
          <p:cNvPr id="5" name="Notes Placeholder 4"/>
          <p:cNvSpPr>
            <a:spLocks noGrp="1"/>
          </p:cNvSpPr>
          <p:nvPr>
            <p:ph type="body" sz="quarter" idx="3"/>
          </p:nvPr>
        </p:nvSpPr>
        <p:spPr>
          <a:xfrm>
            <a:off x="697706" y="4387136"/>
            <a:ext cx="5578478" cy="4156234"/>
          </a:xfrm>
          <a:prstGeom prst="rect">
            <a:avLst/>
          </a:prstGeom>
        </p:spPr>
        <p:txBody>
          <a:bodyPr vert="horz" lIns="91087" tIns="45543" rIns="91087" bIns="455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90"/>
            <a:ext cx="3021807" cy="461804"/>
          </a:xfrm>
          <a:prstGeom prst="rect">
            <a:avLst/>
          </a:prstGeom>
        </p:spPr>
        <p:txBody>
          <a:bodyPr vert="horz" lIns="91087" tIns="45543" rIns="91087" bIns="45543" rtlCol="0" anchor="b"/>
          <a:lstStyle>
            <a:lvl1pPr algn="l">
              <a:defRPr sz="1200"/>
            </a:lvl1pPr>
          </a:lstStyle>
          <a:p>
            <a:endParaRPr lang="en-US"/>
          </a:p>
        </p:txBody>
      </p:sp>
      <p:sp>
        <p:nvSpPr>
          <p:cNvPr id="7" name="Slide Number Placeholder 6"/>
          <p:cNvSpPr>
            <a:spLocks noGrp="1"/>
          </p:cNvSpPr>
          <p:nvPr>
            <p:ph type="sldNum" sz="quarter" idx="5"/>
          </p:nvPr>
        </p:nvSpPr>
        <p:spPr>
          <a:xfrm>
            <a:off x="3950501" y="8772690"/>
            <a:ext cx="3021807" cy="461804"/>
          </a:xfrm>
          <a:prstGeom prst="rect">
            <a:avLst/>
          </a:prstGeom>
        </p:spPr>
        <p:txBody>
          <a:bodyPr vert="horz" lIns="91087" tIns="45543" rIns="91087" bIns="45543" rtlCol="0" anchor="b"/>
          <a:lstStyle>
            <a:lvl1pPr algn="r">
              <a:defRPr sz="1200"/>
            </a:lvl1pPr>
          </a:lstStyle>
          <a:p>
            <a:fld id="{4B0FDA08-891D-4D24-9337-D12A075AC062}" type="slidenum">
              <a:rPr lang="en-US" smtClean="0"/>
              <a:pPr/>
              <a:t>‹#›</a:t>
            </a:fld>
            <a:endParaRPr lang="en-US"/>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B0FDA08-891D-4D24-9337-D12A075AC062}" type="slidenum">
              <a:rPr lang="en-US" smtClean="0"/>
              <a:pPr/>
              <a:t>1</a:t>
            </a:fld>
            <a:endParaRPr lang="en-US"/>
          </a:p>
        </p:txBody>
      </p:sp>
    </p:spTree>
    <p:extLst>
      <p:ext uri="{BB962C8B-B14F-4D97-AF65-F5344CB8AC3E}">
        <p14:creationId xmlns:p14="http://schemas.microsoft.com/office/powerpoint/2010/main" val="163770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possible to design a bridge to remain undamaged during moderate-to-strong earthquakes?</a:t>
            </a:r>
          </a:p>
          <a:p>
            <a:endParaRPr lang="en-US" dirty="0" smtClean="0"/>
          </a:p>
          <a:p>
            <a:r>
              <a:rPr lang="en-US" dirty="0" smtClean="0"/>
              <a:t>If we define undamaged to</a:t>
            </a:r>
            <a:r>
              <a:rPr lang="en-US" baseline="0" dirty="0" smtClean="0"/>
              <a:t> mean the load effects imposed on a structure by a seismic event stay within the elastic range of the structural members of the bridge, then </a:t>
            </a:r>
            <a:r>
              <a:rPr lang="en-US" dirty="0" smtClean="0"/>
              <a:t>is it possible</a:t>
            </a:r>
            <a:r>
              <a:rPr lang="en-US" baseline="0" dirty="0" smtClean="0"/>
              <a:t> to design a bridge in the elastic range for earthquake loadings in the same manner as wind, vehicular and earth loadings?</a:t>
            </a:r>
          </a:p>
          <a:p>
            <a:endParaRPr lang="en-US" baseline="0" dirty="0" smtClean="0"/>
          </a:p>
          <a:p>
            <a:r>
              <a:rPr lang="en-US" baseline="0" dirty="0" smtClean="0"/>
              <a:t>The answer is: Not really.</a:t>
            </a:r>
          </a:p>
          <a:p>
            <a:endParaRPr lang="en-US" baseline="0" dirty="0" smtClean="0"/>
          </a:p>
          <a:p>
            <a:r>
              <a:rPr lang="en-US" baseline="0" dirty="0" smtClean="0"/>
              <a:t>The forces acting on structures, even for the moderate intensity seismic events, are extremely large and would lead to extremely robust designs. Maybe you could design one bridge to withstand these forces, but not an inventory of bridges.</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20</a:t>
            </a:fld>
            <a:endParaRPr lang="en-US"/>
          </a:p>
        </p:txBody>
      </p:sp>
    </p:spTree>
    <p:extLst>
      <p:ext uri="{BB962C8B-B14F-4D97-AF65-F5344CB8AC3E}">
        <p14:creationId xmlns:p14="http://schemas.microsoft.com/office/powerpoint/2010/main" val="133867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a:t>
            </a:r>
            <a:r>
              <a:rPr lang="en-US" dirty="0" smtClean="0"/>
              <a:t>f</a:t>
            </a:r>
            <a:r>
              <a:rPr lang="en-US" baseline="0" dirty="0" smtClean="0"/>
              <a:t> bridges cannot be economically designed in the elastic range, how can bridges be designed to yield without failing or even collapsing?</a:t>
            </a:r>
          </a:p>
          <a:p>
            <a:endParaRPr lang="en-US" baseline="0" dirty="0" smtClean="0"/>
          </a:p>
          <a:p>
            <a:r>
              <a:rPr lang="en-US" baseline="0" dirty="0" smtClean="0"/>
              <a:t>The answer is to ensure designs are ductile. That structural members can deform beyond their elastic limits without failing. This can be accomplished through proper attention to detailing.</a:t>
            </a:r>
          </a:p>
          <a:p>
            <a:endParaRPr lang="en-US" baseline="0" dirty="0" smtClean="0"/>
          </a:p>
          <a:p>
            <a:r>
              <a:rPr lang="en-US" baseline="0" dirty="0" smtClean="0"/>
              <a:t>As shown in this image, the ductility provided by the spiral reinforcement allowed the center column to remain supportive even when damaged while the columns without confinement failed completely.</a:t>
            </a:r>
          </a:p>
          <a:p>
            <a:endParaRPr lang="en-US" baseline="0" dirty="0" smtClean="0"/>
          </a:p>
          <a:p>
            <a:r>
              <a:rPr lang="en-US" baseline="0" dirty="0" smtClean="0"/>
              <a:t>Another benefit to ductile design is that applied forces can be limited. Once yielding occurs, the forces in the structure will not exceed the those forces in the yielding members regardless of the intensity of the earthquake.</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21</a:t>
            </a:fld>
            <a:endParaRPr lang="en-US"/>
          </a:p>
        </p:txBody>
      </p:sp>
    </p:spTree>
    <p:extLst>
      <p:ext uri="{BB962C8B-B14F-4D97-AF65-F5344CB8AC3E}">
        <p14:creationId xmlns:p14="http://schemas.microsoft.com/office/powerpoint/2010/main" val="222871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Weak – to –</a:t>
            </a:r>
            <a:r>
              <a:rPr lang="en-US" baseline="0" dirty="0" smtClean="0"/>
              <a:t> Moderate earthquakes (those with ground accelerations less than 0.15 g), AASHTO does not require seismic analysis of structures. Bridges should be able to withstand these smaller events in their elastic range. To make the no analysis philosophy possible, AASHTO makes an assumption that the ductility provided by the specifications will provide adequate inelastic capacity should a larger event occur. As an added degree of protection, measures shall be taken to ensure unseating of spans is not permitted.</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22</a:t>
            </a:fld>
            <a:endParaRPr lang="en-US"/>
          </a:p>
        </p:txBody>
      </p:sp>
    </p:spTree>
    <p:extLst>
      <p:ext uri="{BB962C8B-B14F-4D97-AF65-F5344CB8AC3E}">
        <p14:creationId xmlns:p14="http://schemas.microsoft.com/office/powerpoint/2010/main" val="216585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larger earth</a:t>
            </a:r>
            <a:r>
              <a:rPr lang="en-US" baseline="0" dirty="0" smtClean="0"/>
              <a:t>quakes with peak ground accelerations greater than 0.15 g, AASHTO’s philosophy requires:</a:t>
            </a:r>
          </a:p>
          <a:p>
            <a:endParaRPr lang="en-US" baseline="0" dirty="0" smtClean="0"/>
          </a:p>
          <a:p>
            <a:pPr marL="228600" indent="-228600">
              <a:buAutoNum type="arabicPeriod"/>
            </a:pPr>
            <a:r>
              <a:rPr lang="en-US" baseline="0" dirty="0" smtClean="0"/>
              <a:t>No Collapse</a:t>
            </a:r>
          </a:p>
          <a:p>
            <a:pPr marL="228600" indent="-228600">
              <a:buAutoNum type="arabicPeriod"/>
            </a:pPr>
            <a:r>
              <a:rPr lang="en-US" baseline="0" dirty="0" smtClean="0"/>
              <a:t>Damage to be ductile &amp; located in readily detectable and accessible locations. </a:t>
            </a:r>
            <a:r>
              <a:rPr lang="en-US" dirty="0" smtClean="0"/>
              <a:t>Typically,</a:t>
            </a:r>
            <a:r>
              <a:rPr lang="en-US" baseline="0" dirty="0" smtClean="0"/>
              <a:t> these ductile areas are referred to as “Plastic Hinges”.</a:t>
            </a:r>
            <a:endParaRPr lang="en-US" dirty="0" smtClean="0"/>
          </a:p>
          <a:p>
            <a:pPr marL="0" indent="0">
              <a:buNone/>
            </a:pPr>
            <a:endParaRPr lang="en-US" dirty="0" smtClean="0"/>
          </a:p>
          <a:p>
            <a:pPr marL="0" indent="0">
              <a:buNone/>
            </a:pPr>
            <a:r>
              <a:rPr lang="en-US" dirty="0" smtClean="0"/>
              <a:t>In these more seismically</a:t>
            </a:r>
            <a:r>
              <a:rPr lang="en-US" baseline="0" dirty="0" smtClean="0"/>
              <a:t> active zones, a</a:t>
            </a:r>
            <a:r>
              <a:rPr lang="en-US" dirty="0" smtClean="0"/>
              <a:t>n</a:t>
            </a:r>
            <a:r>
              <a:rPr lang="en-US" baseline="0" dirty="0" smtClean="0"/>
              <a:t> analysis of the structure is required to determine how the structure will respond to a seismic event. Typically these analyses will require 3D computer modeling of the entire structure.</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23</a:t>
            </a:fld>
            <a:endParaRPr lang="en-US"/>
          </a:p>
        </p:txBody>
      </p:sp>
    </p:spTree>
    <p:extLst>
      <p:ext uri="{BB962C8B-B14F-4D97-AF65-F5344CB8AC3E}">
        <p14:creationId xmlns:p14="http://schemas.microsoft.com/office/powerpoint/2010/main" val="1033903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a:t>
            </a:r>
            <a:r>
              <a:rPr lang="en-US" baseline="0" dirty="0" smtClean="0"/>
              <a:t> location of a “Plastic Hinge” is determined, all other critical elements are designed to a capacity exceeding the yielded strength of the “Plastic Hinge”. </a:t>
            </a:r>
          </a:p>
          <a:p>
            <a:endParaRPr lang="en-US" baseline="0" dirty="0" smtClean="0"/>
          </a:p>
          <a:p>
            <a:r>
              <a:rPr lang="en-US" baseline="0" dirty="0" smtClean="0"/>
              <a:t>Using a steel chain as an analogy, if one of the steel links were to replaced with a bungie cord to represent the plastic hinge, none of the remaining steel links would break when the chain is loaded because the bungie cord prevents excessive force in the steel.</a:t>
            </a:r>
          </a:p>
          <a:p>
            <a:endParaRPr lang="en-US" baseline="0" dirty="0" smtClean="0"/>
          </a:p>
          <a:p>
            <a:r>
              <a:rPr lang="en-US" baseline="0" dirty="0" smtClean="0"/>
              <a:t>If however, the chain was made of paper instead of steel and the same bungie cord link were inserted, the chain would fail suddenly under applied load at one of the paper links because its capacity less than the plastic hinge - bungie cord.</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24</a:t>
            </a:fld>
            <a:endParaRPr lang="en-US"/>
          </a:p>
        </p:txBody>
      </p:sp>
    </p:spTree>
    <p:extLst>
      <p:ext uri="{BB962C8B-B14F-4D97-AF65-F5344CB8AC3E}">
        <p14:creationId xmlns:p14="http://schemas.microsoft.com/office/powerpoint/2010/main" val="307158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Lastly, AASHTO</a:t>
            </a:r>
            <a:r>
              <a:rPr lang="en-US" baseline="0" dirty="0" smtClean="0"/>
              <a:t> needed to provide a definition of a Design Event that was reasonable and realistic. In 2007, AASHTO adopted </a:t>
            </a:r>
            <a:r>
              <a:rPr lang="en-US" dirty="0" smtClean="0"/>
              <a:t>the “Design Earthquake” with a return period of 1000 years. This correlates to</a:t>
            </a:r>
            <a:r>
              <a:rPr lang="en-US" baseline="0" dirty="0" smtClean="0"/>
              <a:t> a 7% probability that a more intense earthquake will occur in a structure’s exposure period or design life defined as 75 years. </a:t>
            </a:r>
          </a:p>
          <a:p>
            <a:pPr marL="0" indent="0">
              <a:buNone/>
            </a:pPr>
            <a:endParaRPr lang="en-US" baseline="0" dirty="0" smtClean="0"/>
          </a:p>
          <a:p>
            <a:pPr marL="0" indent="0">
              <a:buNone/>
            </a:pPr>
            <a:r>
              <a:rPr lang="en-US" baseline="0" dirty="0" smtClean="0"/>
              <a:t>The annual risk level associated with a 1000-year return period is actually lower than other natural hazards like high winds, flooding and scour. This difference can be attributed to the public reaction following loss of life, damage and business disruption in recent earthquakes such as the 1989 Loma </a:t>
            </a:r>
            <a:r>
              <a:rPr lang="en-US" baseline="0" dirty="0" err="1" smtClean="0"/>
              <a:t>Prieta</a:t>
            </a:r>
            <a:r>
              <a:rPr lang="en-US" baseline="0" dirty="0" smtClean="0"/>
              <a:t>, 1994 Northridge, 1995 Kobe and 1999 </a:t>
            </a:r>
            <a:r>
              <a:rPr lang="en-US" baseline="0" dirty="0" err="1" smtClean="0"/>
              <a:t>Chi-chi</a:t>
            </a:r>
            <a:r>
              <a:rPr lang="en-US" baseline="0" dirty="0" smtClean="0"/>
              <a:t> earthquakes. </a:t>
            </a:r>
          </a:p>
          <a:p>
            <a:pPr marL="0" indent="0">
              <a:buNone/>
            </a:pPr>
            <a:endParaRPr lang="en-US" baseline="0" dirty="0" smtClean="0"/>
          </a:p>
          <a:p>
            <a:pPr marL="0" indent="0">
              <a:buNone/>
            </a:pPr>
            <a:r>
              <a:rPr lang="en-US" baseline="0" dirty="0" smtClean="0"/>
              <a:t>Also, owners may want to consider a longer exposure period for major structures that exceeds 75 years. This makes sense when considering a bridge such as the Manhattan Bridge in New York City which was built in 1909. The bridge has been in service for more than 100 years and with routine maintenance, it should last for at least another 50 years. For a 150 year exposure, the return period would need to be 2000 years for the same 7% probability of exceedance.</a:t>
            </a:r>
          </a:p>
          <a:p>
            <a:pPr marL="0" indent="0">
              <a:buNone/>
            </a:pPr>
            <a:endParaRPr lang="en-US" baseline="0" dirty="0" smtClean="0"/>
          </a:p>
          <a:p>
            <a:pPr marL="0" indent="0">
              <a:buNone/>
            </a:pPr>
            <a:r>
              <a:rPr lang="en-US" baseline="0" dirty="0" smtClean="0"/>
              <a:t>Conversely, an owner may want to consider that a rehabilitated structure will see a shorter exposure period like say 30-years. The probability of exceedance is therefore less than half of that for a 75-year exposure.</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25</a:t>
            </a:fld>
            <a:endParaRPr lang="en-US"/>
          </a:p>
        </p:txBody>
      </p:sp>
    </p:spTree>
    <p:extLst>
      <p:ext uri="{BB962C8B-B14F-4D97-AF65-F5344CB8AC3E}">
        <p14:creationId xmlns:p14="http://schemas.microsoft.com/office/powerpoint/2010/main" val="287294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addressed the philosophy</a:t>
            </a:r>
            <a:r>
              <a:rPr lang="en-US" baseline="0" dirty="0" smtClean="0"/>
              <a:t> that goes into the AASHTO design specifications, I want to briefly describe the design process that AASHTO defines.</a:t>
            </a:r>
          </a:p>
          <a:p>
            <a:endParaRPr lang="en-US" baseline="0" dirty="0" smtClean="0"/>
          </a:p>
          <a:p>
            <a:r>
              <a:rPr lang="en-US" baseline="0" dirty="0" smtClean="0"/>
              <a:t>The first step is to determine the seismic characteristics of the project location. This requires input from a subsurface investigation and analysis of geotechnical parameters.</a:t>
            </a:r>
          </a:p>
          <a:p>
            <a:endParaRPr lang="en-US" baseline="0" dirty="0" smtClean="0"/>
          </a:p>
          <a:p>
            <a:r>
              <a:rPr lang="en-US" baseline="0" dirty="0" smtClean="0"/>
              <a:t>The next step occurs after the structural members have been sized for AASHTO’s other governing load effects. The structure can then be analyzed to determine its dynamic response to a seismic event. The level of analysis depends upon the level of seismic hazard. The higher the hazard, the more analysis is required.</a:t>
            </a:r>
          </a:p>
          <a:p>
            <a:endParaRPr lang="en-US" baseline="0" dirty="0" smtClean="0"/>
          </a:p>
          <a:p>
            <a:r>
              <a:rPr lang="en-US" baseline="0" dirty="0" smtClean="0"/>
              <a:t>Lastly, the structural system needs to be designed for ductility. This can be done on a Force-Based or Displacement-Based approach.</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26</a:t>
            </a:fld>
            <a:endParaRPr lang="en-US"/>
          </a:p>
        </p:txBody>
      </p:sp>
    </p:spTree>
    <p:extLst>
      <p:ext uri="{BB962C8B-B14F-4D97-AF65-F5344CB8AC3E}">
        <p14:creationId xmlns:p14="http://schemas.microsoft.com/office/powerpoint/2010/main" val="346227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AASHTO</a:t>
            </a:r>
            <a:r>
              <a:rPr lang="en-US" baseline="0" dirty="0" smtClean="0"/>
              <a:t> LRFD Bridge Design Specifications define the Force-Based approach. </a:t>
            </a:r>
          </a:p>
          <a:p>
            <a:endParaRPr lang="en-US" baseline="0" dirty="0" smtClean="0"/>
          </a:p>
          <a:p>
            <a:r>
              <a:rPr lang="en-US" baseline="0" dirty="0" smtClean="0"/>
              <a:t>This approach uses </a:t>
            </a:r>
            <a:r>
              <a:rPr lang="en-US" dirty="0" smtClean="0"/>
              <a:t>R-factors,</a:t>
            </a:r>
            <a:r>
              <a:rPr lang="en-US" baseline="0" dirty="0" smtClean="0"/>
              <a:t> or Response Modification Factors, to reduce seismic design forces to account for ductile hinging. </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27</a:t>
            </a:fld>
            <a:endParaRPr lang="en-US"/>
          </a:p>
        </p:txBody>
      </p:sp>
    </p:spTree>
    <p:extLst>
      <p:ext uri="{BB962C8B-B14F-4D97-AF65-F5344CB8AC3E}">
        <p14:creationId xmlns:p14="http://schemas.microsoft.com/office/powerpoint/2010/main" val="75155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AASHTO Guide Specifications</a:t>
            </a:r>
            <a:r>
              <a:rPr lang="en-US" baseline="0" dirty="0" smtClean="0"/>
              <a:t> for </a:t>
            </a:r>
            <a:r>
              <a:rPr lang="en-US" dirty="0" smtClean="0"/>
              <a:t>LRFD Seismic Bridge Design define a Displacement-based</a:t>
            </a:r>
            <a:r>
              <a:rPr lang="en-US" baseline="0" dirty="0" smtClean="0"/>
              <a:t> approach.</a:t>
            </a:r>
          </a:p>
          <a:p>
            <a:endParaRPr lang="en-US" baseline="0" dirty="0" smtClean="0"/>
          </a:p>
          <a:p>
            <a:r>
              <a:rPr lang="en-US" baseline="0" dirty="0" smtClean="0"/>
              <a:t>In this approach, the designer determines the structure’s inelastic deformation capacity then ensures that the deformation under seismic loading is within that limit.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28</a:t>
            </a:fld>
            <a:endParaRPr lang="en-US"/>
          </a:p>
        </p:txBody>
      </p:sp>
    </p:spTree>
    <p:extLst>
      <p:ext uri="{BB962C8B-B14F-4D97-AF65-F5344CB8AC3E}">
        <p14:creationId xmlns:p14="http://schemas.microsoft.com/office/powerpoint/2010/main" val="199290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So…Why make policy changes now?</a:t>
            </a:r>
          </a:p>
          <a:p>
            <a:endParaRPr lang="en-US" dirty="0" smtClean="0"/>
          </a:p>
          <a:p>
            <a:r>
              <a:rPr lang="en-US" dirty="0" smtClean="0"/>
              <a:t>In 2011,</a:t>
            </a:r>
            <a:r>
              <a:rPr lang="en-US" baseline="0" dirty="0" smtClean="0"/>
              <a:t> the AASHTO Subcommittee on Bridges and Structures, approved a revision to Article 3.10.9.2 for Seismic Zone 1 that read: “The horizontal design connection force shall be addressed from the point of application through the substructure and into the foundation elements.”</a:t>
            </a:r>
            <a:endParaRPr lang="en-US" dirty="0" smtClean="0"/>
          </a:p>
          <a:p>
            <a:endParaRPr lang="en-US" dirty="0" smtClean="0"/>
          </a:p>
          <a:p>
            <a:r>
              <a:rPr lang="en-US" dirty="0" smtClean="0"/>
              <a:t>Prior to the 2012 release</a:t>
            </a:r>
            <a:r>
              <a:rPr lang="en-US" baseline="0" dirty="0" smtClean="0"/>
              <a:t> of the 6</a:t>
            </a:r>
            <a:r>
              <a:rPr lang="en-US" baseline="30000" dirty="0" smtClean="0"/>
              <a:t>th</a:t>
            </a:r>
            <a:r>
              <a:rPr lang="en-US" baseline="0" dirty="0" smtClean="0"/>
              <a:t> Edition of the AASHTO LRFD Bridge Design Specifications, Article 3.10.9.2 did not require a load path analysis and design for the horizontal connection force. In some structure designs, this connection force may be immense. I’m sure a designer somewhere asked the question, “How does a load that large get transferred to the foundation without damage?” – which ultimately led to a change in the specifications.</a:t>
            </a:r>
          </a:p>
          <a:p>
            <a:endParaRPr lang="en-US" baseline="0" dirty="0" smtClean="0"/>
          </a:p>
          <a:p>
            <a:r>
              <a:rPr lang="en-US" baseline="0" dirty="0" smtClean="0"/>
              <a:t>I know for sure, our office began fielding questions on this issue when projects required additional rows of pier piling to carry the overturning loads caused by the connection force.</a:t>
            </a:r>
          </a:p>
          <a:p>
            <a:endParaRPr lang="en-US" baseline="0" dirty="0" smtClean="0"/>
          </a:p>
          <a:p>
            <a:r>
              <a:rPr lang="en-US" baseline="0" dirty="0" smtClean="0"/>
              <a:t>Reflecting back on AASHTO’s Philosophy, an owner should utilize the structure’s inelastic capacity and allow damage and not design for these loads elastically. Designing beyond elastic capacity is a new concept for ODOT.</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30</a:t>
            </a:fld>
            <a:endParaRPr lang="en-US"/>
          </a:p>
        </p:txBody>
      </p:sp>
    </p:spTree>
    <p:extLst>
      <p:ext uri="{BB962C8B-B14F-4D97-AF65-F5344CB8AC3E}">
        <p14:creationId xmlns:p14="http://schemas.microsoft.com/office/powerpoint/2010/main" val="396465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a:p>
        </p:txBody>
      </p:sp>
    </p:spTree>
    <p:extLst>
      <p:ext uri="{BB962C8B-B14F-4D97-AF65-F5344CB8AC3E}">
        <p14:creationId xmlns:p14="http://schemas.microsoft.com/office/powerpoint/2010/main" val="330846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a:t>
            </a:r>
            <a:r>
              <a:rPr lang="en-US" baseline="0" dirty="0" smtClean="0"/>
              <a:t> AASHTO reversed course somewhat and eliminated the load path provision for the seismic connection force.</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31</a:t>
            </a:fld>
            <a:endParaRPr lang="en-US"/>
          </a:p>
        </p:txBody>
      </p:sp>
    </p:spTree>
    <p:extLst>
      <p:ext uri="{BB962C8B-B14F-4D97-AF65-F5344CB8AC3E}">
        <p14:creationId xmlns:p14="http://schemas.microsoft.com/office/powerpoint/2010/main" val="183774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AASHTO</a:t>
            </a:r>
            <a:r>
              <a:rPr lang="en-US" baseline="0" dirty="0" smtClean="0"/>
              <a:t> did however provide some clarifying language in the commentary to Article 3.10.9.2 for Zone 1 structures:</a:t>
            </a:r>
          </a:p>
          <a:p>
            <a:endParaRPr lang="en-US" baseline="0" dirty="0" smtClean="0"/>
          </a:p>
          <a:p>
            <a:r>
              <a:rPr lang="en-US" dirty="0" smtClean="0"/>
              <a:t>“The minimum connection forces specified in this Article are not intended to be minimum design forces for the bridge, because the main elements of the bridge in Zone 1 should generally be capable of resisting the expected lateral seismic forces by virtue of satisfying the non-seismic design requirements.”</a:t>
            </a:r>
          </a:p>
          <a:p>
            <a:endParaRPr lang="en-US" dirty="0" smtClean="0"/>
          </a:p>
          <a:p>
            <a:r>
              <a:rPr lang="en-US" dirty="0" smtClean="0"/>
              <a:t>Put another way: if the bridge design is in</a:t>
            </a:r>
            <a:r>
              <a:rPr lang="en-US" baseline="0" dirty="0" smtClean="0"/>
              <a:t> complete accordance with the AASHTO LRFD Specifications, then the structure will have sufficient inelastic capacity to survive a seismic event with isolated ductile damage.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32</a:t>
            </a:fld>
            <a:endParaRPr lang="en-US"/>
          </a:p>
        </p:txBody>
      </p:sp>
    </p:spTree>
    <p:extLst>
      <p:ext uri="{BB962C8B-B14F-4D97-AF65-F5344CB8AC3E}">
        <p14:creationId xmlns:p14="http://schemas.microsoft.com/office/powerpoint/2010/main" val="315305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earlier, Ohio needs to enforce the AASHTO provisions for ductility, especially those in concrete columns, in order to avoid more sophisticated</a:t>
            </a:r>
            <a:r>
              <a:rPr lang="en-US" baseline="0" dirty="0" smtClean="0"/>
              <a:t> seismic analysis to ensure designs are appropriate for a design event.</a:t>
            </a:r>
          </a:p>
          <a:p>
            <a:endParaRPr lang="en-US" baseline="0" dirty="0" smtClean="0"/>
          </a:p>
          <a:p>
            <a:r>
              <a:rPr lang="en-US" baseline="0" dirty="0" smtClean="0"/>
              <a:t>By doing so, ODOT will provide a more consistent approach to resolving seismic loading than we have in the past.</a:t>
            </a:r>
          </a:p>
          <a:p>
            <a:endParaRPr lang="en-US" baseline="0" dirty="0" smtClean="0"/>
          </a:p>
          <a:p>
            <a:r>
              <a:rPr lang="en-US" baseline="0" dirty="0" smtClean="0"/>
              <a:t>These changes will also produce side benefits for other Extreme Event loading like vehicle impacts.</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33</a:t>
            </a:fld>
            <a:endParaRPr lang="en-US"/>
          </a:p>
        </p:txBody>
      </p:sp>
    </p:spTree>
    <p:extLst>
      <p:ext uri="{BB962C8B-B14F-4D97-AF65-F5344CB8AC3E}">
        <p14:creationId xmlns:p14="http://schemas.microsoft.com/office/powerpoint/2010/main" val="3269834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34</a:t>
            </a:fld>
            <a:endParaRPr lang="en-US"/>
          </a:p>
        </p:txBody>
      </p:sp>
    </p:spTree>
    <p:extLst>
      <p:ext uri="{BB962C8B-B14F-4D97-AF65-F5344CB8AC3E}">
        <p14:creationId xmlns:p14="http://schemas.microsoft.com/office/powerpoint/2010/main" val="89832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a:p>
        </p:txBody>
      </p:sp>
    </p:spTree>
    <p:extLst>
      <p:ext uri="{BB962C8B-B14F-4D97-AF65-F5344CB8AC3E}">
        <p14:creationId xmlns:p14="http://schemas.microsoft.com/office/powerpoint/2010/main" val="323580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was shown briefly in the video. It shows a comparison between </a:t>
            </a:r>
            <a:r>
              <a:rPr lang="en-US" baseline="0" dirty="0" smtClean="0"/>
              <a:t>intensity, damage, ground acceleration, peak velocity and magnitude of an earthquake. The purpose for showing this chart leads into the next series of video clips you will see which illustrate the intensity scale for earthquakes. Please note that peak acceleration is a value used by AASHTO to determine seismic design impact to structures.</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a:p>
        </p:txBody>
      </p:sp>
    </p:spTree>
    <p:extLst>
      <p:ext uri="{BB962C8B-B14F-4D97-AF65-F5344CB8AC3E}">
        <p14:creationId xmlns:p14="http://schemas.microsoft.com/office/powerpoint/2010/main" val="362654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Designers</a:t>
            </a:r>
            <a:r>
              <a:rPr lang="en-US" baseline="0" dirty="0" smtClean="0"/>
              <a:t> typically think of Ohio as a seismically inactive state. That earthquakes happen elsewhere but not here. That perception is not completely accurate. Since 1776, Ohio has experienced at least 200 earthquakes with a 2.0 magnitude or greater. Luckily, there have been only minor injuries and no deaths. There have been numerous events that have caused minor to moderate structural damage. But Ohio has not experienced a major earthquake in recorded history.</a:t>
            </a:r>
          </a:p>
          <a:p>
            <a:endParaRPr lang="en-US" baseline="0" dirty="0" smtClean="0"/>
          </a:p>
          <a:p>
            <a:r>
              <a:rPr lang="en-US" dirty="0" smtClean="0"/>
              <a:t>Seismic risk in Ohio,</a:t>
            </a:r>
            <a:r>
              <a:rPr lang="en-US" baseline="0" dirty="0" smtClean="0"/>
              <a:t> and in the eastern U.S. in general, is difficult to evaluate because earthquakes are infrequent and active faults do not reach the surface. Major earthquakes in our region of the United States recur on the order of hundreds or even thousands of years. Earthquakes in the eastern U.S. do tend to travel for very long distances and affect areas up to 10 times larger than similar sized quakes in California as a result of our geology. </a:t>
            </a:r>
          </a:p>
          <a:p>
            <a:endParaRPr lang="en-US" baseline="0" dirty="0" smtClean="0"/>
          </a:p>
          <a:p>
            <a:r>
              <a:rPr lang="en-US" baseline="0" dirty="0" smtClean="0"/>
              <a:t>The brief historic seismic record for Ohio suggests that the risk of moderately damaging earthquakes are found in the western and northeastern regions of the State. </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15</a:t>
            </a:fld>
            <a:endParaRPr lang="en-US"/>
          </a:p>
        </p:txBody>
      </p:sp>
    </p:spTree>
    <p:extLst>
      <p:ext uri="{BB962C8B-B14F-4D97-AF65-F5344CB8AC3E}">
        <p14:creationId xmlns:p14="http://schemas.microsoft.com/office/powerpoint/2010/main" val="331954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western Ohio, the Fort Wayne Rift valley traverses northwest to southeast primarily through Mercer, Auglaize and Shelby counties. This area of the state has experienced more than 40 earthquakes since 1875. The epicenter is located near</a:t>
            </a:r>
            <a:r>
              <a:rPr lang="en-US" baseline="0" dirty="0" smtClean="0"/>
              <a:t> the </a:t>
            </a:r>
            <a:r>
              <a:rPr lang="en-US" dirty="0" smtClean="0"/>
              <a:t>town of Anna which is centered over a 400-ft deep buried valley formed by the </a:t>
            </a:r>
            <a:r>
              <a:rPr lang="en-US" dirty="0" err="1" smtClean="0"/>
              <a:t>Teays</a:t>
            </a:r>
            <a:r>
              <a:rPr lang="en-US" dirty="0" smtClean="0"/>
              <a:t> River nearly 800 million years ago.</a:t>
            </a:r>
          </a:p>
          <a:p>
            <a:endParaRPr lang="en-US" dirty="0" smtClean="0"/>
          </a:p>
          <a:p>
            <a:r>
              <a:rPr lang="en-US" dirty="0" smtClean="0"/>
              <a:t>In northeastern Ohio, seismic activity has been attributed to a deep, now abandoned, Class I injection well in Ashtabula County along</a:t>
            </a:r>
            <a:r>
              <a:rPr lang="en-US" baseline="0" dirty="0" smtClean="0"/>
              <a:t> the Akron Magnetic Boundary</a:t>
            </a:r>
            <a:r>
              <a:rPr lang="en-US" dirty="0" smtClean="0"/>
              <a:t>. A Class I injection well is drilled thousands of feet below sources of underground drinking water in order to dispose of hazardous and non-hazardous waste.</a:t>
            </a:r>
          </a:p>
          <a:p>
            <a:endParaRPr lang="en-US" dirty="0"/>
          </a:p>
          <a:p>
            <a:r>
              <a:rPr lang="en-US" dirty="0" smtClean="0"/>
              <a:t>As you can see the largest earthquake magnitudes ever recorded in Ohio are in the 4.0 – 5.0 range.</a:t>
            </a:r>
            <a:r>
              <a:rPr lang="en-US" baseline="0" dirty="0" smtClean="0"/>
              <a:t> From the description of damage caused by some of these events, the intensity of these quakes would probably be estimated as VII on the MMI scale (Very Strong). </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16</a:t>
            </a:fld>
            <a:endParaRPr lang="en-US"/>
          </a:p>
        </p:txBody>
      </p:sp>
    </p:spTree>
    <p:extLst>
      <p:ext uri="{BB962C8B-B14F-4D97-AF65-F5344CB8AC3E}">
        <p14:creationId xmlns:p14="http://schemas.microsoft.com/office/powerpoint/2010/main" val="356096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seismic ground accelerations used for the determination of seismic performance zones. It illustrates Ohio’s susceptibility to a design earthquake as compared to other areas of the United States. Ohio’s seismic acceleration</a:t>
            </a:r>
            <a:r>
              <a:rPr lang="en-US" baseline="0" dirty="0" smtClean="0"/>
              <a:t>s are</a:t>
            </a:r>
            <a:r>
              <a:rPr lang="en-US" dirty="0" smtClean="0"/>
              <a:t> similar to the New England</a:t>
            </a:r>
            <a:r>
              <a:rPr lang="en-US" baseline="0" dirty="0" smtClean="0"/>
              <a:t> states, the upper Midwest states, Texas, Louisiana and Florida.</a:t>
            </a:r>
            <a:r>
              <a:rPr lang="en-US" dirty="0" smtClean="0"/>
              <a:t> </a:t>
            </a:r>
          </a:p>
          <a:p>
            <a:endParaRPr lang="en-US" dirty="0" smtClean="0"/>
          </a:p>
          <a:p>
            <a:r>
              <a:rPr lang="en-US" dirty="0" smtClean="0"/>
              <a:t>Missouri’s New Madrid fault</a:t>
            </a:r>
            <a:r>
              <a:rPr lang="en-US" baseline="0" dirty="0" smtClean="0"/>
              <a:t> is probably most influential in contributing to Ohio’s seismic accelerations with Anna’s </a:t>
            </a:r>
            <a:r>
              <a:rPr lang="en-US" baseline="0" dirty="0" err="1" smtClean="0"/>
              <a:t>S</a:t>
            </a:r>
            <a:r>
              <a:rPr lang="en-US" dirty="0" err="1" smtClean="0"/>
              <a:t>eismogenic</a:t>
            </a:r>
            <a:r>
              <a:rPr lang="en-US" baseline="0" dirty="0" smtClean="0"/>
              <a:t> Zone providing a slight influence in the western part of the state.</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17</a:t>
            </a:fld>
            <a:endParaRPr lang="en-US"/>
          </a:p>
        </p:txBody>
      </p:sp>
    </p:spTree>
    <p:extLst>
      <p:ext uri="{BB962C8B-B14F-4D97-AF65-F5344CB8AC3E}">
        <p14:creationId xmlns:p14="http://schemas.microsoft.com/office/powerpoint/2010/main" val="66389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December 1811 to February 1812, the largest earthquakes ever to strike the continental United States, with estimated magnitudes ranging from 7.0 to 8.6, occurred along a fault line near New Madrid, Missouri. These events were felt throughout an area of about 2 million square miles.</a:t>
            </a:r>
          </a:p>
          <a:p>
            <a:endParaRPr lang="en-US" baseline="0" dirty="0" smtClean="0"/>
          </a:p>
          <a:p>
            <a:r>
              <a:rPr lang="en-US" baseline="0" dirty="0" smtClean="0"/>
              <a:t>This image shows the potential earthquake intensities affecting Ohio for a magnitude 8.0 event occurring on the New Madrid fault. </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18</a:t>
            </a:fld>
            <a:endParaRPr lang="en-US"/>
          </a:p>
        </p:txBody>
      </p:sp>
    </p:spTree>
    <p:extLst>
      <p:ext uri="{BB962C8B-B14F-4D97-AF65-F5344CB8AC3E}">
        <p14:creationId xmlns:p14="http://schemas.microsoft.com/office/powerpoint/2010/main" val="46902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So…What is the design approach assumed</a:t>
            </a:r>
            <a:r>
              <a:rPr lang="en-US" baseline="0" dirty="0" smtClean="0"/>
              <a:t> by AASHTO?</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19</a:t>
            </a:fld>
            <a:endParaRPr lang="en-US"/>
          </a:p>
        </p:txBody>
      </p:sp>
    </p:spTree>
    <p:extLst>
      <p:ext uri="{BB962C8B-B14F-4D97-AF65-F5344CB8AC3E}">
        <p14:creationId xmlns:p14="http://schemas.microsoft.com/office/powerpoint/2010/main" val="217000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4358640" y="1691640"/>
            <a:ext cx="3474720" cy="3474720"/>
          </a:xfrm>
          <a:prstGeom prst="rect">
            <a:avLst/>
          </a:prstGeom>
        </p:spPr>
      </p:pic>
      <p:sp>
        <p:nvSpPr>
          <p:cNvPr id="10" name="TextBox 9"/>
          <p:cNvSpPr txBox="1"/>
          <p:nvPr userDrawn="1"/>
        </p:nvSpPr>
        <p:spPr>
          <a:xfrm>
            <a:off x="0" y="0"/>
            <a:ext cx="12192000" cy="677108"/>
          </a:xfrm>
          <a:prstGeom prst="rect">
            <a:avLst/>
          </a:prstGeom>
          <a:solidFill>
            <a:srgbClr val="009969"/>
          </a:solidFill>
        </p:spPr>
        <p:txBody>
          <a:bodyPr wrap="square" lIns="91440" tIns="91440" bIns="91440" rtlCol="0" anchor="ctr" anchorCtr="0">
            <a:spAutoFit/>
          </a:bodyPr>
          <a:lstStyle/>
          <a:p>
            <a:pPr algn="ctr"/>
            <a:r>
              <a:rPr lang="en-US" sz="3200" b="1" spc="300" dirty="0" smtClean="0">
                <a:solidFill>
                  <a:schemeClr val="bg1"/>
                </a:solidFill>
              </a:rPr>
              <a:t>Ohio Department of Transportation</a:t>
            </a:r>
            <a:endParaRPr lang="en-US" sz="3200" b="1" spc="300" dirty="0">
              <a:solidFill>
                <a:schemeClr val="bg1"/>
              </a:solidFill>
            </a:endParaRPr>
          </a:p>
        </p:txBody>
      </p:sp>
      <p:sp>
        <p:nvSpPr>
          <p:cNvPr id="11" name="TextBox 10"/>
          <p:cNvSpPr txBox="1"/>
          <p:nvPr userDrawn="1"/>
        </p:nvSpPr>
        <p:spPr>
          <a:xfrm>
            <a:off x="0" y="6396336"/>
            <a:ext cx="12192000" cy="461665"/>
          </a:xfrm>
          <a:prstGeom prst="rect">
            <a:avLst/>
          </a:prstGeom>
          <a:solidFill>
            <a:srgbClr val="009969"/>
          </a:solidFill>
        </p:spPr>
        <p:txBody>
          <a:bodyPr wrap="square" tIns="91440" bIns="91440" rtlCol="0" anchor="ctr" anchorCtr="0">
            <a:spAutoFit/>
          </a:bodyPr>
          <a:lstStyle/>
          <a:p>
            <a:pPr algn="ctr"/>
            <a:r>
              <a:rPr lang="en-US" sz="1800" b="1" spc="300" dirty="0" smtClean="0">
                <a:solidFill>
                  <a:schemeClr val="bg1"/>
                </a:solidFill>
              </a:rPr>
              <a:t>www.transportation.ohio.gov</a:t>
            </a:r>
            <a:endParaRPr lang="en-US" sz="1800" b="1" spc="300" dirty="0">
              <a:solidFill>
                <a:schemeClr val="bg1"/>
              </a:solidFill>
            </a:endParaRPr>
          </a:p>
        </p:txBody>
      </p:sp>
      <p:sp>
        <p:nvSpPr>
          <p:cNvPr id="12" name="TextBox 11"/>
          <p:cNvSpPr txBox="1"/>
          <p:nvPr userDrawn="1"/>
        </p:nvSpPr>
        <p:spPr>
          <a:xfrm>
            <a:off x="0" y="6031468"/>
            <a:ext cx="12192000" cy="369332"/>
          </a:xfrm>
          <a:prstGeom prst="rect">
            <a:avLst/>
          </a:prstGeom>
          <a:noFill/>
        </p:spPr>
        <p:txBody>
          <a:bodyPr wrap="square" rtlCol="0">
            <a:spAutoFit/>
          </a:bodyPr>
          <a:lstStyle/>
          <a:p>
            <a:pPr algn="ctr"/>
            <a:r>
              <a:rPr lang="en-US" b="0" dirty="0" smtClean="0">
                <a:solidFill>
                  <a:srgbClr val="009969"/>
                </a:solidFill>
              </a:rPr>
              <a:t>John R. Kasich, </a:t>
            </a:r>
            <a:r>
              <a:rPr lang="en-US" b="0" i="1" dirty="0" smtClean="0">
                <a:solidFill>
                  <a:srgbClr val="009969"/>
                </a:solidFill>
              </a:rPr>
              <a:t>Governor  </a:t>
            </a:r>
            <a:r>
              <a:rPr lang="en-US" b="0" dirty="0" smtClean="0">
                <a:solidFill>
                  <a:srgbClr val="009969"/>
                </a:solidFill>
              </a:rPr>
              <a:t>  •    Jerry Wray, </a:t>
            </a:r>
            <a:r>
              <a:rPr lang="en-US" b="0" i="1" dirty="0" smtClean="0">
                <a:solidFill>
                  <a:srgbClr val="009969"/>
                </a:solidFill>
              </a:rPr>
              <a:t>Director</a:t>
            </a:r>
            <a:endParaRPr lang="en-US" b="0" i="1" dirty="0">
              <a:solidFill>
                <a:srgbClr val="009969"/>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Tx/>
              <a:buBlip>
                <a:blip r:embed="rId2"/>
              </a:buBlip>
              <a:defRPr b="1"/>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39354223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9"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4776531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dirty="0" smtClean="0"/>
              <a:t>Click to edit Master title style</a:t>
            </a:r>
            <a:endParaRPr lang="en-US" dirty="0"/>
          </a:p>
        </p:txBody>
      </p:sp>
      <p:sp>
        <p:nvSpPr>
          <p:cNvPr id="4"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2523806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7"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32907859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9"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6963667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2404597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020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0" y="6396336"/>
            <a:ext cx="12192000" cy="461665"/>
          </a:xfrm>
          <a:prstGeom prst="rect">
            <a:avLst/>
          </a:prstGeom>
          <a:solidFill>
            <a:srgbClr val="009969"/>
          </a:solidFill>
          <a:ln w="98425" cmpd="thinThick">
            <a:solidFill>
              <a:srgbClr val="009969"/>
            </a:solidFill>
          </a:ln>
        </p:spPr>
        <p:txBody>
          <a:bodyPr wrap="square" tIns="91440" bIns="91440" rtlCol="0" anchor="ctr" anchorCtr="0">
            <a:spAutoFit/>
          </a:bodyPr>
          <a:lstStyle/>
          <a:p>
            <a:pPr algn="ctr"/>
            <a:r>
              <a:rPr lang="en-US" spc="300" dirty="0" smtClean="0">
                <a:solidFill>
                  <a:srgbClr val="FFFFFF"/>
                </a:solidFill>
                <a:latin typeface="Copperplate Gothic Bold" pitchFamily="34" charset="0"/>
              </a:rPr>
              <a:t>www.transportation.ohio.gov</a:t>
            </a:r>
            <a:endParaRPr lang="en-US" spc="300" dirty="0">
              <a:solidFill>
                <a:srgbClr val="FFFFFF"/>
              </a:solidFill>
              <a:latin typeface="Copperplate Gothic Bold" pitchFamily="34" charset="0"/>
            </a:endParaRPr>
          </a:p>
        </p:txBody>
      </p:sp>
      <p:sp>
        <p:nvSpPr>
          <p:cNvPr id="12" name="TextBox 11"/>
          <p:cNvSpPr txBox="1"/>
          <p:nvPr userDrawn="1"/>
        </p:nvSpPr>
        <p:spPr>
          <a:xfrm>
            <a:off x="182880" y="6031469"/>
            <a:ext cx="11826240" cy="307777"/>
          </a:xfrm>
          <a:prstGeom prst="rect">
            <a:avLst/>
          </a:prstGeom>
          <a:noFill/>
        </p:spPr>
        <p:txBody>
          <a:bodyPr wrap="square" rtlCol="0">
            <a:spAutoFit/>
          </a:bodyPr>
          <a:lstStyle/>
          <a:p>
            <a:pPr>
              <a:tabLst>
                <a:tab pos="11598275" algn="r"/>
              </a:tabLst>
            </a:pPr>
            <a:r>
              <a:rPr lang="en-US" sz="1400" b="1" dirty="0" smtClean="0">
                <a:solidFill>
                  <a:srgbClr val="009969"/>
                </a:solidFill>
                <a:latin typeface="Copperplate Gothic Light" pitchFamily="34" charset="0"/>
                <a:ea typeface="Times New Roman"/>
                <a:cs typeface="CopprplGoth Bd BT"/>
              </a:rPr>
              <a:t>John R. Kasich, </a:t>
            </a:r>
            <a:r>
              <a:rPr lang="en-US" sz="1400" dirty="0" smtClean="0">
                <a:solidFill>
                  <a:srgbClr val="009969"/>
                </a:solidFill>
                <a:latin typeface="Copperplate Gothic Light" pitchFamily="34" charset="0"/>
                <a:ea typeface="Times New Roman"/>
                <a:cs typeface="CopprplGoth Bd BT"/>
              </a:rPr>
              <a:t>Governor	</a:t>
            </a:r>
            <a:r>
              <a:rPr lang="en-US" sz="1400" b="1" dirty="0" smtClean="0">
                <a:solidFill>
                  <a:srgbClr val="009969"/>
                </a:solidFill>
                <a:latin typeface="Copperplate Gothic Light" pitchFamily="34" charset="0"/>
                <a:ea typeface="Times New Roman"/>
                <a:cs typeface="CopprplGoth Bd BT"/>
              </a:rPr>
              <a:t>Jerry Wray, </a:t>
            </a:r>
            <a:r>
              <a:rPr lang="en-US" sz="1400" dirty="0" smtClean="0">
                <a:solidFill>
                  <a:srgbClr val="009969"/>
                </a:solidFill>
                <a:latin typeface="Copperplate Gothic Light" pitchFamily="34" charset="0"/>
                <a:ea typeface="Times New Roman"/>
                <a:cs typeface="CopprplGoth Bd BT"/>
              </a:rPr>
              <a:t>Director</a:t>
            </a:r>
            <a:endParaRPr lang="en-US" sz="1400" dirty="0">
              <a:solidFill>
                <a:srgbClr val="009969"/>
              </a:solidFill>
              <a:latin typeface="Copperplate Gothic Light" pitchFamily="34" charset="0"/>
              <a:ea typeface="Times New Roman"/>
              <a:cs typeface="CopprplGoth Bd BT"/>
            </a:endParaRPr>
          </a:p>
        </p:txBody>
      </p:sp>
      <p:sp>
        <p:nvSpPr>
          <p:cNvPr id="6" name="Rectangle 4"/>
          <p:cNvSpPr>
            <a:spLocks noChangeArrowheads="1"/>
          </p:cNvSpPr>
          <p:nvPr userDrawn="1"/>
        </p:nvSpPr>
        <p:spPr bwMode="auto">
          <a:xfrm>
            <a:off x="1932518" y="26760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tabLst>
                <a:tab pos="2743200" algn="ctr"/>
                <a:tab pos="5486400" algn="r"/>
              </a:tabLst>
            </a:pPr>
            <a:endParaRPr lang="en-US" smtClean="0">
              <a:solidFill>
                <a:srgbClr val="000000"/>
              </a:solidFill>
              <a:latin typeface="Arial" pitchFamily="34" charset="0"/>
              <a:cs typeface="Arial" pitchFamily="34" charset="0"/>
            </a:endParaRPr>
          </a:p>
        </p:txBody>
      </p:sp>
      <p:sp>
        <p:nvSpPr>
          <p:cNvPr id="7" name="Rectangle 6"/>
          <p:cNvSpPr/>
          <p:nvPr userDrawn="1"/>
        </p:nvSpPr>
        <p:spPr>
          <a:xfrm>
            <a:off x="0" y="0"/>
            <a:ext cx="12192000" cy="763286"/>
          </a:xfrm>
          <a:prstGeom prst="rect">
            <a:avLst/>
          </a:prstGeom>
          <a:solidFill>
            <a:srgbClr val="009969"/>
          </a:solidFill>
          <a:ln w="127000" cmpd="thinThick">
            <a:solidFill>
              <a:srgbClr val="009969"/>
            </a:solidFill>
          </a:ln>
        </p:spPr>
        <p:txBody>
          <a:bodyPr wrap="square" lIns="0" tIns="274320" rIns="0" bIns="91440" anchor="ctr" anchorCtr="0">
            <a:spAutoFit/>
          </a:bodyPr>
          <a:lstStyle/>
          <a:p>
            <a:pPr algn="ctr">
              <a:lnSpc>
                <a:spcPct val="80000"/>
              </a:lnSpc>
              <a:spcBef>
                <a:spcPts val="0"/>
              </a:spcBef>
              <a:spcAft>
                <a:spcPts val="0"/>
              </a:spcAft>
              <a:tabLst>
                <a:tab pos="2743200" algn="ctr"/>
                <a:tab pos="5486400" algn="r"/>
              </a:tabLst>
            </a:pPr>
            <a:r>
              <a:rPr lang="en-US" sz="3200" dirty="0" smtClean="0">
                <a:solidFill>
                  <a:srgbClr val="FFFFFF"/>
                </a:solidFill>
                <a:latin typeface="Copperplate Gothic Bold" pitchFamily="34" charset="0"/>
                <a:ea typeface="Times New Roman"/>
                <a:cs typeface="CopprplGoth Bd BT"/>
              </a:rPr>
              <a:t>Ohio Department of 	Transportation</a:t>
            </a:r>
            <a:endParaRPr lang="en-US" sz="3200" dirty="0">
              <a:solidFill>
                <a:srgbClr val="FFFFFF"/>
              </a:solidFill>
              <a:latin typeface="Copperplate Gothic Bold" pitchFamily="34" charset="0"/>
              <a:ea typeface="Times New Roman"/>
              <a:cs typeface="CopprplGoth Bd BT"/>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7200" y="2575560"/>
            <a:ext cx="3657600" cy="3657600"/>
          </a:xfrm>
          <a:prstGeom prst="rect">
            <a:avLst/>
          </a:prstGeom>
        </p:spPr>
      </p:pic>
    </p:spTree>
    <p:extLst>
      <p:ext uri="{BB962C8B-B14F-4D97-AF65-F5344CB8AC3E}">
        <p14:creationId xmlns:p14="http://schemas.microsoft.com/office/powerpoint/2010/main" val="34215380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atin typeface="Copperplate Gothic Light" pitchFamily="34" charset="0"/>
              </a:defRPr>
            </a:lvl1pPr>
            <a:lvl2pPr>
              <a:defRPr>
                <a:latin typeface="Copperplate Gothic Light" pitchFamily="34" charset="0"/>
              </a:defRPr>
            </a:lvl2pPr>
            <a:lvl3pPr>
              <a:defRPr>
                <a:latin typeface="Copperplate Gothic Light" pitchFamily="34" charset="0"/>
              </a:defRPr>
            </a:lvl3pPr>
            <a:lvl4pPr>
              <a:defRPr>
                <a:latin typeface="Copperplate Gothic Light" pitchFamily="34" charset="0"/>
              </a:defRPr>
            </a:lvl4pPr>
            <a:lvl5pPr>
              <a:defRPr>
                <a:latin typeface="Copperplate Gothic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spTree>
    <p:extLst>
      <p:ext uri="{BB962C8B-B14F-4D97-AF65-F5344CB8AC3E}">
        <p14:creationId xmlns:p14="http://schemas.microsoft.com/office/powerpoint/2010/main" val="30658951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0" i="1" u="sng" baseline="0">
                <a:latin typeface="+mj-lt"/>
              </a:defRPr>
            </a:lvl1pPr>
          </a:lstStyle>
          <a:p>
            <a:pPr lvl="0"/>
            <a:r>
              <a:rPr lang="en-US" sz="2400" b="1" i="1" u="sng" dirty="0" smtClean="0">
                <a:latin typeface="+mj-lt"/>
              </a:rPr>
              <a:t>Subtitle</a:t>
            </a:r>
            <a:endParaRPr lang="en-US" dirty="0"/>
          </a:p>
        </p:txBody>
      </p:sp>
      <p:sp>
        <p:nvSpPr>
          <p:cNvPr id="6" name="Footer Placeholder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spTree>
    <p:extLst>
      <p:ext uri="{BB962C8B-B14F-4D97-AF65-F5344CB8AC3E}">
        <p14:creationId xmlns:p14="http://schemas.microsoft.com/office/powerpoint/2010/main" val="204724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274320"/>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buFontTx/>
              <a:buBlip>
                <a:blip r:embed="rId2"/>
              </a:buBlip>
              <a:defRPr b="1"/>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dirty="0" smtClean="0"/>
              <a:t>Click to edit Master title style</a:t>
            </a:r>
            <a:endParaRPr lang="en-US" dirty="0"/>
          </a:p>
        </p:txBody>
      </p:sp>
      <p:sp>
        <p:nvSpPr>
          <p:cNvPr id="4"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spTree>
    <p:extLst>
      <p:ext uri="{BB962C8B-B14F-4D97-AF65-F5344CB8AC3E}">
        <p14:creationId xmlns:p14="http://schemas.microsoft.com/office/powerpoint/2010/main" val="635106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5"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spTree>
    <p:extLst>
      <p:ext uri="{BB962C8B-B14F-4D97-AF65-F5344CB8AC3E}">
        <p14:creationId xmlns:p14="http://schemas.microsoft.com/office/powerpoint/2010/main" val="35030410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8"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spTree>
    <p:extLst>
      <p:ext uri="{BB962C8B-B14F-4D97-AF65-F5344CB8AC3E}">
        <p14:creationId xmlns:p14="http://schemas.microsoft.com/office/powerpoint/2010/main" val="27986413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spTree>
    <p:extLst>
      <p:ext uri="{BB962C8B-B14F-4D97-AF65-F5344CB8AC3E}">
        <p14:creationId xmlns:p14="http://schemas.microsoft.com/office/powerpoint/2010/main" val="36103637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1368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6857999"/>
          </a:xfrm>
          <a:prstGeom prst="rect">
            <a:avLst/>
          </a:prstGeom>
        </p:spPr>
      </p:pic>
      <p:sp>
        <p:nvSpPr>
          <p:cNvPr id="2" name="Title 1"/>
          <p:cNvSpPr>
            <a:spLocks noGrp="1"/>
          </p:cNvSpPr>
          <p:nvPr>
            <p:ph type="ctrTitle" hasCustomPrompt="1"/>
          </p:nvPr>
        </p:nvSpPr>
        <p:spPr>
          <a:xfrm>
            <a:off x="914400" y="1524000"/>
            <a:ext cx="10363200" cy="4114800"/>
          </a:xfrm>
        </p:spPr>
        <p:txBody>
          <a:bodyPr/>
          <a:lstStyle>
            <a:lvl1pPr>
              <a:defRPr baseline="0">
                <a:solidFill>
                  <a:schemeClr val="tx1"/>
                </a:solidFill>
              </a:defRPr>
            </a:lvl1pPr>
          </a:lstStyle>
          <a:p>
            <a:r>
              <a:rPr lang="en-US" dirty="0" smtClean="0"/>
              <a:t>Title</a:t>
            </a:r>
            <a:br>
              <a:rPr lang="en-US" dirty="0" smtClean="0"/>
            </a:br>
            <a:r>
              <a:rPr lang="en-US" dirty="0" smtClean="0"/>
              <a:t/>
            </a:r>
            <a:br>
              <a:rPr lang="en-US" dirty="0" smtClean="0"/>
            </a:br>
            <a:r>
              <a:rPr lang="en-US" sz="3200" b="0" dirty="0" smtClean="0"/>
              <a:t>First </a:t>
            </a:r>
            <a:r>
              <a:rPr lang="en-US" sz="3200" b="0" dirty="0" err="1" smtClean="0"/>
              <a:t>Lastname</a:t>
            </a:r>
            <a:r>
              <a:rPr lang="en-US" sz="3200" b="0" dirty="0" smtClean="0"/>
              <a:t/>
            </a:r>
            <a:br>
              <a:rPr lang="en-US" sz="3200" b="0" dirty="0" smtClean="0"/>
            </a:br>
            <a:r>
              <a:rPr lang="en-US" sz="3200" b="0" dirty="0" smtClean="0"/>
              <a:t>Title</a:t>
            </a:r>
            <a:br>
              <a:rPr lang="en-US" sz="3200" b="0" dirty="0" smtClean="0"/>
            </a:br>
            <a:r>
              <a:rPr lang="en-US" sz="3200" b="0" dirty="0" smtClean="0"/>
              <a:t>Division, Office</a:t>
            </a:r>
            <a:endParaRPr lang="en-US" dirty="0"/>
          </a:p>
        </p:txBody>
      </p:sp>
      <p:sp>
        <p:nvSpPr>
          <p:cNvPr id="7" name="Subtitle 2"/>
          <p:cNvSpPr>
            <a:spLocks noGrp="1"/>
          </p:cNvSpPr>
          <p:nvPr userDrawn="1">
            <p:ph type="subTitle" idx="1" hasCustomPrompt="1"/>
          </p:nvPr>
        </p:nvSpPr>
        <p:spPr>
          <a:xfrm>
            <a:off x="914400" y="5867400"/>
            <a:ext cx="10363200" cy="609600"/>
          </a:xfrm>
        </p:spPr>
        <p:txBody>
          <a:bodyPr rtlCol="0" anchor="ctr" anchorCtr="0">
            <a:normAutofit/>
          </a:bodyPr>
          <a:lstStyle>
            <a:lvl1pPr marL="0" indent="0" algn="ctr" fontAlgn="auto">
              <a:spcBef>
                <a:spcPts val="0"/>
              </a:spcBef>
              <a:spcAft>
                <a:spcPts val="0"/>
              </a:spcAft>
              <a:buFont typeface="Arial" pitchFamily="34" charset="0"/>
              <a:buNone/>
              <a:defRPr sz="2400" baseline="0">
                <a:latin typeface="Georgia" pitchFamily="18" charset="0"/>
              </a:defRPr>
            </a:lvl1pPr>
          </a:lstStyle>
          <a:p>
            <a:pPr fontAlgn="auto">
              <a:spcAft>
                <a:spcPts val="0"/>
              </a:spcAft>
              <a:buFont typeface="Arial" pitchFamily="34" charset="0"/>
              <a:buNone/>
              <a:defRPr/>
            </a:pPr>
            <a:r>
              <a:rPr lang="en-US" dirty="0" smtClean="0"/>
              <a:t>Month 0, 2011</a:t>
            </a:r>
          </a:p>
        </p:txBody>
      </p:sp>
      <p:sp>
        <p:nvSpPr>
          <p:cNvPr id="4" name="TextBox 3"/>
          <p:cNvSpPr txBox="1"/>
          <p:nvPr userDrawn="1"/>
        </p:nvSpPr>
        <p:spPr>
          <a:xfrm>
            <a:off x="1117600" y="685800"/>
            <a:ext cx="10769600" cy="445635"/>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80000"/>
              </a:lnSpc>
              <a:spcBef>
                <a:spcPts val="0"/>
              </a:spcBef>
              <a:spcAft>
                <a:spcPts val="0"/>
              </a:spcAft>
              <a:buClrTx/>
              <a:buSzTx/>
              <a:buFontTx/>
              <a:buNone/>
              <a:tabLst>
                <a:tab pos="2743200" algn="ctr"/>
                <a:tab pos="5486400" algn="r"/>
              </a:tabLst>
              <a:defRPr/>
            </a:pPr>
            <a:r>
              <a:rPr kumimoji="0" lang="en-US" sz="3600" b="0" i="0" u="none" strike="noStrike" kern="1200" cap="none" spc="0" normalizeH="0" baseline="0" noProof="0" dirty="0" smtClean="0">
                <a:ln>
                  <a:noFill/>
                </a:ln>
                <a:solidFill>
                  <a:srgbClr val="FFFFFF"/>
                </a:solidFill>
                <a:effectLst/>
                <a:uLnTx/>
                <a:uFillTx/>
                <a:latin typeface="Copperplate Gothic Bold" pitchFamily="34" charset="0"/>
                <a:ea typeface="Times New Roman"/>
                <a:cs typeface="CopprplGoth Bd BT"/>
              </a:rPr>
              <a:t>Ohio Department of 	Transportation</a:t>
            </a:r>
          </a:p>
        </p:txBody>
      </p:sp>
      <p:sp>
        <p:nvSpPr>
          <p:cNvPr id="6" name="TextBox 5"/>
          <p:cNvSpPr txBox="1"/>
          <p:nvPr userDrawn="1"/>
        </p:nvSpPr>
        <p:spPr>
          <a:xfrm>
            <a:off x="495300" y="1337846"/>
            <a:ext cx="11201400" cy="338554"/>
          </a:xfrm>
          <a:prstGeom prst="rect">
            <a:avLst/>
          </a:prstGeom>
          <a:noFill/>
        </p:spPr>
        <p:txBody>
          <a:bodyPr wrap="square" rtlCol="0">
            <a:spAutoFit/>
          </a:bodyPr>
          <a:lstStyle/>
          <a:p>
            <a:pPr algn="l">
              <a:tabLst>
                <a:tab pos="10972800" algn="r"/>
              </a:tabLst>
            </a:pPr>
            <a:r>
              <a:rPr lang="en-US" sz="1600" b="0" dirty="0" smtClean="0">
                <a:solidFill>
                  <a:srgbClr val="009969"/>
                </a:solidFill>
                <a:latin typeface="Copperplate Gothic Bold" pitchFamily="34" charset="0"/>
              </a:rPr>
              <a:t>John R. Kasich, Governor 	Jerry</a:t>
            </a:r>
            <a:r>
              <a:rPr lang="en-US" sz="1600" b="0" baseline="0" dirty="0" smtClean="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30473210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020738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9" name="Rectangle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2279570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dirty="0" smtClean="0"/>
              <a:t>Click to edit Master title style</a:t>
            </a:r>
            <a:endParaRPr lang="en-US" dirty="0"/>
          </a:p>
        </p:txBody>
      </p:sp>
      <p:sp>
        <p:nvSpPr>
          <p:cNvPr id="6" name="Footer Placeholder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4494770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8" name="Rectangle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2518608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smtClean="0">
                <a:latin typeface="+mj-lt"/>
              </a:rPr>
              <a:t>Subtitle</a:t>
            </a:r>
            <a:endParaRPr lang="en-US" dirty="0"/>
          </a:p>
        </p:txBody>
      </p:sp>
      <p:sp>
        <p:nvSpPr>
          <p:cNvPr id="9"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10" name="Rectangle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27294311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591578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111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smtClean="0"/>
              <a:t>Click to edit Master title style</a:t>
            </a:r>
            <a:endParaRPr lang="en-US" dirty="0"/>
          </a:p>
        </p:txBody>
      </p:sp>
      <p:sp>
        <p:nvSpPr>
          <p:cNvPr id="5"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endParaRPr lang="en-US" dirty="0" smtClean="0"/>
          </a:p>
          <a:p>
            <a:pPr lvl="2">
              <a:buNone/>
            </a:pPr>
            <a:endParaRPr lang="en-US" dirty="0" smtClean="0"/>
          </a:p>
          <a:p>
            <a:pPr>
              <a:buNone/>
            </a:pPr>
            <a:r>
              <a:rPr lang="en-US" dirty="0" smtClean="0"/>
              <a:t>Column Two</a:t>
            </a:r>
          </a:p>
          <a:p>
            <a:r>
              <a:rPr lang="en-US" dirty="0" smtClean="0"/>
              <a:t>2</a:t>
            </a:r>
            <a:endParaRPr lang="en-US" dirty="0"/>
          </a:p>
        </p:txBody>
      </p:sp>
      <p:sp>
        <p:nvSpPr>
          <p:cNvPr id="7"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smtClean="0"/>
              <a:t>Column One</a:t>
            </a:r>
          </a:p>
          <a:p>
            <a:r>
              <a:rPr lang="en-US" dirty="0" smtClean="0"/>
              <a:t>1</a:t>
            </a:r>
          </a:p>
          <a:p>
            <a:pPr lvl="1"/>
            <a:r>
              <a:rPr lang="en-US" dirty="0" smtClean="0"/>
              <a:t>a</a:t>
            </a:r>
          </a:p>
          <a:p>
            <a:pPr lvl="1"/>
            <a:r>
              <a:rPr lang="en-US" dirty="0" smtClean="0"/>
              <a:t>b</a:t>
            </a:r>
          </a:p>
          <a:p>
            <a:pPr lvl="2"/>
            <a:r>
              <a:rPr lang="en-US" dirty="0" err="1" smtClean="0"/>
              <a:t>i</a:t>
            </a:r>
            <a:endParaRPr lang="en-US" dirty="0" smtClean="0"/>
          </a:p>
          <a:p>
            <a:pPr lvl="2"/>
            <a:r>
              <a:rPr lang="en-US" dirty="0" smtClean="0"/>
              <a:t>Ii</a:t>
            </a:r>
          </a:p>
          <a:p>
            <a:pPr lvl="2">
              <a:buNone/>
            </a:pPr>
            <a:endParaRPr lang="en-US" dirty="0" smtClean="0"/>
          </a:p>
          <a:p>
            <a:pPr>
              <a:buNone/>
            </a:pPr>
            <a:r>
              <a:rPr lang="en-US" dirty="0" smtClean="0"/>
              <a:t>Column Two</a:t>
            </a:r>
          </a:p>
          <a:p>
            <a:r>
              <a:rPr lang="en-US" dirty="0" smtClean="0"/>
              <a:t>2</a:t>
            </a:r>
            <a:endParaRPr lang="en-US" dirty="0"/>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smtClean="0">
                <a:latin typeface="+mj-lt"/>
              </a:rPr>
              <a:t>Subtitle</a:t>
            </a:r>
            <a:endParaRPr lang="en-US" dirty="0"/>
          </a:p>
        </p:txBody>
      </p:sp>
      <p:sp>
        <p:nvSpPr>
          <p:cNvPr id="10"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059" y="1"/>
            <a:ext cx="9141883" cy="6858791"/>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dirty="0" smtClean="0"/>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smtClean="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smtClean="0">
                <a:solidFill>
                  <a:schemeClr val="bg1"/>
                </a:solidFill>
                <a:latin typeface="Copperplate Gothic Bold" pitchFamily="34" charset="0"/>
              </a:rPr>
              <a:t>Ohio Department of Transportation</a:t>
            </a:r>
            <a:endParaRPr lang="en-US" sz="3200" b="0" dirty="0">
              <a:solidFill>
                <a:schemeClr val="bg1"/>
              </a:solidFill>
              <a:latin typeface="Copperplate Gothic Bold" pitchFamily="34" charset="0"/>
            </a:endParaRPr>
          </a:p>
        </p:txBody>
      </p:sp>
      <p:sp>
        <p:nvSpPr>
          <p:cNvPr id="5" name="TextBox 4"/>
          <p:cNvSpPr txBox="1"/>
          <p:nvPr userDrawn="1"/>
        </p:nvSpPr>
        <p:spPr>
          <a:xfrm>
            <a:off x="1828800" y="1066799"/>
            <a:ext cx="8534400" cy="338554"/>
          </a:xfrm>
          <a:prstGeom prst="rect">
            <a:avLst/>
          </a:prstGeom>
          <a:noFill/>
        </p:spPr>
        <p:txBody>
          <a:bodyPr wrap="square" rtlCol="0">
            <a:spAutoFit/>
          </a:bodyPr>
          <a:lstStyle/>
          <a:p>
            <a:pPr algn="l">
              <a:tabLst>
                <a:tab pos="10922000" algn="r"/>
              </a:tabLst>
            </a:pPr>
            <a:r>
              <a:rPr lang="en-US" sz="1600" b="0" dirty="0" smtClean="0">
                <a:solidFill>
                  <a:srgbClr val="009969"/>
                </a:solidFill>
                <a:latin typeface="Copperplate Gothic Bold" pitchFamily="34" charset="0"/>
              </a:rPr>
              <a:t>John R. Kasich, Governor 	Jerry</a:t>
            </a:r>
            <a:r>
              <a:rPr lang="en-US" sz="1600" b="0" baseline="0" dirty="0" smtClean="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gif"/><Relationship Id="rId5" Type="http://schemas.openxmlformats.org/officeDocument/2006/relationships/slideLayout" Target="../slideLayouts/slideLayout13.xml"/><Relationship Id="rId10" Type="http://schemas.openxmlformats.org/officeDocument/2006/relationships/image" Target="../media/image4.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gif"/><Relationship Id="rId5" Type="http://schemas.openxmlformats.org/officeDocument/2006/relationships/slideLayout" Target="../slideLayouts/slideLayout21.xml"/><Relationship Id="rId10"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gif"/><Relationship Id="rId5" Type="http://schemas.openxmlformats.org/officeDocument/2006/relationships/slideLayout" Target="../slideLayouts/slideLayout29.xml"/><Relationship Id="rId10" Type="http://schemas.openxmlformats.org/officeDocument/2006/relationships/image" Target="../media/image7.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9" name="Rectangle 8"/>
          <p:cNvSpPr/>
          <p:nvPr userDrawn="1"/>
        </p:nvSpPr>
        <p:spPr>
          <a:xfrm>
            <a:off x="0" y="6199632"/>
            <a:ext cx="12192000" cy="658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bwMode="auto">
          <a:xfrm>
            <a:off x="0" y="0"/>
            <a:ext cx="12192000" cy="1143000"/>
          </a:xfrm>
          <a:prstGeom prst="rect">
            <a:avLst/>
          </a:prstGeom>
          <a:solidFill>
            <a:schemeClr val="bg1"/>
          </a:solidFill>
          <a:ln w="9525">
            <a:noFill/>
            <a:miter lim="800000"/>
            <a:headEnd/>
            <a:tailEnd/>
          </a:ln>
        </p:spPr>
        <p:txBody>
          <a:bodyPr vert="horz" wrap="square" lIns="365760" tIns="182880" rIns="36576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304800" y="6262792"/>
            <a:ext cx="548640" cy="548640"/>
          </a:xfrm>
          <a:prstGeom prst="ellipse">
            <a:avLst/>
          </a:prstGeom>
          <a:solidFill>
            <a:srgbClr val="009969"/>
          </a:solidFill>
          <a:ln w="9525">
            <a:noFill/>
            <a:miter lim="800000"/>
            <a:headEnd/>
            <a:tailEnd/>
          </a:ln>
          <a:effectLst/>
        </p:spPr>
        <p:txBody>
          <a:bodyPr wrap="none" lIns="0" tIns="0" rIns="0" bIns="0" anchor="ctr" anchorCtr="0">
            <a:normAutofit/>
          </a:bodyPr>
          <a:lstStyle/>
          <a:p>
            <a:pPr algn="ctr">
              <a:defRPr/>
            </a:pPr>
            <a:fld id="{E39B0399-9EE4-40D6-92E9-F4A1F2E78343}" type="slidenum">
              <a:rPr lang="en-US" sz="1400" b="1" kern="1200">
                <a:solidFill>
                  <a:schemeClr val="bg1"/>
                </a:solidFill>
                <a:latin typeface="+mn-lt"/>
                <a:ea typeface="+mn-ea"/>
                <a:cs typeface="+mn-cs"/>
              </a:rPr>
              <a:pPr algn="ctr">
                <a:defRPr/>
              </a:pPr>
              <a:t>‹#›</a:t>
            </a:fld>
            <a:endParaRPr lang="en-US" sz="1400" b="1" kern="1200" dirty="0">
              <a:solidFill>
                <a:schemeClr val="bg1"/>
              </a:solidFill>
              <a:latin typeface="+mn-lt"/>
              <a:ea typeface="+mn-ea"/>
              <a:cs typeface="+mn-cs"/>
            </a:endParaRPr>
          </a:p>
        </p:txBody>
      </p:sp>
      <p:sp>
        <p:nvSpPr>
          <p:cNvPr id="7" name="Rectangle 5"/>
          <p:cNvSpPr>
            <a:spLocks noGrp="1" noChangeArrowheads="1"/>
          </p:cNvSpPr>
          <p:nvPr>
            <p:ph type="ftr" sz="quarter" idx="3"/>
          </p:nvPr>
        </p:nvSpPr>
        <p:spPr>
          <a:xfrm>
            <a:off x="1108819"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pPr algn="ctr">
              <a:defRPr/>
            </a:pPr>
            <a:r>
              <a:rPr lang="en-US" smtClean="0"/>
              <a:t>ODOT's Seismic Update</a:t>
            </a:r>
            <a:endParaRPr lang="en-US" dirty="0"/>
          </a:p>
        </p:txBody>
      </p:sp>
      <p:pic>
        <p:nvPicPr>
          <p:cNvPr id="2" name="Picture 1"/>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0627360" y="5607472"/>
            <a:ext cx="1188720" cy="118872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8" r:id="rId3"/>
    <p:sldLayoutId id="2147483656" r:id="rId4"/>
    <p:sldLayoutId id="2147483659" r:id="rId5"/>
    <p:sldLayoutId id="2147483660" r:id="rId6"/>
    <p:sldLayoutId id="2147483657" r:id="rId7"/>
    <p:sldLayoutId id="2147483661"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1"/>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1"/>
        </a:buBlip>
        <a:defRPr sz="2800">
          <a:solidFill>
            <a:schemeClr val="bg1"/>
          </a:solidFill>
          <a:latin typeface="+mn-lt"/>
        </a:defRPr>
      </a:lvl2pPr>
      <a:lvl3pPr marL="1143000" indent="-228600" algn="l" rtl="0" eaLnBrk="1" fontAlgn="base" hangingPunct="1">
        <a:spcBef>
          <a:spcPct val="20000"/>
        </a:spcBef>
        <a:spcAft>
          <a:spcPct val="0"/>
        </a:spcAft>
        <a:buFontTx/>
        <a:buBlip>
          <a:blip r:embed="rId11"/>
        </a:buBlip>
        <a:defRPr sz="2400">
          <a:solidFill>
            <a:schemeClr val="bg1"/>
          </a:solidFill>
          <a:latin typeface="+mn-lt"/>
        </a:defRPr>
      </a:lvl3pPr>
      <a:lvl4pPr marL="1600200" indent="-228600" algn="l" rtl="0" eaLnBrk="1" fontAlgn="base" hangingPunct="1">
        <a:spcBef>
          <a:spcPct val="20000"/>
        </a:spcBef>
        <a:spcAft>
          <a:spcPct val="0"/>
        </a:spcAft>
        <a:buFontTx/>
        <a:buBlip>
          <a:blip r:embed="rId11"/>
        </a:buBlip>
        <a:defRPr sz="2000">
          <a:solidFill>
            <a:schemeClr val="bg1"/>
          </a:solidFill>
          <a:latin typeface="+mn-lt"/>
        </a:defRPr>
      </a:lvl4pPr>
      <a:lvl5pPr marL="2057400" indent="-228600" algn="l" rtl="0" eaLnBrk="1" fontAlgn="base" hangingPunct="1">
        <a:spcBef>
          <a:spcPct val="20000"/>
        </a:spcBef>
        <a:spcAft>
          <a:spcPct val="0"/>
        </a:spcAft>
        <a:buFontTx/>
        <a:buBlip>
          <a:blip r:embed="rId11"/>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8500" y="6179131"/>
            <a:ext cx="10215001" cy="618750"/>
          </a:xfrm>
          <a:prstGeom prst="rect">
            <a:avLst/>
          </a:prstGeom>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Rectangle 11"/>
          <p:cNvSpPr>
            <a:spLocks noChangeArrowheads="1"/>
          </p:cNvSpPr>
          <p:nvPr/>
        </p:nvSpPr>
        <p:spPr bwMode="auto">
          <a:xfrm>
            <a:off x="10340975" y="6310313"/>
            <a:ext cx="812800" cy="381000"/>
          </a:xfrm>
          <a:prstGeom prst="rect">
            <a:avLst/>
          </a:prstGeom>
          <a:noFill/>
          <a:ln w="9525">
            <a:noFill/>
            <a:miter lim="800000"/>
            <a:headEnd/>
            <a:tailEnd/>
          </a:ln>
          <a:effectLst/>
        </p:spPr>
        <p:txBody>
          <a:bodyPr wrap="none" lIns="0" tIns="0" rIns="0" bIns="0" anchor="ctr" anchorCtr="0">
            <a:normAutofit/>
          </a:bodyPr>
          <a:lstStyle/>
          <a:p>
            <a:pPr algn="ctr">
              <a:defRPr/>
            </a:pPr>
            <a:fld id="{E39B0399-9EE4-40D6-92E9-F4A1F2E78343}" type="slidenum">
              <a:rPr lang="en-US" b="1">
                <a:solidFill>
                  <a:srgbClr val="009969"/>
                </a:solidFill>
                <a:latin typeface="Georgia" pitchFamily="18" charset="0"/>
              </a:rPr>
              <a:pPr algn="ctr">
                <a:defRPr/>
              </a:pPr>
              <a:t>‹#›</a:t>
            </a:fld>
            <a:endParaRPr lang="en-US"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1600200" y="6310313"/>
            <a:ext cx="8691562" cy="381000"/>
          </a:xfrm>
          <a:prstGeom prst="rect">
            <a:avLst/>
          </a:prstGeom>
          <a:ln/>
        </p:spPr>
        <p:txBody>
          <a:bodyPr tIns="0" bIns="0"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4758784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342900" indent="-342900" algn="l" rtl="0" eaLnBrk="1" fontAlgn="base" hangingPunct="1">
        <a:spcBef>
          <a:spcPct val="20000"/>
        </a:spcBef>
        <a:spcAft>
          <a:spcPct val="0"/>
        </a:spcAft>
        <a:buFontTx/>
        <a:buBlip>
          <a:blip r:embed="rId11"/>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1"/>
        </a:buBlip>
        <a:defRPr sz="2800">
          <a:solidFill>
            <a:schemeClr val="bg1"/>
          </a:solidFill>
          <a:latin typeface="+mn-lt"/>
        </a:defRPr>
      </a:lvl2pPr>
      <a:lvl3pPr marL="1143000" indent="-228600" algn="l" rtl="0" eaLnBrk="1" fontAlgn="base" hangingPunct="1">
        <a:spcBef>
          <a:spcPct val="20000"/>
        </a:spcBef>
        <a:spcAft>
          <a:spcPct val="0"/>
        </a:spcAft>
        <a:buFontTx/>
        <a:buBlip>
          <a:blip r:embed="rId11"/>
        </a:buBlip>
        <a:defRPr sz="2400">
          <a:solidFill>
            <a:schemeClr val="bg1"/>
          </a:solidFill>
          <a:latin typeface="+mn-lt"/>
        </a:defRPr>
      </a:lvl3pPr>
      <a:lvl4pPr marL="1600200" indent="-228600" algn="l" rtl="0" eaLnBrk="1" fontAlgn="base" hangingPunct="1">
        <a:spcBef>
          <a:spcPct val="20000"/>
        </a:spcBef>
        <a:spcAft>
          <a:spcPct val="0"/>
        </a:spcAft>
        <a:buFontTx/>
        <a:buBlip>
          <a:blip r:embed="rId11"/>
        </a:buBlip>
        <a:defRPr sz="2000">
          <a:solidFill>
            <a:schemeClr val="bg1"/>
          </a:solidFill>
          <a:latin typeface="+mn-lt"/>
        </a:defRPr>
      </a:lvl4pPr>
      <a:lvl5pPr marL="2057400" indent="-228600" algn="l" rtl="0" eaLnBrk="1" fontAlgn="base" hangingPunct="1">
        <a:spcBef>
          <a:spcPct val="20000"/>
        </a:spcBef>
        <a:spcAft>
          <a:spcPct val="0"/>
        </a:spcAft>
        <a:buFontTx/>
        <a:buBlip>
          <a:blip r:embed="rId11"/>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3" name="Rectangle 2"/>
          <p:cNvSpPr/>
          <p:nvPr userDrawn="1"/>
        </p:nvSpPr>
        <p:spPr>
          <a:xfrm>
            <a:off x="0" y="6254496"/>
            <a:ext cx="12192000" cy="502920"/>
          </a:xfrm>
          <a:prstGeom prst="rect">
            <a:avLst/>
          </a:prstGeom>
          <a:solidFill>
            <a:schemeClr val="bg1"/>
          </a:solidFill>
          <a:ln w="63500" cmpd="dbl">
            <a:solidFill>
              <a:srgbClr val="009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bwMode="auto">
          <a:xfrm>
            <a:off x="609600" y="274638"/>
            <a:ext cx="10972800" cy="1143000"/>
          </a:xfrm>
          <a:prstGeom prst="rect">
            <a:avLst/>
          </a:prstGeom>
          <a:noFill/>
          <a:ln w="63500" cmpd="thinThick">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Rectangle 11"/>
          <p:cNvSpPr>
            <a:spLocks noChangeArrowheads="1"/>
          </p:cNvSpPr>
          <p:nvPr/>
        </p:nvSpPr>
        <p:spPr bwMode="auto">
          <a:xfrm>
            <a:off x="10972800" y="6324600"/>
            <a:ext cx="609600" cy="365760"/>
          </a:xfrm>
          <a:prstGeom prst="rect">
            <a:avLst/>
          </a:prstGeom>
          <a:noFill/>
          <a:ln w="9525">
            <a:noFill/>
            <a:miter lim="800000"/>
            <a:headEnd/>
            <a:tailEnd/>
          </a:ln>
          <a:effectLst/>
        </p:spPr>
        <p:txBody>
          <a:bodyPr anchor="ctr" anchorCtr="0"/>
          <a:lstStyle/>
          <a:p>
            <a:pPr algn="ctr">
              <a:defRPr/>
            </a:pPr>
            <a:fld id="{E39B0399-9EE4-40D6-92E9-F4A1F2E78343}" type="slidenum">
              <a:rPr lang="en-US" sz="1400" b="0">
                <a:solidFill>
                  <a:srgbClr val="009969"/>
                </a:solidFill>
                <a:latin typeface="Copperplate Gothic Bold" pitchFamily="34" charset="0"/>
              </a:rPr>
              <a:pPr algn="ctr">
                <a:defRPr/>
              </a:pPr>
              <a:t>‹#›</a:t>
            </a:fld>
            <a:endParaRPr lang="en-US" sz="1400" b="0" dirty="0">
              <a:solidFill>
                <a:srgbClr val="009969"/>
              </a:solidFill>
              <a:latin typeface="Copperplate Gothic Bold" pitchFamily="34" charset="0"/>
            </a:endParaRPr>
          </a:p>
        </p:txBody>
      </p:sp>
      <p:sp>
        <p:nvSpPr>
          <p:cNvPr id="7"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smtClean="0"/>
              <a:t>ODOT's Seismic Update</a:t>
            </a:r>
            <a:endParaRPr lang="en-US" dirty="0"/>
          </a:p>
        </p:txBody>
      </p:sp>
      <p:pic>
        <p:nvPicPr>
          <p:cNvPr id="2" name="Picture 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304800" y="6284914"/>
            <a:ext cx="457200" cy="457200"/>
          </a:xfrm>
          <a:prstGeom prst="rect">
            <a:avLst/>
          </a:prstGeom>
        </p:spPr>
      </p:pic>
    </p:spTree>
    <p:extLst>
      <p:ext uri="{BB962C8B-B14F-4D97-AF65-F5344CB8AC3E}">
        <p14:creationId xmlns:p14="http://schemas.microsoft.com/office/powerpoint/2010/main" val="13986581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3400" b="0">
          <a:ln>
            <a:noFill/>
          </a:ln>
          <a:solidFill>
            <a:schemeClr val="bg1"/>
          </a:solidFill>
          <a:latin typeface="Copperplate Gothic Bold"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1"/>
        </a:buBlip>
        <a:defRPr sz="3200" b="0">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1"/>
        </a:buBlip>
        <a:defRPr sz="2800">
          <a:solidFill>
            <a:schemeClr val="bg1"/>
          </a:solidFill>
          <a:latin typeface="+mn-lt"/>
        </a:defRPr>
      </a:lvl2pPr>
      <a:lvl3pPr marL="1143000" indent="-228600" algn="l" rtl="0" eaLnBrk="1" fontAlgn="base" hangingPunct="1">
        <a:spcBef>
          <a:spcPct val="20000"/>
        </a:spcBef>
        <a:spcAft>
          <a:spcPct val="0"/>
        </a:spcAft>
        <a:buFontTx/>
        <a:buBlip>
          <a:blip r:embed="rId11"/>
        </a:buBlip>
        <a:defRPr sz="2400">
          <a:solidFill>
            <a:schemeClr val="bg1"/>
          </a:solidFill>
          <a:latin typeface="+mn-lt"/>
        </a:defRPr>
      </a:lvl3pPr>
      <a:lvl4pPr marL="1600200" indent="-228600" algn="l" rtl="0" eaLnBrk="1" fontAlgn="base" hangingPunct="1">
        <a:spcBef>
          <a:spcPct val="20000"/>
        </a:spcBef>
        <a:spcAft>
          <a:spcPct val="0"/>
        </a:spcAft>
        <a:buFontTx/>
        <a:buBlip>
          <a:blip r:embed="rId11"/>
        </a:buBlip>
        <a:defRPr sz="2000">
          <a:solidFill>
            <a:schemeClr val="bg1"/>
          </a:solidFill>
          <a:latin typeface="+mn-lt"/>
        </a:defRPr>
      </a:lvl4pPr>
      <a:lvl5pPr marL="2057400" indent="-228600" algn="l" rtl="0" eaLnBrk="1" fontAlgn="base" hangingPunct="1">
        <a:spcBef>
          <a:spcPct val="20000"/>
        </a:spcBef>
        <a:spcAft>
          <a:spcPct val="0"/>
        </a:spcAft>
        <a:buFontTx/>
        <a:buBlip>
          <a:blip r:embed="rId11"/>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240" y="6104049"/>
            <a:ext cx="12161520" cy="677751"/>
          </a:xfrm>
          <a:prstGeom prst="rect">
            <a:avLst/>
          </a:prstGeom>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09600" y="1600201"/>
            <a:ext cx="10972800" cy="4230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Rectangle 11"/>
          <p:cNvSpPr>
            <a:spLocks noChangeArrowheads="1"/>
          </p:cNvSpPr>
          <p:nvPr/>
        </p:nvSpPr>
        <p:spPr bwMode="auto">
          <a:xfrm>
            <a:off x="10896600" y="6248400"/>
            <a:ext cx="762000" cy="381000"/>
          </a:xfrm>
          <a:prstGeom prst="rect">
            <a:avLst/>
          </a:prstGeom>
          <a:noFill/>
          <a:ln w="9525">
            <a:noFill/>
            <a:miter lim="800000"/>
            <a:headEnd/>
            <a:tailEnd/>
          </a:ln>
          <a:effectLst/>
        </p:spPr>
        <p:txBody>
          <a:bodyPr tIns="0" bIns="0" anchor="ctr" anchorCtr="0"/>
          <a:lstStyle/>
          <a:p>
            <a:pPr algn="ctr">
              <a:defRPr/>
            </a:pPr>
            <a:fld id="{E39B0399-9EE4-40D6-92E9-F4A1F2E78343}" type="slidenum">
              <a:rPr lang="en-US" b="1">
                <a:solidFill>
                  <a:srgbClr val="009969"/>
                </a:solidFill>
                <a:latin typeface="Georgia" pitchFamily="18" charset="0"/>
              </a:rPr>
              <a:pPr algn="ctr">
                <a:defRPr/>
              </a:pPr>
              <a:t>‹#›</a:t>
            </a:fld>
            <a:endParaRPr lang="en-US"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1066800" y="6248400"/>
            <a:ext cx="9829800" cy="381000"/>
          </a:xfrm>
          <a:prstGeom prst="rect">
            <a:avLst/>
          </a:prstGeom>
          <a:ln/>
        </p:spPr>
        <p:txBody>
          <a:bodyPr anchor="ctr" anchorCtr="0">
            <a:normAutofit/>
          </a:bodyPr>
          <a:lstStyle>
            <a:lvl1pPr algn="ctr">
              <a:defRPr>
                <a:latin typeface="+mj-lt"/>
              </a:defRPr>
            </a:lvl1p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30809200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0" indent="0" algn="l" rtl="0" eaLnBrk="1" fontAlgn="base" hangingPunct="1">
        <a:spcBef>
          <a:spcPct val="20000"/>
        </a:spcBef>
        <a:spcAft>
          <a:spcPct val="0"/>
        </a:spcAft>
        <a:buFontTx/>
        <a:buNone/>
        <a:defRPr sz="3200" b="1">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1"/>
        </a:buBlip>
        <a:defRPr sz="2800">
          <a:solidFill>
            <a:schemeClr val="bg1"/>
          </a:solidFill>
          <a:latin typeface="+mj-lt"/>
        </a:defRPr>
      </a:lvl2pPr>
      <a:lvl3pPr marL="1143000" indent="-228600" algn="l" rtl="0" eaLnBrk="1" fontAlgn="base" hangingPunct="1">
        <a:spcBef>
          <a:spcPct val="20000"/>
        </a:spcBef>
        <a:spcAft>
          <a:spcPct val="0"/>
        </a:spcAft>
        <a:buFontTx/>
        <a:buBlip>
          <a:blip r:embed="rId11"/>
        </a:buBlip>
        <a:defRPr sz="2400">
          <a:solidFill>
            <a:schemeClr val="bg1"/>
          </a:solidFill>
          <a:latin typeface="+mj-lt"/>
        </a:defRPr>
      </a:lvl3pPr>
      <a:lvl4pPr marL="1600200" indent="-228600" algn="l" rtl="0" eaLnBrk="1" fontAlgn="base" hangingPunct="1">
        <a:spcBef>
          <a:spcPct val="20000"/>
        </a:spcBef>
        <a:spcAft>
          <a:spcPct val="0"/>
        </a:spcAft>
        <a:buFontTx/>
        <a:buBlip>
          <a:blip r:embed="rId11"/>
        </a:buBlip>
        <a:defRPr sz="2000">
          <a:solidFill>
            <a:schemeClr val="bg1"/>
          </a:solidFill>
          <a:latin typeface="+mj-lt"/>
        </a:defRPr>
      </a:lvl4pPr>
      <a:lvl5pPr marL="2057400" indent="-228600" algn="l" rtl="0" eaLnBrk="1" fontAlgn="base" hangingPunct="1">
        <a:spcBef>
          <a:spcPct val="20000"/>
        </a:spcBef>
        <a:spcAft>
          <a:spcPct val="0"/>
        </a:spcAft>
        <a:buFontTx/>
        <a:buBlip>
          <a:blip r:embed="rId11"/>
        </a:buBlip>
        <a:defRPr sz="2000">
          <a:solidFill>
            <a:schemeClr val="bg1"/>
          </a:solidFill>
          <a:latin typeface="+mj-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6.xml"/><Relationship Id="rId1" Type="http://schemas.openxmlformats.org/officeDocument/2006/relationships/video" Target="https://www.youtube.com/embed/OlmEbsq3iO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6.xml"/><Relationship Id="rId1" Type="http://schemas.openxmlformats.org/officeDocument/2006/relationships/video" Target="https://www.youtube.com/embed/_GAJx8wrK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6.xml"/><Relationship Id="rId1" Type="http://schemas.openxmlformats.org/officeDocument/2006/relationships/video" Target="https://www.youtube.com/embed/Cv-W_3sYyi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6.xml"/><Relationship Id="rId1" Type="http://schemas.openxmlformats.org/officeDocument/2006/relationships/video" Target="https://www.youtube.com/embed/IWSzUIlbMf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ideo" Target="https://www.youtube.com/embed/6qMluuSiXrk"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6.xml"/><Relationship Id="rId1" Type="http://schemas.openxmlformats.org/officeDocument/2006/relationships/video" Target="https://www.youtube.com/embed/1U-wGK577D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6.xml"/><Relationship Id="rId1" Type="http://schemas.openxmlformats.org/officeDocument/2006/relationships/video" Target="https://www.youtube.com/embed/EcDtezHsOI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6.xml"/><Relationship Id="rId1" Type="http://schemas.openxmlformats.org/officeDocument/2006/relationships/video" Target="https://www.youtube.com/embed/600e6E7EmJ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6.xml"/><Relationship Id="rId1" Type="http://schemas.openxmlformats.org/officeDocument/2006/relationships/video" Target="https://www.youtube.com/embed/FIE5dW951i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6.xml"/><Relationship Id="rId1" Type="http://schemas.openxmlformats.org/officeDocument/2006/relationships/video" Target="https://www.youtube.com/embed/DMvGyHZR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5638800"/>
            <a:ext cx="11734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336" y="5029200"/>
            <a:ext cx="4538275" cy="1371600"/>
          </a:xfrm>
          <a:prstGeom prst="rect">
            <a:avLst/>
          </a:prstGeom>
        </p:spPr>
      </p:pic>
      <p:sp>
        <p:nvSpPr>
          <p:cNvPr id="7" name="Title 6"/>
          <p:cNvSpPr>
            <a:spLocks noGrp="1"/>
          </p:cNvSpPr>
          <p:nvPr>
            <p:ph type="ctrTitle"/>
          </p:nvPr>
        </p:nvSpPr>
        <p:spPr>
          <a:xfrm>
            <a:off x="914400" y="2057400"/>
            <a:ext cx="10363200" cy="1409342"/>
          </a:xfrm>
        </p:spPr>
        <p:txBody>
          <a:bodyPr/>
          <a:lstStyle/>
          <a:p>
            <a:r>
              <a:rPr lang="en-US" sz="6000" dirty="0" smtClean="0"/>
              <a:t>ODOT’s Seismic Update</a:t>
            </a:r>
            <a:endParaRPr lang="en-US" sz="2800" dirty="0"/>
          </a:p>
        </p:txBody>
      </p:sp>
      <p:sp>
        <p:nvSpPr>
          <p:cNvPr id="2" name="TextBox 1"/>
          <p:cNvSpPr txBox="1"/>
          <p:nvPr/>
        </p:nvSpPr>
        <p:spPr>
          <a:xfrm>
            <a:off x="76200" y="3428999"/>
            <a:ext cx="3429000" cy="1200329"/>
          </a:xfrm>
          <a:prstGeom prst="rect">
            <a:avLst/>
          </a:prstGeom>
          <a:noFill/>
        </p:spPr>
        <p:txBody>
          <a:bodyPr wrap="square" numCol="1" spcCol="182880" rtlCol="0">
            <a:spAutoFit/>
          </a:bodyPr>
          <a:lstStyle/>
          <a:p>
            <a:pPr algn="ctr"/>
            <a:r>
              <a:rPr lang="en-US" b="1" dirty="0" smtClean="0"/>
              <a:t>Sean Meddles, P.E.</a:t>
            </a:r>
          </a:p>
          <a:p>
            <a:pPr algn="ctr"/>
            <a:r>
              <a:rPr lang="en-US" dirty="0" smtClean="0"/>
              <a:t>Assistant Administrator</a:t>
            </a:r>
          </a:p>
          <a:p>
            <a:pPr algn="ctr"/>
            <a:r>
              <a:rPr lang="en-US" dirty="0" smtClean="0"/>
              <a:t>Office of Structural Engineering</a:t>
            </a:r>
            <a:r>
              <a:rPr lang="en-US" dirty="0"/>
              <a:t>	</a:t>
            </a:r>
          </a:p>
        </p:txBody>
      </p:sp>
      <p:sp>
        <p:nvSpPr>
          <p:cNvPr id="5" name="TextBox 4"/>
          <p:cNvSpPr txBox="1"/>
          <p:nvPr/>
        </p:nvSpPr>
        <p:spPr>
          <a:xfrm>
            <a:off x="3505200" y="3429000"/>
            <a:ext cx="3429000" cy="923330"/>
          </a:xfrm>
          <a:prstGeom prst="rect">
            <a:avLst/>
          </a:prstGeom>
          <a:noFill/>
        </p:spPr>
        <p:txBody>
          <a:bodyPr wrap="square" numCol="1" spcCol="182880" rtlCol="0">
            <a:spAutoFit/>
          </a:bodyPr>
          <a:lstStyle/>
          <a:p>
            <a:pPr algn="ctr"/>
            <a:r>
              <a:rPr lang="en-US" b="1" dirty="0" smtClean="0"/>
              <a:t>Stuart Edwards, P.E.</a:t>
            </a:r>
          </a:p>
          <a:p>
            <a:pPr algn="ctr"/>
            <a:r>
              <a:rPr lang="en-US" dirty="0" smtClean="0"/>
              <a:t>Technical Manager - </a:t>
            </a:r>
            <a:r>
              <a:rPr lang="en-US" dirty="0" err="1" smtClean="0"/>
              <a:t>Geotech</a:t>
            </a:r>
            <a:endParaRPr lang="en-US" dirty="0" smtClean="0"/>
          </a:p>
          <a:p>
            <a:pPr algn="ctr"/>
            <a:r>
              <a:rPr lang="en-US" dirty="0" smtClean="0"/>
              <a:t>Michael Baker Int’l</a:t>
            </a:r>
            <a:endParaRPr lang="en-US" dirty="0"/>
          </a:p>
        </p:txBody>
      </p:sp>
      <p:sp>
        <p:nvSpPr>
          <p:cNvPr id="6" name="TextBox 5"/>
          <p:cNvSpPr txBox="1"/>
          <p:nvPr/>
        </p:nvSpPr>
        <p:spPr>
          <a:xfrm>
            <a:off x="7086600" y="3428999"/>
            <a:ext cx="2522318" cy="923330"/>
          </a:xfrm>
          <a:prstGeom prst="rect">
            <a:avLst/>
          </a:prstGeom>
          <a:noFill/>
        </p:spPr>
        <p:txBody>
          <a:bodyPr wrap="square" numCol="1" spcCol="182880" rtlCol="0">
            <a:spAutoFit/>
          </a:bodyPr>
          <a:lstStyle/>
          <a:p>
            <a:pPr algn="ctr"/>
            <a:r>
              <a:rPr lang="en-US" b="1" dirty="0" smtClean="0"/>
              <a:t>Ed </a:t>
            </a:r>
            <a:r>
              <a:rPr lang="en-US" b="1" dirty="0" err="1" smtClean="0"/>
              <a:t>Baznik</a:t>
            </a:r>
            <a:r>
              <a:rPr lang="en-US" b="1" dirty="0" smtClean="0"/>
              <a:t>, P.E.</a:t>
            </a:r>
          </a:p>
          <a:p>
            <a:pPr algn="ctr"/>
            <a:r>
              <a:rPr lang="en-US" dirty="0" smtClean="0"/>
              <a:t>Bridge Engineer</a:t>
            </a:r>
          </a:p>
          <a:p>
            <a:pPr algn="ctr"/>
            <a:r>
              <a:rPr lang="en-US" dirty="0" smtClean="0"/>
              <a:t>Michael Baker Int’l</a:t>
            </a:r>
            <a:endParaRPr lang="en-US" dirty="0"/>
          </a:p>
        </p:txBody>
      </p:sp>
      <p:sp>
        <p:nvSpPr>
          <p:cNvPr id="8" name="TextBox 7"/>
          <p:cNvSpPr txBox="1"/>
          <p:nvPr/>
        </p:nvSpPr>
        <p:spPr>
          <a:xfrm>
            <a:off x="9503140" y="3428999"/>
            <a:ext cx="2536460" cy="923330"/>
          </a:xfrm>
          <a:prstGeom prst="rect">
            <a:avLst/>
          </a:prstGeom>
          <a:noFill/>
        </p:spPr>
        <p:txBody>
          <a:bodyPr wrap="square" numCol="1" spcCol="182880" rtlCol="0">
            <a:spAutoFit/>
          </a:bodyPr>
          <a:lstStyle/>
          <a:p>
            <a:pPr algn="ctr"/>
            <a:r>
              <a:rPr lang="en-US" b="1" dirty="0" smtClean="0"/>
              <a:t>Jeff Broadwater, P.E.</a:t>
            </a:r>
          </a:p>
          <a:p>
            <a:pPr algn="ctr"/>
            <a:r>
              <a:rPr lang="en-US" dirty="0" smtClean="0"/>
              <a:t>Project Manager</a:t>
            </a:r>
          </a:p>
          <a:p>
            <a:pPr algn="ctr"/>
            <a:r>
              <a:rPr lang="en-US" dirty="0" smtClean="0"/>
              <a:t>Michael Baker Int’l</a:t>
            </a:r>
            <a:endParaRPr lang="en-US" dirty="0"/>
          </a:p>
        </p:txBody>
      </p:sp>
    </p:spTree>
    <p:extLst>
      <p:ext uri="{BB962C8B-B14F-4D97-AF65-F5344CB8AC3E}">
        <p14:creationId xmlns:p14="http://schemas.microsoft.com/office/powerpoint/2010/main" val="3406294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4.8 – 5.4 (Richter Scale)</a:t>
            </a:r>
            <a:endParaRPr lang="en-US" dirty="0">
              <a:solidFill>
                <a:schemeClr val="bg1"/>
              </a:solidFill>
              <a:latin typeface="+mj-lt"/>
            </a:endParaRPr>
          </a:p>
        </p:txBody>
      </p:sp>
      <p:pic>
        <p:nvPicPr>
          <p:cNvPr id="7" name="OlmEbsq3iOI"/>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Tree>
    <p:extLst>
      <p:ext uri="{BB962C8B-B14F-4D97-AF65-F5344CB8AC3E}">
        <p14:creationId xmlns:p14="http://schemas.microsoft.com/office/powerpoint/2010/main" val="2253266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5.4 – 6.0 (Richter Scale)</a:t>
            </a:r>
            <a:endParaRPr lang="en-US" dirty="0">
              <a:solidFill>
                <a:schemeClr val="bg1"/>
              </a:solidFill>
              <a:latin typeface="+mj-lt"/>
            </a:endParaRPr>
          </a:p>
        </p:txBody>
      </p:sp>
      <p:pic>
        <p:nvPicPr>
          <p:cNvPr id="5" name="_GAJx8wrKok"/>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Tree>
    <p:extLst>
      <p:ext uri="{BB962C8B-B14F-4D97-AF65-F5344CB8AC3E}">
        <p14:creationId xmlns:p14="http://schemas.microsoft.com/office/powerpoint/2010/main" val="1857222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6.0 – 6.7 (Richter Scale)</a:t>
            </a:r>
            <a:endParaRPr lang="en-US" dirty="0">
              <a:solidFill>
                <a:schemeClr val="bg1"/>
              </a:solidFill>
              <a:latin typeface="+mj-lt"/>
            </a:endParaRPr>
          </a:p>
        </p:txBody>
      </p:sp>
      <p:pic>
        <p:nvPicPr>
          <p:cNvPr id="7" name="Cv-W_3sYyi4"/>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Tree>
    <p:extLst>
      <p:ext uri="{BB962C8B-B14F-4D97-AF65-F5344CB8AC3E}">
        <p14:creationId xmlns:p14="http://schemas.microsoft.com/office/powerpoint/2010/main" val="3186222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pic>
        <p:nvPicPr>
          <p:cNvPr id="5" name="IWSzUIlbMfI"/>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&gt; 7.3 (Richter Scale)</a:t>
            </a:r>
            <a:endParaRPr lang="en-US" dirty="0">
              <a:solidFill>
                <a:schemeClr val="bg1"/>
              </a:solidFill>
              <a:latin typeface="+mj-lt"/>
            </a:endParaRPr>
          </a:p>
        </p:txBody>
      </p:sp>
    </p:spTree>
    <p:extLst>
      <p:ext uri="{BB962C8B-B14F-4D97-AF65-F5344CB8AC3E}">
        <p14:creationId xmlns:p14="http://schemas.microsoft.com/office/powerpoint/2010/main" val="2427785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Ohio’s Seismic History?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4230688" cy="4230688"/>
          </a:xfr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350" y="1600200"/>
            <a:ext cx="6872185" cy="4230688"/>
          </a:xfrm>
          <a:prstGeom prst="rect">
            <a:avLst/>
          </a:prstGeom>
        </p:spPr>
      </p:pic>
    </p:spTree>
    <p:extLst>
      <p:ext uri="{BB962C8B-B14F-4D97-AF65-F5344CB8AC3E}">
        <p14:creationId xmlns:p14="http://schemas.microsoft.com/office/powerpoint/2010/main" val="99249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Ohio’s Seismic History</a:t>
            </a:r>
            <a:endParaRPr lang="en-US" dirty="0"/>
          </a:p>
        </p:txBody>
      </p:sp>
      <p:sp>
        <p:nvSpPr>
          <p:cNvPr id="9" name="Content Placeholder 8"/>
          <p:cNvSpPr>
            <a:spLocks noGrp="1"/>
          </p:cNvSpPr>
          <p:nvPr>
            <p:ph idx="1"/>
          </p:nvPr>
        </p:nvSpPr>
        <p:spPr>
          <a:xfrm>
            <a:off x="609600" y="1600201"/>
            <a:ext cx="7893337" cy="4230337"/>
          </a:xfrm>
        </p:spPr>
        <p:txBody>
          <a:bodyPr/>
          <a:lstStyle/>
          <a:p>
            <a:r>
              <a:rPr lang="en-US" dirty="0" smtClean="0"/>
              <a:t>Since 1776: At least 200 earthquakes &gt; Magnitude 2.0 </a:t>
            </a:r>
          </a:p>
          <a:p>
            <a:r>
              <a:rPr lang="en-US" dirty="0" smtClean="0"/>
              <a:t>No Deaths &amp; only minor injuries</a:t>
            </a:r>
          </a:p>
          <a:p>
            <a:r>
              <a:rPr lang="en-US" dirty="0" smtClean="0"/>
              <a:t>Two primary seismic areas of Ohio</a:t>
            </a:r>
          </a:p>
          <a:p>
            <a:pPr lvl="1"/>
            <a:r>
              <a:rPr lang="en-US" dirty="0" smtClean="0"/>
              <a:t>Anna </a:t>
            </a:r>
            <a:r>
              <a:rPr lang="en-US" dirty="0" err="1" smtClean="0"/>
              <a:t>Seismogenic</a:t>
            </a:r>
            <a:r>
              <a:rPr lang="en-US" dirty="0" smtClean="0"/>
              <a:t> Zone (40 since 1875)</a:t>
            </a:r>
          </a:p>
          <a:p>
            <a:pPr lvl="1"/>
            <a:r>
              <a:rPr lang="en-US" dirty="0" smtClean="0"/>
              <a:t>Northeastern Ohio (80 since 1836)</a:t>
            </a:r>
          </a:p>
          <a:p>
            <a:endParaRPr lang="en-US" dirty="0" smtClean="0"/>
          </a:p>
        </p:txBody>
      </p:sp>
      <p:sp>
        <p:nvSpPr>
          <p:cNvPr id="4" name="Footer Placeholder 3"/>
          <p:cNvSpPr>
            <a:spLocks noGrp="1"/>
          </p:cNvSpPr>
          <p:nvPr>
            <p:ph type="ftr" sz="quarter" idx="3"/>
          </p:nvPr>
        </p:nvSpPr>
        <p:spPr/>
        <p:txBody>
          <a:bodyPr/>
          <a:lstStyle/>
          <a:p>
            <a:r>
              <a:rPr lang="en-US" smtClean="0">
                <a:solidFill>
                  <a:srgbClr val="000000"/>
                </a:solidFill>
              </a:rPr>
              <a:t>ODOT's Seismic Update</a:t>
            </a:r>
            <a:endParaRPr lang="en-US" dirty="0">
              <a:solidFill>
                <a:srgbClr val="000000"/>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033" r="24838"/>
          <a:stretch/>
        </p:blipFill>
        <p:spPr>
          <a:xfrm>
            <a:off x="8502937" y="1600201"/>
            <a:ext cx="3079463" cy="4114800"/>
          </a:xfrm>
          <a:prstGeom prst="rect">
            <a:avLst/>
          </a:prstGeom>
        </p:spPr>
      </p:pic>
      <p:sp>
        <p:nvSpPr>
          <p:cNvPr id="12" name="TextBox 11"/>
          <p:cNvSpPr txBox="1"/>
          <p:nvPr/>
        </p:nvSpPr>
        <p:spPr>
          <a:xfrm>
            <a:off x="609600" y="5489881"/>
            <a:ext cx="7588537" cy="523220"/>
          </a:xfrm>
          <a:prstGeom prst="rect">
            <a:avLst/>
          </a:prstGeom>
          <a:noFill/>
        </p:spPr>
        <p:txBody>
          <a:bodyPr wrap="square" rtlCol="0">
            <a:spAutoFit/>
          </a:bodyPr>
          <a:lstStyle/>
          <a:p>
            <a:r>
              <a:rPr lang="en-US" sz="1400" dirty="0" smtClean="0"/>
              <a:t>Source: “Earthquakes in Ohio”, Michael C. Hansen, Educational Leaflet No. 9, Revised Edition 2007, State of Ohio, Department of Natural Resources, Division of Geological Survey</a:t>
            </a:r>
            <a:endParaRPr lang="en-US" sz="1400" dirty="0"/>
          </a:p>
        </p:txBody>
      </p:sp>
    </p:spTree>
    <p:extLst>
      <p:ext uri="{BB962C8B-B14F-4D97-AF65-F5344CB8AC3E}">
        <p14:creationId xmlns:p14="http://schemas.microsoft.com/office/powerpoint/2010/main" val="3964901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Ohio’s Seismic History</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5" name="Picture 4"/>
          <p:cNvPicPr>
            <a:picLocks noChangeAspect="1"/>
          </p:cNvPicPr>
          <p:nvPr/>
        </p:nvPicPr>
        <p:blipFill>
          <a:blip r:embed="rId3"/>
          <a:stretch>
            <a:fillRect/>
          </a:stretch>
        </p:blipFill>
        <p:spPr>
          <a:xfrm>
            <a:off x="4043769" y="1351522"/>
            <a:ext cx="4066361" cy="4663440"/>
          </a:xfrm>
          <a:prstGeom prst="rect">
            <a:avLst/>
          </a:prstGeom>
        </p:spPr>
      </p:pic>
      <p:pic>
        <p:nvPicPr>
          <p:cNvPr id="6" name="Picture 5"/>
          <p:cNvPicPr>
            <a:picLocks noChangeAspect="1"/>
          </p:cNvPicPr>
          <p:nvPr/>
        </p:nvPicPr>
        <p:blipFill>
          <a:blip r:embed="rId4"/>
          <a:stretch>
            <a:fillRect/>
          </a:stretch>
        </p:blipFill>
        <p:spPr>
          <a:xfrm>
            <a:off x="609600" y="2209800"/>
            <a:ext cx="3086100" cy="2371725"/>
          </a:xfrm>
          <a:prstGeom prst="rect">
            <a:avLst/>
          </a:prstGeom>
          <a:effectLst>
            <a:softEdge rad="63500"/>
          </a:effectLst>
        </p:spPr>
      </p:pic>
      <p:pic>
        <p:nvPicPr>
          <p:cNvPr id="7" name="Picture 6"/>
          <p:cNvPicPr>
            <a:picLocks noChangeAspect="1"/>
          </p:cNvPicPr>
          <p:nvPr/>
        </p:nvPicPr>
        <p:blipFill>
          <a:blip r:embed="rId5"/>
          <a:stretch>
            <a:fillRect/>
          </a:stretch>
        </p:blipFill>
        <p:spPr>
          <a:xfrm>
            <a:off x="8458200" y="1417638"/>
            <a:ext cx="2884522" cy="2549829"/>
          </a:xfrm>
          <a:prstGeom prst="rect">
            <a:avLst/>
          </a:prstGeom>
          <a:effectLst>
            <a:softEdge rad="63500"/>
          </a:effectLst>
        </p:spPr>
      </p:pic>
      <p:pic>
        <p:nvPicPr>
          <p:cNvPr id="8" name="Picture 7"/>
          <p:cNvPicPr>
            <a:picLocks noChangeAspect="1"/>
          </p:cNvPicPr>
          <p:nvPr/>
        </p:nvPicPr>
        <p:blipFill rotWithShape="1">
          <a:blip r:embed="rId6"/>
          <a:srcRect t="-545"/>
          <a:stretch/>
        </p:blipFill>
        <p:spPr>
          <a:xfrm>
            <a:off x="8693282" y="4191001"/>
            <a:ext cx="2414357" cy="1823962"/>
          </a:xfrm>
          <a:prstGeom prst="rect">
            <a:avLst/>
          </a:prstGeom>
          <a:effectLst>
            <a:softEdge rad="63500"/>
          </a:effectLst>
        </p:spPr>
      </p:pic>
      <p:sp>
        <p:nvSpPr>
          <p:cNvPr id="9" name="TextBox 8"/>
          <p:cNvSpPr txBox="1"/>
          <p:nvPr/>
        </p:nvSpPr>
        <p:spPr>
          <a:xfrm>
            <a:off x="609600" y="4746686"/>
            <a:ext cx="3276600" cy="1384995"/>
          </a:xfrm>
          <a:prstGeom prst="rect">
            <a:avLst/>
          </a:prstGeom>
          <a:noFill/>
        </p:spPr>
        <p:txBody>
          <a:bodyPr wrap="square" rtlCol="0">
            <a:spAutoFit/>
          </a:bodyPr>
          <a:lstStyle/>
          <a:p>
            <a:r>
              <a:rPr lang="en-US" sz="1400" dirty="0" smtClean="0"/>
              <a:t>Source: “Earthquakes in Ohio”, Michael C. Hansen, Educational Leaflet No. 9, Revised Edition 2007, State of Ohio, Department of Natural Resources, Division of Geological Survey</a:t>
            </a:r>
            <a:endParaRPr lang="en-US" sz="1400" dirty="0"/>
          </a:p>
        </p:txBody>
      </p:sp>
    </p:spTree>
    <p:extLst>
      <p:ext uri="{BB962C8B-B14F-4D97-AF65-F5344CB8AC3E}">
        <p14:creationId xmlns:p14="http://schemas.microsoft.com/office/powerpoint/2010/main" val="3826558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Ohio’s Seismic History</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ODOT's Seismic Update</a:t>
            </a:r>
            <a:endParaRPr lang="en-US" dirty="0">
              <a:solidFill>
                <a:srgbClr val="000000"/>
              </a:solidFill>
            </a:endParaRPr>
          </a:p>
        </p:txBody>
      </p:sp>
      <p:pic>
        <p:nvPicPr>
          <p:cNvPr id="7" name="Picture 6"/>
          <p:cNvPicPr>
            <a:picLocks noChangeAspect="1"/>
          </p:cNvPicPr>
          <p:nvPr/>
        </p:nvPicPr>
        <p:blipFill rotWithShape="1">
          <a:blip r:embed="rId3"/>
          <a:srcRect l="3571" t="4624" r="2381" b="10610"/>
          <a:stretch/>
        </p:blipFill>
        <p:spPr>
          <a:xfrm>
            <a:off x="914400" y="1447800"/>
            <a:ext cx="6019800" cy="4191000"/>
          </a:xfrm>
          <a:prstGeom prst="rect">
            <a:avLst/>
          </a:prstGeom>
        </p:spPr>
      </p:pic>
      <p:pic>
        <p:nvPicPr>
          <p:cNvPr id="8" name="Picture 7"/>
          <p:cNvPicPr>
            <a:picLocks noChangeAspect="1"/>
          </p:cNvPicPr>
          <p:nvPr/>
        </p:nvPicPr>
        <p:blipFill>
          <a:blip r:embed="rId4"/>
          <a:stretch>
            <a:fillRect/>
          </a:stretch>
        </p:blipFill>
        <p:spPr>
          <a:xfrm>
            <a:off x="7696200" y="1844913"/>
            <a:ext cx="3352800" cy="2726304"/>
          </a:xfrm>
          <a:prstGeom prst="rect">
            <a:avLst/>
          </a:prstGeom>
        </p:spPr>
      </p:pic>
      <p:sp>
        <p:nvSpPr>
          <p:cNvPr id="2" name="TextBox 1"/>
          <p:cNvSpPr txBox="1"/>
          <p:nvPr/>
        </p:nvSpPr>
        <p:spPr>
          <a:xfrm>
            <a:off x="7124700" y="5115580"/>
            <a:ext cx="4495800" cy="523220"/>
          </a:xfrm>
          <a:prstGeom prst="rect">
            <a:avLst/>
          </a:prstGeom>
          <a:noFill/>
        </p:spPr>
        <p:txBody>
          <a:bodyPr wrap="square" rtlCol="0">
            <a:spAutoFit/>
          </a:bodyPr>
          <a:lstStyle/>
          <a:p>
            <a:r>
              <a:rPr lang="en-US" sz="1400" dirty="0" smtClean="0"/>
              <a:t>Source: USGS Earthquake Hazards Program, Hazard Maps &amp; Data Lower 48</a:t>
            </a:r>
            <a:endParaRPr lang="en-US" sz="1400" dirty="0"/>
          </a:p>
        </p:txBody>
      </p:sp>
    </p:spTree>
    <p:extLst>
      <p:ext uri="{BB962C8B-B14F-4D97-AF65-F5344CB8AC3E}">
        <p14:creationId xmlns:p14="http://schemas.microsoft.com/office/powerpoint/2010/main" val="153313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Ohio’s Seismic History</a:t>
            </a:r>
          </a:p>
        </p:txBody>
      </p:sp>
      <p:sp>
        <p:nvSpPr>
          <p:cNvPr id="3" name="Content Placeholder 2"/>
          <p:cNvSpPr>
            <a:spLocks noGrp="1"/>
          </p:cNvSpPr>
          <p:nvPr>
            <p:ph idx="1"/>
          </p:nvPr>
        </p:nvSpPr>
        <p:spPr>
          <a:xfrm>
            <a:off x="609600" y="1600201"/>
            <a:ext cx="5133975" cy="4230337"/>
          </a:xfrm>
        </p:spPr>
        <p:txBody>
          <a:bodyPr/>
          <a:lstStyle/>
          <a:p>
            <a:r>
              <a:rPr lang="en-US" dirty="0" smtClean="0"/>
              <a:t>New Madrid, MO</a:t>
            </a:r>
          </a:p>
          <a:p>
            <a:r>
              <a:rPr lang="en-US" dirty="0" smtClean="0"/>
              <a:t>Ohio’s biggest threat to produce high intensity quakes </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5" name="Picture 4"/>
          <p:cNvPicPr>
            <a:picLocks noChangeAspect="1"/>
          </p:cNvPicPr>
          <p:nvPr/>
        </p:nvPicPr>
        <p:blipFill>
          <a:blip r:embed="rId3"/>
          <a:stretch>
            <a:fillRect/>
          </a:stretch>
        </p:blipFill>
        <p:spPr>
          <a:xfrm>
            <a:off x="5743575" y="1417638"/>
            <a:ext cx="5838825" cy="4457700"/>
          </a:xfrm>
          <a:prstGeom prst="rect">
            <a:avLst/>
          </a:prstGeom>
        </p:spPr>
      </p:pic>
      <p:sp>
        <p:nvSpPr>
          <p:cNvPr id="6" name="TextBox 5"/>
          <p:cNvSpPr txBox="1"/>
          <p:nvPr/>
        </p:nvSpPr>
        <p:spPr>
          <a:xfrm>
            <a:off x="609599" y="5130162"/>
            <a:ext cx="5133975" cy="954107"/>
          </a:xfrm>
          <a:prstGeom prst="rect">
            <a:avLst/>
          </a:prstGeom>
          <a:noFill/>
        </p:spPr>
        <p:txBody>
          <a:bodyPr wrap="square" rtlCol="0">
            <a:spAutoFit/>
          </a:bodyPr>
          <a:lstStyle/>
          <a:p>
            <a:r>
              <a:rPr lang="en-US" sz="1400" dirty="0" smtClean="0"/>
              <a:t>Source: “Earthquakes in Ohio”, Michael C. Hansen, Educational Leaflet No. 9, Revised Edition 2007, State of Ohio, Department of Natural Resources, Division of Geological Survey</a:t>
            </a:r>
            <a:endParaRPr lang="en-US" sz="1400" dirty="0"/>
          </a:p>
        </p:txBody>
      </p:sp>
    </p:spTree>
    <p:extLst>
      <p:ext uri="{BB962C8B-B14F-4D97-AF65-F5344CB8AC3E}">
        <p14:creationId xmlns:p14="http://schemas.microsoft.com/office/powerpoint/2010/main" val="3471299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AASHTO’s Approach?</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824382"/>
            <a:ext cx="4936998" cy="1447800"/>
          </a:xfr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1049"/>
          <a:stretch/>
        </p:blipFill>
        <p:spPr>
          <a:xfrm>
            <a:off x="6705600" y="1752600"/>
            <a:ext cx="4453109" cy="3591364"/>
          </a:xfrm>
          <a:prstGeom prst="rect">
            <a:avLst/>
          </a:prstGeom>
        </p:spPr>
      </p:pic>
    </p:spTree>
    <p:extLst>
      <p:ext uri="{BB962C8B-B14F-4D97-AF65-F5344CB8AC3E}">
        <p14:creationId xmlns:p14="http://schemas.microsoft.com/office/powerpoint/2010/main" val="283106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Outline</a:t>
            </a:r>
            <a:endParaRPr lang="en-US" dirty="0"/>
          </a:p>
        </p:txBody>
      </p:sp>
      <p:sp>
        <p:nvSpPr>
          <p:cNvPr id="10" name="Content Placeholder 9"/>
          <p:cNvSpPr>
            <a:spLocks noGrp="1"/>
          </p:cNvSpPr>
          <p:nvPr>
            <p:ph idx="1"/>
          </p:nvPr>
        </p:nvSpPr>
        <p:spPr/>
        <p:txBody>
          <a:bodyPr/>
          <a:lstStyle/>
          <a:p>
            <a:r>
              <a:rPr lang="en-US" dirty="0" smtClean="0"/>
              <a:t>Introduction to Seismology</a:t>
            </a:r>
          </a:p>
          <a:p>
            <a:r>
              <a:rPr lang="en-US" dirty="0" smtClean="0"/>
              <a:t>Ohio’s Seismic History</a:t>
            </a:r>
          </a:p>
          <a:p>
            <a:r>
              <a:rPr lang="en-US" dirty="0" smtClean="0"/>
              <a:t>AASHTO’s Design Philosophy</a:t>
            </a:r>
          </a:p>
          <a:p>
            <a:r>
              <a:rPr lang="en-US" dirty="0" smtClean="0"/>
              <a:t>Determine Seismic Hazard</a:t>
            </a:r>
          </a:p>
          <a:p>
            <a:r>
              <a:rPr lang="en-US" dirty="0" smtClean="0"/>
              <a:t>Design Impact on New Structures</a:t>
            </a:r>
          </a:p>
          <a:p>
            <a:r>
              <a:rPr lang="en-US" dirty="0" smtClean="0"/>
              <a:t>Design Impact on Existing Structures</a:t>
            </a:r>
          </a:p>
          <a:p>
            <a:r>
              <a:rPr lang="en-US" dirty="0" smtClean="0"/>
              <a:t>Wrap-up</a:t>
            </a:r>
            <a:endParaRPr lang="en-US" dirty="0"/>
          </a:p>
        </p:txBody>
      </p:sp>
      <p:sp>
        <p:nvSpPr>
          <p:cNvPr id="4" name="Footer Placeholder 3"/>
          <p:cNvSpPr>
            <a:spLocks noGrp="1"/>
          </p:cNvSpPr>
          <p:nvPr>
            <p:ph type="ftr" sz="quarter" idx="3"/>
          </p:nvPr>
        </p:nvSpPr>
        <p:spPr>
          <a:xfrm>
            <a:off x="1117600" y="6248399"/>
            <a:ext cx="9550400" cy="381000"/>
          </a:xfrm>
        </p:spPr>
        <p:txBody>
          <a:bodyPr/>
          <a:lstStyle/>
          <a:p>
            <a:r>
              <a:rPr lang="en-US" smtClean="0">
                <a:solidFill>
                  <a:srgbClr val="000000"/>
                </a:solidFill>
              </a:rPr>
              <a:t>ODOT's Seismic Update</a:t>
            </a:r>
            <a:endParaRPr lang="en-US" dirty="0">
              <a:solidFill>
                <a:srgbClr val="000000"/>
              </a:solidFill>
            </a:endParaRPr>
          </a:p>
        </p:txBody>
      </p:sp>
    </p:spTree>
    <p:extLst>
      <p:ext uri="{BB962C8B-B14F-4D97-AF65-F5344CB8AC3E}">
        <p14:creationId xmlns:p14="http://schemas.microsoft.com/office/powerpoint/2010/main" val="182618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AASHTO’s Design Philosophy</a:t>
            </a:r>
          </a:p>
        </p:txBody>
      </p:sp>
      <p:sp>
        <p:nvSpPr>
          <p:cNvPr id="3" name="Content Placeholder 2"/>
          <p:cNvSpPr>
            <a:spLocks noGrp="1"/>
          </p:cNvSpPr>
          <p:nvPr>
            <p:ph idx="1"/>
          </p:nvPr>
        </p:nvSpPr>
        <p:spPr>
          <a:xfrm>
            <a:off x="609600" y="1600201"/>
            <a:ext cx="6365507" cy="4230337"/>
          </a:xfrm>
        </p:spPr>
        <p:txBody>
          <a:bodyPr/>
          <a:lstStyle/>
          <a:p>
            <a:r>
              <a:rPr lang="en-US" dirty="0" smtClean="0"/>
              <a:t>Is it possible to design a bridge to remain undamaged during moderate-to-strong earthquakes?</a:t>
            </a:r>
          </a:p>
          <a:p>
            <a:r>
              <a:rPr lang="en-US" dirty="0" smtClean="0"/>
              <a:t>Answer: Not Economically </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555"/>
          <a:stretch/>
        </p:blipFill>
        <p:spPr>
          <a:xfrm>
            <a:off x="6975107" y="1441701"/>
            <a:ext cx="5181600" cy="3857625"/>
          </a:xfrm>
          <a:prstGeom prst="rect">
            <a:avLst/>
          </a:prstGeom>
        </p:spPr>
      </p:pic>
    </p:spTree>
    <p:extLst>
      <p:ext uri="{BB962C8B-B14F-4D97-AF65-F5344CB8AC3E}">
        <p14:creationId xmlns:p14="http://schemas.microsoft.com/office/powerpoint/2010/main" val="2153586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AASHTO’s Design Philosophy</a:t>
            </a:r>
          </a:p>
        </p:txBody>
      </p:sp>
      <p:sp>
        <p:nvSpPr>
          <p:cNvPr id="3" name="Content Placeholder 2"/>
          <p:cNvSpPr>
            <a:spLocks noGrp="1"/>
          </p:cNvSpPr>
          <p:nvPr>
            <p:ph idx="1"/>
          </p:nvPr>
        </p:nvSpPr>
        <p:spPr>
          <a:xfrm>
            <a:off x="609600" y="1600201"/>
            <a:ext cx="5867400" cy="4230337"/>
          </a:xfrm>
        </p:spPr>
        <p:txBody>
          <a:bodyPr/>
          <a:lstStyle/>
          <a:p>
            <a:r>
              <a:rPr lang="en-US" dirty="0" smtClean="0"/>
              <a:t>How can bridges be designed to permit damage and remain safe?</a:t>
            </a:r>
          </a:p>
          <a:p>
            <a:r>
              <a:rPr lang="en-US" dirty="0" smtClean="0"/>
              <a:t>Answer: Ductility</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50199"/>
            <a:ext cx="5157788" cy="4130340"/>
          </a:xfrm>
          <a:prstGeom prst="rect">
            <a:avLst/>
          </a:prstGeom>
        </p:spPr>
      </p:pic>
      <p:pic>
        <p:nvPicPr>
          <p:cNvPr id="6" name="Picture 5"/>
          <p:cNvPicPr>
            <a:picLocks noChangeAspect="1"/>
          </p:cNvPicPr>
          <p:nvPr/>
        </p:nvPicPr>
        <p:blipFill rotWithShape="1">
          <a:blip r:embed="rId4"/>
          <a:srcRect l="45322"/>
          <a:stretch/>
        </p:blipFill>
        <p:spPr>
          <a:xfrm>
            <a:off x="2133600" y="4267200"/>
            <a:ext cx="1828800" cy="1708184"/>
          </a:xfrm>
          <a:prstGeom prst="rect">
            <a:avLst/>
          </a:prstGeom>
        </p:spPr>
      </p:pic>
    </p:spTree>
    <p:extLst>
      <p:ext uri="{BB962C8B-B14F-4D97-AF65-F5344CB8AC3E}">
        <p14:creationId xmlns:p14="http://schemas.microsoft.com/office/powerpoint/2010/main" val="1096994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AASHTO’s Design Philosophy</a:t>
            </a:r>
          </a:p>
        </p:txBody>
      </p:sp>
      <p:sp>
        <p:nvSpPr>
          <p:cNvPr id="3" name="Content Placeholder 2"/>
          <p:cNvSpPr>
            <a:spLocks noGrp="1"/>
          </p:cNvSpPr>
          <p:nvPr>
            <p:ph idx="1"/>
          </p:nvPr>
        </p:nvSpPr>
        <p:spPr>
          <a:xfrm>
            <a:off x="609600" y="1600201"/>
            <a:ext cx="5486400" cy="4230337"/>
          </a:xfrm>
        </p:spPr>
        <p:txBody>
          <a:bodyPr/>
          <a:lstStyle/>
          <a:p>
            <a:pPr marL="0" indent="0">
              <a:buNone/>
            </a:pPr>
            <a:r>
              <a:rPr lang="en-US" dirty="0" smtClean="0"/>
              <a:t>Weak-to-moderate earthquakes:</a:t>
            </a:r>
          </a:p>
          <a:p>
            <a:pPr marL="914400"/>
            <a:r>
              <a:rPr lang="en-US" dirty="0" smtClean="0"/>
              <a:t>Seismic analysis unnecessary</a:t>
            </a:r>
          </a:p>
          <a:p>
            <a:pPr marL="914400"/>
            <a:r>
              <a:rPr lang="en-US" dirty="0" smtClean="0"/>
              <a:t>Detail for ductility</a:t>
            </a:r>
          </a:p>
          <a:p>
            <a:pPr marL="914400"/>
            <a:r>
              <a:rPr lang="en-US" dirty="0" smtClean="0"/>
              <a:t>Prevent unseating of spans</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505569"/>
            <a:ext cx="4419600" cy="4419600"/>
          </a:xfrm>
          <a:prstGeom prst="rect">
            <a:avLst/>
          </a:prstGeom>
        </p:spPr>
      </p:pic>
    </p:spTree>
    <p:extLst>
      <p:ext uri="{BB962C8B-B14F-4D97-AF65-F5344CB8AC3E}">
        <p14:creationId xmlns:p14="http://schemas.microsoft.com/office/powerpoint/2010/main" val="3401917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AASHTO’s Design Philosophy</a:t>
            </a:r>
          </a:p>
        </p:txBody>
      </p:sp>
      <p:sp>
        <p:nvSpPr>
          <p:cNvPr id="3" name="Content Placeholder 2"/>
          <p:cNvSpPr>
            <a:spLocks noGrp="1"/>
          </p:cNvSpPr>
          <p:nvPr>
            <p:ph idx="1"/>
          </p:nvPr>
        </p:nvSpPr>
        <p:spPr>
          <a:xfrm>
            <a:off x="609600" y="1600201"/>
            <a:ext cx="5486400" cy="4230337"/>
          </a:xfrm>
        </p:spPr>
        <p:txBody>
          <a:bodyPr/>
          <a:lstStyle/>
          <a:p>
            <a:pPr marL="0" indent="0">
              <a:buNone/>
            </a:pPr>
            <a:r>
              <a:rPr lang="en-US" dirty="0" smtClean="0"/>
              <a:t>Moderate-to-Extreme earthquakes:</a:t>
            </a:r>
          </a:p>
          <a:p>
            <a:pPr marL="914400"/>
            <a:r>
              <a:rPr lang="en-US" dirty="0" smtClean="0"/>
              <a:t>No collapse</a:t>
            </a:r>
          </a:p>
          <a:p>
            <a:pPr marL="914400"/>
            <a:r>
              <a:rPr lang="en-US" dirty="0" smtClean="0"/>
              <a:t>Ductile damage located in readily detectable and accessible locations</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1600201"/>
            <a:ext cx="5856670" cy="3997410"/>
          </a:xfrm>
          <a:prstGeom prst="rect">
            <a:avLst/>
          </a:prstGeom>
        </p:spPr>
      </p:pic>
    </p:spTree>
    <p:extLst>
      <p:ext uri="{BB962C8B-B14F-4D97-AF65-F5344CB8AC3E}">
        <p14:creationId xmlns:p14="http://schemas.microsoft.com/office/powerpoint/2010/main" val="463222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AASHTO’s Design Philosophy</a:t>
            </a:r>
          </a:p>
        </p:txBody>
      </p:sp>
      <p:sp>
        <p:nvSpPr>
          <p:cNvPr id="3" name="Content Placeholder 2"/>
          <p:cNvSpPr>
            <a:spLocks noGrp="1"/>
          </p:cNvSpPr>
          <p:nvPr>
            <p:ph idx="1"/>
          </p:nvPr>
        </p:nvSpPr>
        <p:spPr/>
        <p:txBody>
          <a:bodyPr/>
          <a:lstStyle/>
          <a:p>
            <a:r>
              <a:rPr lang="en-US" dirty="0" smtClean="0"/>
              <a:t>Capacity Protection – Design critical elements with capacity exceeding that of fuse element</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5" name="Picture 4"/>
          <p:cNvPicPr>
            <a:picLocks noChangeAspect="1"/>
          </p:cNvPicPr>
          <p:nvPr/>
        </p:nvPicPr>
        <p:blipFill>
          <a:blip r:embed="rId3"/>
          <a:stretch>
            <a:fillRect/>
          </a:stretch>
        </p:blipFill>
        <p:spPr>
          <a:xfrm>
            <a:off x="2550706" y="2947883"/>
            <a:ext cx="7090587" cy="1534972"/>
          </a:xfrm>
          <a:prstGeom prst="rect">
            <a:avLst/>
          </a:prstGeom>
        </p:spPr>
      </p:pic>
      <p:sp>
        <p:nvSpPr>
          <p:cNvPr id="6" name="TextBox 5"/>
          <p:cNvSpPr txBox="1"/>
          <p:nvPr/>
        </p:nvSpPr>
        <p:spPr>
          <a:xfrm>
            <a:off x="3086100" y="4701513"/>
            <a:ext cx="5791200" cy="1077218"/>
          </a:xfrm>
          <a:prstGeom prst="rect">
            <a:avLst/>
          </a:prstGeom>
          <a:noFill/>
        </p:spPr>
        <p:txBody>
          <a:bodyPr wrap="square" rtlCol="0">
            <a:spAutoFit/>
          </a:bodyPr>
          <a:lstStyle/>
          <a:p>
            <a:pPr algn="ctr"/>
            <a:r>
              <a:rPr lang="en-US" sz="3200" dirty="0" smtClean="0">
                <a:solidFill>
                  <a:schemeClr val="bg1"/>
                </a:solidFill>
                <a:latin typeface="+mj-lt"/>
              </a:rPr>
              <a:t>Ductile Behavior: </a:t>
            </a:r>
            <a:r>
              <a:rPr lang="en-US" sz="3200" dirty="0" err="1" smtClean="0">
                <a:solidFill>
                  <a:schemeClr val="bg1"/>
                </a:solidFill>
                <a:latin typeface="+mj-lt"/>
              </a:rPr>
              <a:t>F</a:t>
            </a:r>
            <a:r>
              <a:rPr lang="en-US" sz="3200" baseline="-25000" dirty="0" err="1" smtClean="0">
                <a:solidFill>
                  <a:schemeClr val="bg1"/>
                </a:solidFill>
                <a:latin typeface="+mj-lt"/>
              </a:rPr>
              <a:t>d</a:t>
            </a:r>
            <a:r>
              <a:rPr lang="en-US" sz="3200" dirty="0" smtClean="0">
                <a:solidFill>
                  <a:schemeClr val="bg1"/>
                </a:solidFill>
                <a:latin typeface="+mj-lt"/>
              </a:rPr>
              <a:t> &lt; each F</a:t>
            </a:r>
            <a:r>
              <a:rPr lang="en-US" sz="3200" baseline="-25000" dirty="0" smtClean="0">
                <a:solidFill>
                  <a:schemeClr val="bg1"/>
                </a:solidFill>
                <a:latin typeface="+mj-lt"/>
              </a:rPr>
              <a:t>ib</a:t>
            </a:r>
          </a:p>
          <a:p>
            <a:pPr algn="ctr"/>
            <a:r>
              <a:rPr lang="en-US" sz="3200" dirty="0" smtClean="0">
                <a:solidFill>
                  <a:schemeClr val="bg1"/>
                </a:solidFill>
                <a:latin typeface="+mj-lt"/>
              </a:rPr>
              <a:t>Brittle Behavior: One F</a:t>
            </a:r>
            <a:r>
              <a:rPr lang="en-US" sz="3200" baseline="-25000" dirty="0" smtClean="0">
                <a:solidFill>
                  <a:schemeClr val="bg1"/>
                </a:solidFill>
                <a:latin typeface="+mj-lt"/>
              </a:rPr>
              <a:t>ib</a:t>
            </a:r>
            <a:r>
              <a:rPr lang="en-US" sz="3200" dirty="0" smtClean="0">
                <a:solidFill>
                  <a:schemeClr val="bg1"/>
                </a:solidFill>
                <a:latin typeface="+mj-lt"/>
              </a:rPr>
              <a:t> &lt; </a:t>
            </a:r>
            <a:r>
              <a:rPr lang="en-US" sz="3200" dirty="0" err="1" smtClean="0">
                <a:solidFill>
                  <a:schemeClr val="bg1"/>
                </a:solidFill>
                <a:latin typeface="+mj-lt"/>
              </a:rPr>
              <a:t>F</a:t>
            </a:r>
            <a:r>
              <a:rPr lang="en-US" sz="3200" baseline="-25000" dirty="0" err="1" smtClean="0">
                <a:solidFill>
                  <a:schemeClr val="bg1"/>
                </a:solidFill>
                <a:latin typeface="+mj-lt"/>
              </a:rPr>
              <a:t>d</a:t>
            </a:r>
            <a:endParaRPr lang="en-US" sz="3200" dirty="0">
              <a:solidFill>
                <a:schemeClr val="bg1"/>
              </a:solidFill>
              <a:latin typeface="+mj-lt"/>
            </a:endParaRPr>
          </a:p>
        </p:txBody>
      </p:sp>
    </p:spTree>
    <p:extLst>
      <p:ext uri="{BB962C8B-B14F-4D97-AF65-F5344CB8AC3E}">
        <p14:creationId xmlns:p14="http://schemas.microsoft.com/office/powerpoint/2010/main" val="2844764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AASHTO’s </a:t>
            </a:r>
            <a:r>
              <a:rPr lang="en-US" dirty="0"/>
              <a:t>Design Philosophy</a:t>
            </a:r>
          </a:p>
        </p:txBody>
      </p:sp>
      <p:sp>
        <p:nvSpPr>
          <p:cNvPr id="3" name="Content Placeholder 2"/>
          <p:cNvSpPr>
            <a:spLocks noGrp="1"/>
          </p:cNvSpPr>
          <p:nvPr>
            <p:ph idx="1"/>
          </p:nvPr>
        </p:nvSpPr>
        <p:spPr>
          <a:xfrm>
            <a:off x="609600" y="1600201"/>
            <a:ext cx="5486400" cy="4230337"/>
          </a:xfrm>
        </p:spPr>
        <p:txBody>
          <a:bodyPr/>
          <a:lstStyle/>
          <a:p>
            <a:pPr marL="0" indent="0">
              <a:buNone/>
            </a:pPr>
            <a:r>
              <a:rPr lang="en-US" dirty="0" smtClean="0"/>
              <a:t>Design Return Period:</a:t>
            </a:r>
          </a:p>
          <a:p>
            <a:pPr marL="914400"/>
            <a:r>
              <a:rPr lang="en-US" dirty="0" smtClean="0"/>
              <a:t>1000 years</a:t>
            </a:r>
          </a:p>
          <a:p>
            <a:pPr marL="914400"/>
            <a:r>
              <a:rPr lang="en-US" dirty="0" smtClean="0"/>
              <a:t>7% probability of exceedance in 75 years</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6" name="Picture 5"/>
          <p:cNvPicPr>
            <a:picLocks noChangeAspect="1"/>
          </p:cNvPicPr>
          <p:nvPr/>
        </p:nvPicPr>
        <p:blipFill>
          <a:blip r:embed="rId3"/>
          <a:stretch>
            <a:fillRect/>
          </a:stretch>
        </p:blipFill>
        <p:spPr>
          <a:xfrm>
            <a:off x="5876925" y="1835500"/>
            <a:ext cx="5705475" cy="3324225"/>
          </a:xfrm>
          <a:prstGeom prst="rect">
            <a:avLst/>
          </a:prstGeom>
        </p:spPr>
      </p:pic>
    </p:spTree>
    <p:extLst>
      <p:ext uri="{BB962C8B-B14F-4D97-AF65-F5344CB8AC3E}">
        <p14:creationId xmlns:p14="http://schemas.microsoft.com/office/powerpoint/2010/main" val="2723855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AASHTO’s Design Process</a:t>
            </a:r>
            <a:endParaRPr lang="en-US" dirty="0"/>
          </a:p>
        </p:txBody>
      </p:sp>
      <p:sp>
        <p:nvSpPr>
          <p:cNvPr id="3" name="Content Placeholder 2"/>
          <p:cNvSpPr>
            <a:spLocks noGrp="1"/>
          </p:cNvSpPr>
          <p:nvPr>
            <p:ph idx="1"/>
          </p:nvPr>
        </p:nvSpPr>
        <p:spPr/>
        <p:txBody>
          <a:bodyPr/>
          <a:lstStyle/>
          <a:p>
            <a:r>
              <a:rPr lang="en-US" dirty="0" smtClean="0"/>
              <a:t>Determine the Seismic Input:</a:t>
            </a:r>
          </a:p>
          <a:p>
            <a:pPr lvl="1"/>
            <a:r>
              <a:rPr lang="en-US" dirty="0" smtClean="0"/>
              <a:t>USGS Seismic Parameters – Proximity to active faults</a:t>
            </a:r>
          </a:p>
          <a:p>
            <a:pPr lvl="1"/>
            <a:r>
              <a:rPr lang="en-US" dirty="0" smtClean="0"/>
              <a:t>Site Classification – Soil profile overlying rock</a:t>
            </a:r>
          </a:p>
          <a:p>
            <a:pPr lvl="1"/>
            <a:r>
              <a:rPr lang="en-US" dirty="0" smtClean="0"/>
              <a:t>Categorize Seismic Hazard – Seismic Performance Zone</a:t>
            </a:r>
          </a:p>
          <a:p>
            <a:r>
              <a:rPr lang="en-US" dirty="0" smtClean="0"/>
              <a:t>Determine Dynamic Response of the Structure</a:t>
            </a:r>
          </a:p>
          <a:p>
            <a:r>
              <a:rPr lang="en-US" dirty="0" smtClean="0"/>
              <a:t>Design Ductile Members</a:t>
            </a:r>
            <a:r>
              <a:rPr lang="en-US" dirty="0"/>
              <a:t> </a:t>
            </a:r>
            <a:r>
              <a:rPr lang="en-US" dirty="0" smtClean="0"/>
              <a:t>(Zones 2, 3 &amp; 4)</a:t>
            </a:r>
          </a:p>
          <a:p>
            <a:pPr marL="0" indent="0" algn="ctr">
              <a:buNone/>
            </a:pPr>
            <a:r>
              <a:rPr lang="en-US" dirty="0" smtClean="0">
                <a:solidFill>
                  <a:srgbClr val="FFFF00"/>
                </a:solidFill>
              </a:rPr>
              <a:t>Force-Based vs. Displacement-Based</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260943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AASHTO’s Design Specifications</a:t>
            </a:r>
          </a:p>
        </p:txBody>
      </p:sp>
      <p:sp>
        <p:nvSpPr>
          <p:cNvPr id="10" name="Content Placeholder 9"/>
          <p:cNvSpPr>
            <a:spLocks noGrp="1"/>
          </p:cNvSpPr>
          <p:nvPr>
            <p:ph idx="1"/>
          </p:nvPr>
        </p:nvSpPr>
        <p:spPr>
          <a:xfrm>
            <a:off x="609600" y="1600201"/>
            <a:ext cx="6705600" cy="4230337"/>
          </a:xfrm>
        </p:spPr>
        <p:txBody>
          <a:bodyPr/>
          <a:lstStyle/>
          <a:p>
            <a:r>
              <a:rPr lang="en-US" dirty="0" smtClean="0"/>
              <a:t>LRFD Bridge Design Spec.’s</a:t>
            </a:r>
          </a:p>
          <a:p>
            <a:pPr marL="1200150" lvl="1" indent="-457200"/>
            <a:r>
              <a:rPr lang="en-US" dirty="0" smtClean="0"/>
              <a:t>Force-based analysis</a:t>
            </a:r>
          </a:p>
          <a:p>
            <a:pPr marL="1200150" lvl="1" indent="-457200"/>
            <a:r>
              <a:rPr lang="en-US" dirty="0" smtClean="0"/>
              <a:t>Uses R-factors to reduce seismic forces based on ductile response</a:t>
            </a:r>
          </a:p>
          <a:p>
            <a:pPr marL="1200150" lvl="1" indent="-457200"/>
            <a:r>
              <a:rPr lang="en-US" dirty="0" smtClean="0"/>
              <a:t>Assumes plastic hinge forms  thus capping applied seismic forces used to design the elements</a:t>
            </a:r>
          </a:p>
          <a:p>
            <a:pPr marL="1200150" lvl="1" indent="-457200"/>
            <a:endParaRPr lang="en-US" dirty="0"/>
          </a:p>
        </p:txBody>
      </p:sp>
      <p:sp>
        <p:nvSpPr>
          <p:cNvPr id="4" name="Footer Placeholder 3"/>
          <p:cNvSpPr>
            <a:spLocks noGrp="1"/>
          </p:cNvSpPr>
          <p:nvPr>
            <p:ph type="ftr" sz="quarter" idx="3"/>
          </p:nvPr>
        </p:nvSpPr>
        <p:spPr>
          <a:xfrm>
            <a:off x="1117600" y="6248399"/>
            <a:ext cx="9550400" cy="381000"/>
          </a:xfrm>
        </p:spPr>
        <p:txBody>
          <a:bodyPr/>
          <a:lstStyle/>
          <a:p>
            <a:r>
              <a:rPr lang="en-US" smtClean="0">
                <a:solidFill>
                  <a:srgbClr val="000000"/>
                </a:solidFill>
              </a:rPr>
              <a:t>ODOT's Seismic Update</a:t>
            </a:r>
            <a:endParaRPr lang="en-US" dirty="0">
              <a:solidFill>
                <a:srgbClr val="000000"/>
              </a:solidFill>
            </a:endParaRPr>
          </a:p>
        </p:txBody>
      </p:sp>
      <p:pic>
        <p:nvPicPr>
          <p:cNvPr id="2" name="Picture 1"/>
          <p:cNvPicPr>
            <a:picLocks noChangeAspect="1"/>
          </p:cNvPicPr>
          <p:nvPr/>
        </p:nvPicPr>
        <p:blipFill>
          <a:blip r:embed="rId3"/>
          <a:stretch>
            <a:fillRect/>
          </a:stretch>
        </p:blipFill>
        <p:spPr>
          <a:xfrm>
            <a:off x="7848600" y="1417638"/>
            <a:ext cx="3620114" cy="4448175"/>
          </a:xfrm>
          <a:prstGeom prst="rect">
            <a:avLst/>
          </a:prstGeom>
        </p:spPr>
      </p:pic>
    </p:spTree>
    <p:extLst>
      <p:ext uri="{BB962C8B-B14F-4D97-AF65-F5344CB8AC3E}">
        <p14:creationId xmlns:p14="http://schemas.microsoft.com/office/powerpoint/2010/main" val="2199292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AASHTO’s Design Specifications</a:t>
            </a:r>
          </a:p>
        </p:txBody>
      </p:sp>
      <p:sp>
        <p:nvSpPr>
          <p:cNvPr id="10" name="Content Placeholder 9"/>
          <p:cNvSpPr>
            <a:spLocks noGrp="1"/>
          </p:cNvSpPr>
          <p:nvPr>
            <p:ph idx="1"/>
          </p:nvPr>
        </p:nvSpPr>
        <p:spPr>
          <a:xfrm>
            <a:off x="609600" y="1600201"/>
            <a:ext cx="6705600" cy="4230337"/>
          </a:xfrm>
        </p:spPr>
        <p:txBody>
          <a:bodyPr/>
          <a:lstStyle/>
          <a:p>
            <a:r>
              <a:rPr lang="en-US" dirty="0" smtClean="0"/>
              <a:t>LRFD Seismic Guide Spec.’s</a:t>
            </a:r>
          </a:p>
          <a:p>
            <a:pPr marL="1200150" lvl="1" indent="-457200"/>
            <a:r>
              <a:rPr lang="en-US" dirty="0" smtClean="0"/>
              <a:t>Displacement-based analysis</a:t>
            </a:r>
          </a:p>
          <a:p>
            <a:pPr marL="1200150" lvl="1" indent="-457200"/>
            <a:r>
              <a:rPr lang="en-US" dirty="0" smtClean="0"/>
              <a:t>Design inelastic movement of the structure due to seismic loads to be less than the inelastic deformation capacity</a:t>
            </a:r>
          </a:p>
          <a:p>
            <a:pPr marL="1200150" lvl="1" indent="-457200"/>
            <a:endParaRPr lang="en-US" dirty="0"/>
          </a:p>
        </p:txBody>
      </p:sp>
      <p:sp>
        <p:nvSpPr>
          <p:cNvPr id="4" name="Footer Placeholder 3"/>
          <p:cNvSpPr>
            <a:spLocks noGrp="1"/>
          </p:cNvSpPr>
          <p:nvPr>
            <p:ph type="ftr" sz="quarter" idx="3"/>
          </p:nvPr>
        </p:nvSpPr>
        <p:spPr>
          <a:xfrm>
            <a:off x="1117600" y="6248399"/>
            <a:ext cx="9550400" cy="381000"/>
          </a:xfrm>
        </p:spPr>
        <p:txBody>
          <a:bodyPr/>
          <a:lstStyle/>
          <a:p>
            <a:r>
              <a:rPr lang="en-US" smtClean="0">
                <a:solidFill>
                  <a:srgbClr val="000000"/>
                </a:solidFill>
              </a:rPr>
              <a:t>ODOT's Seismic Update</a:t>
            </a:r>
            <a:endParaRPr lang="en-US" dirty="0">
              <a:solidFill>
                <a:srgbClr val="000000"/>
              </a:solidFill>
            </a:endParaRPr>
          </a:p>
        </p:txBody>
      </p:sp>
      <p:pic>
        <p:nvPicPr>
          <p:cNvPr id="2" name="Picture 1"/>
          <p:cNvPicPr>
            <a:picLocks noChangeAspect="1"/>
          </p:cNvPicPr>
          <p:nvPr/>
        </p:nvPicPr>
        <p:blipFill>
          <a:blip r:embed="rId3"/>
          <a:stretch>
            <a:fillRect/>
          </a:stretch>
        </p:blipFill>
        <p:spPr>
          <a:xfrm>
            <a:off x="8001000" y="1417638"/>
            <a:ext cx="3233738" cy="4200525"/>
          </a:xfrm>
          <a:prstGeom prst="rect">
            <a:avLst/>
          </a:prstGeom>
        </p:spPr>
      </p:pic>
    </p:spTree>
    <p:extLst>
      <p:ext uri="{BB962C8B-B14F-4D97-AF65-F5344CB8AC3E}">
        <p14:creationId xmlns:p14="http://schemas.microsoft.com/office/powerpoint/2010/main" val="3985786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So…Why Make Policy Changes Now?</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541" y="1600200"/>
            <a:ext cx="5640917" cy="4230688"/>
          </a:xfrm>
        </p:spPr>
      </p:pic>
    </p:spTree>
    <p:extLst>
      <p:ext uri="{BB962C8B-B14F-4D97-AF65-F5344CB8AC3E}">
        <p14:creationId xmlns:p14="http://schemas.microsoft.com/office/powerpoint/2010/main" val="755414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 to Seismology</a:t>
            </a:r>
          </a:p>
        </p:txBody>
      </p:sp>
      <p:pic>
        <p:nvPicPr>
          <p:cNvPr id="3" name="6qMluuSiXrk"/>
          <p:cNvPicPr>
            <a:picLocks noGrp="1" noRot="1" noChangeAspect="1"/>
          </p:cNvPicPr>
          <p:nvPr>
            <p:ph idx="1"/>
            <a:videoFile r:link="rId1"/>
          </p:nvPr>
        </p:nvPicPr>
        <p:blipFill>
          <a:blip r:embed="rId4"/>
          <a:stretch>
            <a:fillRect/>
          </a:stretch>
        </p:blipFill>
        <p:spPr>
          <a:xfrm>
            <a:off x="1948233" y="1143000"/>
            <a:ext cx="8295533" cy="4666238"/>
          </a:xfrm>
          <a:prstGeom prst="rect">
            <a:avLst/>
          </a:prstGeom>
        </p:spPr>
      </p:pic>
      <p:sp>
        <p:nvSpPr>
          <p:cNvPr id="4" name="Footer Placeholder 3"/>
          <p:cNvSpPr>
            <a:spLocks noGrp="1"/>
          </p:cNvSpPr>
          <p:nvPr>
            <p:ph type="ftr" sz="quarter" idx="3"/>
          </p:nvPr>
        </p:nvSpPr>
        <p:spPr/>
        <p:txBody>
          <a:bodyPr/>
          <a:lstStyle/>
          <a:p>
            <a:r>
              <a:rPr lang="en-US" dirty="0" smtClean="0">
                <a:solidFill>
                  <a:srgbClr val="000000"/>
                </a:solidFill>
              </a:rPr>
              <a:t>ODOT's Seismic Update</a:t>
            </a:r>
            <a:endParaRPr lang="en-US" dirty="0">
              <a:solidFill>
                <a:srgbClr val="000000"/>
              </a:solidFill>
            </a:endParaRPr>
          </a:p>
        </p:txBody>
      </p:sp>
      <p:sp>
        <p:nvSpPr>
          <p:cNvPr id="6" name="TextBox 5"/>
          <p:cNvSpPr txBox="1"/>
          <p:nvPr/>
        </p:nvSpPr>
        <p:spPr>
          <a:xfrm>
            <a:off x="3429000" y="5794370"/>
            <a:ext cx="5562600" cy="307777"/>
          </a:xfrm>
          <a:prstGeom prst="rect">
            <a:avLst/>
          </a:prstGeom>
          <a:noFill/>
        </p:spPr>
        <p:txBody>
          <a:bodyPr wrap="square" rtlCol="0">
            <a:spAutoFit/>
          </a:bodyPr>
          <a:lstStyle/>
          <a:p>
            <a:r>
              <a:rPr lang="en-US" sz="1400" dirty="0" smtClean="0"/>
              <a:t>Source: YouTube, California Institute of Technology, Jun 10, 2013</a:t>
            </a:r>
            <a:endParaRPr lang="en-US" sz="1400" dirty="0"/>
          </a:p>
        </p:txBody>
      </p:sp>
    </p:spTree>
    <p:extLst>
      <p:ext uri="{BB962C8B-B14F-4D97-AF65-F5344CB8AC3E}">
        <p14:creationId xmlns:p14="http://schemas.microsoft.com/office/powerpoint/2010/main" val="6942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So…Why Make Policy Changes Now?</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3" name="Content Placeholder 2"/>
          <p:cNvSpPr>
            <a:spLocks noGrp="1"/>
          </p:cNvSpPr>
          <p:nvPr>
            <p:ph idx="1"/>
          </p:nvPr>
        </p:nvSpPr>
        <p:spPr/>
        <p:txBody>
          <a:bodyPr/>
          <a:lstStyle/>
          <a:p>
            <a:r>
              <a:rPr lang="en-US" dirty="0" smtClean="0"/>
              <a:t>2011 AASHTO SCOBS Agenda Item #17:</a:t>
            </a:r>
          </a:p>
          <a:p>
            <a:pPr marL="0" indent="0" algn="ctr">
              <a:spcBef>
                <a:spcPts val="0"/>
              </a:spcBef>
              <a:buNone/>
            </a:pPr>
            <a:endParaRPr lang="en-US" u="sng" dirty="0" smtClean="0"/>
          </a:p>
          <a:p>
            <a:pPr marL="0" indent="0" algn="ctr">
              <a:spcBef>
                <a:spcPts val="0"/>
              </a:spcBef>
              <a:buNone/>
            </a:pPr>
            <a:r>
              <a:rPr lang="en-US" u="sng" dirty="0" smtClean="0"/>
              <a:t>Article 3.10.9.2 – Seismic Zone 1</a:t>
            </a:r>
          </a:p>
          <a:p>
            <a:pPr marL="0" indent="0" algn="just">
              <a:buNone/>
            </a:pPr>
            <a:r>
              <a:rPr lang="en-US" dirty="0" smtClean="0"/>
              <a:t>“The horizontal design connection force shall be addressed from the point of application through the substructure and into the foundation elements.”</a:t>
            </a:r>
            <a:endParaRPr lang="en-US" dirty="0"/>
          </a:p>
        </p:txBody>
      </p:sp>
    </p:spTree>
    <p:extLst>
      <p:ext uri="{BB962C8B-B14F-4D97-AF65-F5344CB8AC3E}">
        <p14:creationId xmlns:p14="http://schemas.microsoft.com/office/powerpoint/2010/main" val="3936388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So…Why Make Policy Changes Now?</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3" name="Content Placeholder 2"/>
          <p:cNvSpPr>
            <a:spLocks noGrp="1"/>
          </p:cNvSpPr>
          <p:nvPr>
            <p:ph idx="1"/>
          </p:nvPr>
        </p:nvSpPr>
        <p:spPr/>
        <p:txBody>
          <a:bodyPr/>
          <a:lstStyle/>
          <a:p>
            <a:r>
              <a:rPr lang="en-US" dirty="0" smtClean="0"/>
              <a:t>2014 AASHTO SCOBS Agenda Item #42:</a:t>
            </a:r>
          </a:p>
          <a:p>
            <a:pPr marL="0" indent="0" algn="ctr">
              <a:spcBef>
                <a:spcPts val="0"/>
              </a:spcBef>
              <a:buNone/>
            </a:pPr>
            <a:endParaRPr lang="en-US" u="sng" dirty="0" smtClean="0"/>
          </a:p>
          <a:p>
            <a:pPr marL="0" indent="0" algn="ctr">
              <a:spcBef>
                <a:spcPts val="0"/>
              </a:spcBef>
              <a:buNone/>
            </a:pPr>
            <a:r>
              <a:rPr lang="en-US" u="sng" dirty="0" smtClean="0"/>
              <a:t>Article 3.10.9.2 – Seismic Zone 1</a:t>
            </a:r>
          </a:p>
          <a:p>
            <a:pPr marL="0" indent="0" algn="just">
              <a:buNone/>
            </a:pPr>
            <a:r>
              <a:rPr lang="en-US" dirty="0" smtClean="0"/>
              <a:t>“The horizontal design connection force shall be addressed from the point of application through the substructure and into the foundation elements.”</a:t>
            </a:r>
            <a:endParaRPr lang="en-US" dirty="0"/>
          </a:p>
        </p:txBody>
      </p:sp>
      <p:sp>
        <p:nvSpPr>
          <p:cNvPr id="5" name="&quot;No&quot; Symbol 4"/>
          <p:cNvSpPr/>
          <p:nvPr/>
        </p:nvSpPr>
        <p:spPr>
          <a:xfrm>
            <a:off x="4381500" y="2590800"/>
            <a:ext cx="3429000" cy="28956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3455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So…Why Make Policy Changes Now?</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3" name="Content Placeholder 2"/>
          <p:cNvSpPr>
            <a:spLocks noGrp="1"/>
          </p:cNvSpPr>
          <p:nvPr>
            <p:ph idx="1"/>
          </p:nvPr>
        </p:nvSpPr>
        <p:spPr/>
        <p:txBody>
          <a:bodyPr/>
          <a:lstStyle/>
          <a:p>
            <a:r>
              <a:rPr lang="en-US" dirty="0" smtClean="0"/>
              <a:t>2014 AASHTO SCOBS Agenda Item #42:</a:t>
            </a:r>
          </a:p>
          <a:p>
            <a:pPr marL="0" indent="0" algn="ctr">
              <a:spcBef>
                <a:spcPts val="0"/>
              </a:spcBef>
              <a:buNone/>
            </a:pPr>
            <a:endParaRPr lang="en-US" sz="1200" u="sng" dirty="0" smtClean="0"/>
          </a:p>
          <a:p>
            <a:pPr marL="0" indent="0" algn="ctr">
              <a:spcBef>
                <a:spcPts val="0"/>
              </a:spcBef>
              <a:buNone/>
            </a:pPr>
            <a:r>
              <a:rPr lang="en-US" u="sng" dirty="0" smtClean="0"/>
              <a:t>Article C3.10.9.2</a:t>
            </a:r>
          </a:p>
          <a:p>
            <a:pPr marL="0" indent="0" algn="just">
              <a:buNone/>
            </a:pPr>
            <a:r>
              <a:rPr lang="en-US" dirty="0" smtClean="0"/>
              <a:t>“The minimum connection forces specified in this Article are not intended to be minimum design forces for the bridge, because the main elements of the bridge in Zone 1 should generally be capable of resisting the expected lateral seismic forces by virtue of satisfying the </a:t>
            </a:r>
            <a:r>
              <a:rPr lang="en-US" dirty="0" err="1" smtClean="0"/>
              <a:t>nonseismic</a:t>
            </a:r>
            <a:r>
              <a:rPr lang="en-US" dirty="0" smtClean="0"/>
              <a:t> design </a:t>
            </a:r>
            <a:r>
              <a:rPr lang="en-US" dirty="0" err="1" smtClean="0"/>
              <a:t>req’mts</a:t>
            </a:r>
            <a:r>
              <a:rPr lang="en-US" dirty="0" smtClean="0"/>
              <a:t>.”</a:t>
            </a:r>
            <a:endParaRPr lang="en-US" dirty="0"/>
          </a:p>
        </p:txBody>
      </p:sp>
    </p:spTree>
    <p:extLst>
      <p:ext uri="{BB962C8B-B14F-4D97-AF65-F5344CB8AC3E}">
        <p14:creationId xmlns:p14="http://schemas.microsoft.com/office/powerpoint/2010/main" val="4055080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So…Why Make Policy Changes Now?</a:t>
            </a:r>
          </a:p>
        </p:txBody>
      </p:sp>
      <p:sp>
        <p:nvSpPr>
          <p:cNvPr id="3" name="Content Placeholder 2"/>
          <p:cNvSpPr>
            <a:spLocks noGrp="1"/>
          </p:cNvSpPr>
          <p:nvPr>
            <p:ph idx="1"/>
          </p:nvPr>
        </p:nvSpPr>
        <p:spPr/>
        <p:txBody>
          <a:bodyPr/>
          <a:lstStyle/>
          <a:p>
            <a:r>
              <a:rPr lang="en-US" dirty="0" smtClean="0"/>
              <a:t>Ohio needs to enforce AASHTO provisions previously avoided to ensure ductility</a:t>
            </a:r>
          </a:p>
          <a:p>
            <a:r>
              <a:rPr lang="en-US" dirty="0" smtClean="0"/>
              <a:t>Enables ODOT designers to avoid more sophisticated seismic analysis</a:t>
            </a:r>
          </a:p>
          <a:p>
            <a:r>
              <a:rPr lang="en-US" dirty="0" smtClean="0"/>
              <a:t>Provides a consistent approach to resolving seismic loads</a:t>
            </a:r>
          </a:p>
          <a:p>
            <a:r>
              <a:rPr lang="en-US" dirty="0" smtClean="0"/>
              <a:t>Has benefits to other </a:t>
            </a:r>
            <a:r>
              <a:rPr lang="en-US" dirty="0"/>
              <a:t>E</a:t>
            </a:r>
            <a:r>
              <a:rPr lang="en-US" dirty="0" smtClean="0"/>
              <a:t>xtreme Events (e.g. Vehicle Impacts)</a:t>
            </a:r>
            <a:endParaRPr lang="en-US" dirty="0"/>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439860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0656" y="1600200"/>
            <a:ext cx="4230688" cy="4230688"/>
          </a:xfr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Tree>
    <p:extLst>
      <p:ext uri="{BB962C8B-B14F-4D97-AF65-F5344CB8AC3E}">
        <p14:creationId xmlns:p14="http://schemas.microsoft.com/office/powerpoint/2010/main" val="169407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2" y="2264973"/>
            <a:ext cx="10972796" cy="2901141"/>
          </a:xfrm>
        </p:spPr>
      </p:pic>
    </p:spTree>
    <p:extLst>
      <p:ext uri="{BB962C8B-B14F-4D97-AF65-F5344CB8AC3E}">
        <p14:creationId xmlns:p14="http://schemas.microsoft.com/office/powerpoint/2010/main" val="54625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pic>
        <p:nvPicPr>
          <p:cNvPr id="5" name="1U-wGK577DI"/>
          <p:cNvPicPr>
            <a:picLocks noGrp="1" noRot="1" noChangeAspect="1"/>
          </p:cNvPicPr>
          <p:nvPr>
            <p:ph idx="1"/>
            <a:videoFile r:link="rId1"/>
          </p:nvPr>
        </p:nvPicPr>
        <p:blipFill>
          <a:blip r:embed="rId3"/>
          <a:stretch>
            <a:fillRect/>
          </a:stretch>
        </p:blipFill>
        <p:spPr>
          <a:xfrm>
            <a:off x="1984248" y="1188720"/>
            <a:ext cx="8001000" cy="4500562"/>
          </a:xfrm>
          <a:prstGeom prst="rect">
            <a:avLst/>
          </a:prstGeom>
        </p:spPr>
      </p:pic>
      <p:sp>
        <p:nvSpPr>
          <p:cNvPr id="4" name="Footer Placeholder 3"/>
          <p:cNvSpPr>
            <a:spLocks noGrp="1"/>
          </p:cNvSpPr>
          <p:nvPr>
            <p:ph type="ftr" sz="quarter" idx="3"/>
          </p:nvPr>
        </p:nvSpPr>
        <p:spPr/>
        <p:txBody>
          <a:bodyPr/>
          <a:lstStyle/>
          <a:p>
            <a:pPr>
              <a:defRPr/>
            </a:pPr>
            <a:r>
              <a:rPr lang="en-US" dirty="0" smtClean="0">
                <a:solidFill>
                  <a:srgbClr val="000000"/>
                </a:solidFill>
              </a:rPr>
              <a:t>ODOT's Seismic Update</a:t>
            </a:r>
            <a:endParaRPr lang="en-US" sz="1200" dirty="0">
              <a:solidFill>
                <a:srgbClr val="000000"/>
              </a:solidFill>
            </a:endParaRPr>
          </a:p>
        </p:txBody>
      </p:sp>
      <p:sp>
        <p:nvSpPr>
          <p:cNvPr id="7" name="TextBox 6"/>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1.6 – 2.4 (Richter Scale)</a:t>
            </a:r>
            <a:endParaRPr lang="en-US" dirty="0">
              <a:solidFill>
                <a:schemeClr val="bg1"/>
              </a:solidFill>
              <a:latin typeface="+mj-lt"/>
            </a:endParaRPr>
          </a:p>
        </p:txBody>
      </p:sp>
    </p:spTree>
    <p:extLst>
      <p:ext uri="{BB962C8B-B14F-4D97-AF65-F5344CB8AC3E}">
        <p14:creationId xmlns:p14="http://schemas.microsoft.com/office/powerpoint/2010/main" val="906588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pic>
        <p:nvPicPr>
          <p:cNvPr id="5" name="EcDtezHsOIg"/>
          <p:cNvPicPr>
            <a:picLocks noGrp="1" noRot="1" noChangeAspect="1"/>
          </p:cNvPicPr>
          <p:nvPr>
            <p:ph idx="1"/>
            <a:videoFile r:link="rId1"/>
          </p:nvPr>
        </p:nvPicPr>
        <p:blipFill>
          <a:blip r:embed="rId3"/>
          <a:stretch>
            <a:fillRect/>
          </a:stretch>
        </p:blipFill>
        <p:spPr>
          <a:xfrm>
            <a:off x="1981200" y="1188720"/>
            <a:ext cx="8001000" cy="4500563"/>
          </a:xfrm>
          <a:prstGeom prst="rect">
            <a:avLst/>
          </a:prstGeo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2.4 – 2.8 (Richter Scale)</a:t>
            </a:r>
            <a:endParaRPr lang="en-US" dirty="0">
              <a:solidFill>
                <a:schemeClr val="bg1"/>
              </a:solidFill>
              <a:latin typeface="+mj-lt"/>
            </a:endParaRPr>
          </a:p>
        </p:txBody>
      </p:sp>
    </p:spTree>
    <p:extLst>
      <p:ext uri="{BB962C8B-B14F-4D97-AF65-F5344CB8AC3E}">
        <p14:creationId xmlns:p14="http://schemas.microsoft.com/office/powerpoint/2010/main" val="79092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pic>
        <p:nvPicPr>
          <p:cNvPr id="5" name="600e6E7EmJs"/>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2.8 – 3.5 (Richter Scale)</a:t>
            </a:r>
            <a:endParaRPr lang="en-US" dirty="0">
              <a:solidFill>
                <a:schemeClr val="bg1"/>
              </a:solidFill>
              <a:latin typeface="+mj-lt"/>
            </a:endParaRPr>
          </a:p>
        </p:txBody>
      </p:sp>
    </p:spTree>
    <p:extLst>
      <p:ext uri="{BB962C8B-B14F-4D97-AF65-F5344CB8AC3E}">
        <p14:creationId xmlns:p14="http://schemas.microsoft.com/office/powerpoint/2010/main" val="2495641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pic>
        <p:nvPicPr>
          <p:cNvPr id="5" name="FIE5dW951ig"/>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3.5 – 4.1 (Richter Scale)</a:t>
            </a:r>
            <a:endParaRPr lang="en-US" dirty="0">
              <a:solidFill>
                <a:schemeClr val="bg1"/>
              </a:solidFill>
              <a:latin typeface="+mj-lt"/>
            </a:endParaRPr>
          </a:p>
        </p:txBody>
      </p:sp>
    </p:spTree>
    <p:extLst>
      <p:ext uri="{BB962C8B-B14F-4D97-AF65-F5344CB8AC3E}">
        <p14:creationId xmlns:p14="http://schemas.microsoft.com/office/powerpoint/2010/main" val="2937469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Seismology</a:t>
            </a:r>
          </a:p>
        </p:txBody>
      </p:sp>
      <p:pic>
        <p:nvPicPr>
          <p:cNvPr id="5" name="DMvGyHZRz-A"/>
          <p:cNvPicPr>
            <a:picLocks noGrp="1" noRot="1" noChangeAspect="1"/>
          </p:cNvPicPr>
          <p:nvPr>
            <p:ph idx="1"/>
            <a:videoFile r:link="rId1"/>
          </p:nvPr>
        </p:nvPicPr>
        <p:blipFill>
          <a:blip r:embed="rId3"/>
          <a:stretch>
            <a:fillRect/>
          </a:stretch>
        </p:blipFill>
        <p:spPr>
          <a:xfrm>
            <a:off x="1984248" y="1188720"/>
            <a:ext cx="8001000" cy="4500563"/>
          </a:xfrm>
          <a:prstGeom prst="rect">
            <a:avLst/>
          </a:prstGeom>
        </p:spPr>
      </p:pic>
      <p:sp>
        <p:nvSpPr>
          <p:cNvPr id="4" name="Footer Placeholder 3"/>
          <p:cNvSpPr>
            <a:spLocks noGrp="1"/>
          </p:cNvSpPr>
          <p:nvPr>
            <p:ph type="ftr" sz="quarter" idx="3"/>
          </p:nvPr>
        </p:nvSpPr>
        <p:spPr/>
        <p:txBody>
          <a:bodyPr/>
          <a:lstStyle/>
          <a:p>
            <a:pPr>
              <a:defRPr/>
            </a:pPr>
            <a:r>
              <a:rPr lang="en-US" smtClean="0">
                <a:solidFill>
                  <a:srgbClr val="000000"/>
                </a:solidFill>
              </a:rPr>
              <a:t>ODOT's Seismic Update</a:t>
            </a:r>
            <a:endParaRPr lang="en-US" sz="1200" dirty="0">
              <a:solidFill>
                <a:srgbClr val="000000"/>
              </a:solidFill>
            </a:endParaRPr>
          </a:p>
        </p:txBody>
      </p:sp>
      <p:sp>
        <p:nvSpPr>
          <p:cNvPr id="6" name="TextBox 5"/>
          <p:cNvSpPr txBox="1"/>
          <p:nvPr/>
        </p:nvSpPr>
        <p:spPr>
          <a:xfrm>
            <a:off x="1984248" y="5689282"/>
            <a:ext cx="8001000" cy="369332"/>
          </a:xfrm>
          <a:prstGeom prst="rect">
            <a:avLst/>
          </a:prstGeom>
          <a:noFill/>
        </p:spPr>
        <p:txBody>
          <a:bodyPr wrap="square" rtlCol="0">
            <a:spAutoFit/>
          </a:bodyPr>
          <a:lstStyle/>
          <a:p>
            <a:pPr algn="ctr"/>
            <a:r>
              <a:rPr lang="en-US" dirty="0" smtClean="0">
                <a:solidFill>
                  <a:schemeClr val="bg1"/>
                </a:solidFill>
                <a:latin typeface="+mj-lt"/>
              </a:rPr>
              <a:t>Approximate Magnitude = 4.1 – 4.8 (Richter Scale)</a:t>
            </a:r>
            <a:endParaRPr lang="en-US" dirty="0">
              <a:solidFill>
                <a:schemeClr val="bg1"/>
              </a:solidFill>
              <a:latin typeface="+mj-lt"/>
            </a:endParaRPr>
          </a:p>
        </p:txBody>
      </p:sp>
    </p:spTree>
    <p:extLst>
      <p:ext uri="{BB962C8B-B14F-4D97-AF65-F5344CB8AC3E}">
        <p14:creationId xmlns:p14="http://schemas.microsoft.com/office/powerpoint/2010/main" val="2209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DOT Master - Business Card Loo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 PowerPoint Templates 2015-All-Wide.potx" id="{6C7B56E8-FB91-464B-B5D2-249FD1B6BA5C}" vid="{254F0589-961C-423B-900E-FA7FEA1152C3}"/>
    </a:ext>
  </a:extLst>
</a:theme>
</file>

<file path=ppt/theme/theme2.xml><?xml version="1.0" encoding="utf-8"?>
<a:theme xmlns:a="http://schemas.openxmlformats.org/drawingml/2006/main" name="ODOT Master - Old School Zeph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 PowerPoint Templates 2015-All-Wide.potx" id="{6C7B56E8-FB91-464B-B5D2-249FD1B6BA5C}" vid="{5919EEE2-B5B3-4ADB-909B-E8B58534D401}"/>
    </a:ext>
  </a:extLst>
</a:theme>
</file>

<file path=ppt/theme/theme3.xml><?xml version="1.0" encoding="utf-8"?>
<a:theme xmlns:a="http://schemas.openxmlformats.org/drawingml/2006/main" name="ODOT Master - Letterhead Sty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perplateArial">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 PowerPoint Templates 2015-All-Wide.potx" id="{6C7B56E8-FB91-464B-B5D2-249FD1B6BA5C}" vid="{CF5B6CDD-4D4B-4558-8278-C359AD2B8A4C}"/>
    </a:ext>
  </a:extLst>
</a:theme>
</file>

<file path=ppt/theme/theme4.xml><?xml version="1.0" encoding="utf-8"?>
<a:theme xmlns:a="http://schemas.openxmlformats.org/drawingml/2006/main" name="ODOT Master - New Loo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rgia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 PowerPoint Templates 2015-All-Wide.potx" id="{6C7B56E8-FB91-464B-B5D2-249FD1B6BA5C}" vid="{6778CCF8-371A-4D1D-AB1B-9C6C033500B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5CC6A1A93C5B4C8CEC5EBCC20591CC" ma:contentTypeVersion="2" ma:contentTypeDescription="Create a new document." ma:contentTypeScope="" ma:versionID="463cf62d06173f3b1bca093777b9624b">
  <xsd:schema xmlns:xsd="http://www.w3.org/2001/XMLSchema" xmlns:xs="http://www.w3.org/2001/XMLSchema" xmlns:p="http://schemas.microsoft.com/office/2006/metadata/properties" xmlns:ns1="http://schemas.microsoft.com/sharepoint/v3" targetNamespace="http://schemas.microsoft.com/office/2006/metadata/properties" ma:root="true" ma:fieldsID="0a04f41f57281dba513c6718935211d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C61EB-F99C-416A-973D-C48194527162}"/>
</file>

<file path=customXml/itemProps2.xml><?xml version="1.0" encoding="utf-8"?>
<ds:datastoreItem xmlns:ds="http://schemas.openxmlformats.org/officeDocument/2006/customXml" ds:itemID="{FF74D340-8406-4DD4-A627-F9B13BC4C155}"/>
</file>

<file path=customXml/itemProps3.xml><?xml version="1.0" encoding="utf-8"?>
<ds:datastoreItem xmlns:ds="http://schemas.openxmlformats.org/officeDocument/2006/customXml" ds:itemID="{F6670F8B-87FC-49EF-9F4C-4C8E802C03A1}"/>
</file>

<file path=docProps/app.xml><?xml version="1.0" encoding="utf-8"?>
<Properties xmlns="http://schemas.openxmlformats.org/officeDocument/2006/extended-properties" xmlns:vt="http://schemas.openxmlformats.org/officeDocument/2006/docPropsVTypes">
  <Template/>
  <TotalTime>21695</TotalTime>
  <Words>2977</Words>
  <Application>Microsoft Office PowerPoint</Application>
  <PresentationFormat>Widescreen</PresentationFormat>
  <Paragraphs>261</Paragraphs>
  <Slides>34</Slides>
  <Notes>23</Notes>
  <HiddenSlides>0</HiddenSlides>
  <MMClips>10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Arial</vt:lpstr>
      <vt:lpstr>Arial Black</vt:lpstr>
      <vt:lpstr>Calibri</vt:lpstr>
      <vt:lpstr>Copperplate Gothic Bold</vt:lpstr>
      <vt:lpstr>Copperplate Gothic Light</vt:lpstr>
      <vt:lpstr>CopprplGoth Bd BT</vt:lpstr>
      <vt:lpstr>Georgia</vt:lpstr>
      <vt:lpstr>Times New Roman</vt:lpstr>
      <vt:lpstr>ODOT Master - Business Card Look</vt:lpstr>
      <vt:lpstr>ODOT Master - Old School Zepher</vt:lpstr>
      <vt:lpstr>ODOT Master - Letterhead Style</vt:lpstr>
      <vt:lpstr>ODOT Master - New Look</vt:lpstr>
      <vt:lpstr>ODOT’s Seismic Update</vt:lpstr>
      <vt:lpstr>Session Outline</vt:lpstr>
      <vt:lpstr>Introduction to Seismology</vt:lpstr>
      <vt:lpstr>Introduction to Seismology</vt:lpstr>
      <vt:lpstr>Introduction to Seismology</vt:lpstr>
      <vt:lpstr>Introduction to Seismology</vt:lpstr>
      <vt:lpstr>Introduction to Seismology</vt:lpstr>
      <vt:lpstr>Introduction to Seismology</vt:lpstr>
      <vt:lpstr>Introduction to Seismology</vt:lpstr>
      <vt:lpstr>Introduction to Seismology</vt:lpstr>
      <vt:lpstr>Introduction to Seismology</vt:lpstr>
      <vt:lpstr>Introduction to Seismology</vt:lpstr>
      <vt:lpstr>Introduction to Seismology</vt:lpstr>
      <vt:lpstr>What is Ohio’s Seismic History?</vt:lpstr>
      <vt:lpstr>Ohio’s Seismic History</vt:lpstr>
      <vt:lpstr>Ohio’s Seismic History</vt:lpstr>
      <vt:lpstr>Ohio’s Seismic History</vt:lpstr>
      <vt:lpstr>Ohio’s Seismic History</vt:lpstr>
      <vt:lpstr>What is AASHTO’s Approach?</vt:lpstr>
      <vt:lpstr>AASHTO’s Design Philosophy</vt:lpstr>
      <vt:lpstr>AASHTO’s Design Philosophy</vt:lpstr>
      <vt:lpstr>AASHTO’s Design Philosophy</vt:lpstr>
      <vt:lpstr>AASHTO’s Design Philosophy</vt:lpstr>
      <vt:lpstr>AASHTO’s Design Philosophy</vt:lpstr>
      <vt:lpstr>AASHTO’s Design Philosophy</vt:lpstr>
      <vt:lpstr>AASHTO’s Design Process</vt:lpstr>
      <vt:lpstr>AASHTO’s Design Specifications</vt:lpstr>
      <vt:lpstr>AASHTO’s Design Specifications</vt:lpstr>
      <vt:lpstr>So…Why Make Policy Changes Now?</vt:lpstr>
      <vt:lpstr>So…Why Make Policy Changes Now?</vt:lpstr>
      <vt:lpstr>So…Why Make Policy Changes Now?</vt:lpstr>
      <vt:lpstr>So…Why Make Policy Changes Now?</vt:lpstr>
      <vt:lpstr>So…Why Make Policy Changes Now?</vt:lpstr>
      <vt:lpstr>Questions?</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Seismology</dc:title>
  <dc:creator>Andrew Eline</dc:creator>
  <cp:keywords/>
  <cp:lastModifiedBy>Sean Meddles</cp:lastModifiedBy>
  <cp:revision>169</cp:revision>
  <cp:lastPrinted>2011-02-15T19:05:33Z</cp:lastPrinted>
  <dcterms:created xsi:type="dcterms:W3CDTF">2015-03-12T21:45:05Z</dcterms:created>
  <dcterms:modified xsi:type="dcterms:W3CDTF">2016-12-15T14:06:26Z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0x010100885CC6A1A93C5B4C8CEC5EBCC20591CC</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style="border&amp;#58;0px solid;" /&gt;</vt:lpwstr>
  </property>
  <property fmtid="{D5CDD505-2E9C-101B-9397-08002B2CF9AE}" pid="6" name="Images">
    <vt:lpwstr>Documents</vt:lpwstr>
  </property>
  <property fmtid="{D5CDD505-2E9C-101B-9397-08002B2CF9AE}" pid="7" name="vti_description">
    <vt:lpwstr/>
  </property>
</Properties>
</file>