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62" r:id="rId5"/>
    <p:sldMasterId id="2147483671" r:id="rId6"/>
    <p:sldMasterId id="2147483680" r:id="rId7"/>
    <p:sldMasterId id="2147483688" r:id="rId8"/>
    <p:sldMasterId id="2147483697" r:id="rId9"/>
  </p:sldMasterIdLst>
  <p:notesMasterIdLst>
    <p:notesMasterId r:id="rId56"/>
  </p:notesMasterIdLst>
  <p:handoutMasterIdLst>
    <p:handoutMasterId r:id="rId57"/>
  </p:handoutMasterIdLst>
  <p:sldIdLst>
    <p:sldId id="329" r:id="rId10"/>
    <p:sldId id="257" r:id="rId11"/>
    <p:sldId id="258" r:id="rId12"/>
    <p:sldId id="262" r:id="rId13"/>
    <p:sldId id="261" r:id="rId14"/>
    <p:sldId id="263" r:id="rId15"/>
    <p:sldId id="313" r:id="rId16"/>
    <p:sldId id="264" r:id="rId17"/>
    <p:sldId id="266" r:id="rId18"/>
    <p:sldId id="316" r:id="rId19"/>
    <p:sldId id="321" r:id="rId20"/>
    <p:sldId id="323" r:id="rId21"/>
    <p:sldId id="295" r:id="rId22"/>
    <p:sldId id="269" r:id="rId23"/>
    <p:sldId id="270" r:id="rId24"/>
    <p:sldId id="271" r:id="rId25"/>
    <p:sldId id="276" r:id="rId26"/>
    <p:sldId id="273" r:id="rId27"/>
    <p:sldId id="274" r:id="rId28"/>
    <p:sldId id="330" r:id="rId29"/>
    <p:sldId id="272" r:id="rId30"/>
    <p:sldId id="277" r:id="rId31"/>
    <p:sldId id="328" r:id="rId32"/>
    <p:sldId id="325" r:id="rId33"/>
    <p:sldId id="326" r:id="rId34"/>
    <p:sldId id="327" r:id="rId35"/>
    <p:sldId id="308" r:id="rId36"/>
    <p:sldId id="309" r:id="rId37"/>
    <p:sldId id="310" r:id="rId38"/>
    <p:sldId id="322" r:id="rId39"/>
    <p:sldId id="314" r:id="rId40"/>
    <p:sldId id="278" r:id="rId41"/>
    <p:sldId id="279" r:id="rId42"/>
    <p:sldId id="280" r:id="rId43"/>
    <p:sldId id="281" r:id="rId44"/>
    <p:sldId id="282" r:id="rId45"/>
    <p:sldId id="283" r:id="rId46"/>
    <p:sldId id="285" r:id="rId47"/>
    <p:sldId id="286" r:id="rId48"/>
    <p:sldId id="287" r:id="rId49"/>
    <p:sldId id="288" r:id="rId50"/>
    <p:sldId id="289" r:id="rId51"/>
    <p:sldId id="291" r:id="rId52"/>
    <p:sldId id="294" r:id="rId53"/>
    <p:sldId id="307" r:id="rId54"/>
    <p:sldId id="293" r:id="rId55"/>
  </p:sldIdLst>
  <p:sldSz cx="12192000" cy="6858000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9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 Eline" initials="A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484"/>
    <a:srgbClr val="FFDA7F"/>
    <a:srgbClr val="C300DE"/>
    <a:srgbClr val="FF8000"/>
    <a:srgbClr val="009969"/>
    <a:srgbClr val="FFFFFF"/>
    <a:srgbClr val="222268"/>
    <a:srgbClr val="FFFF00"/>
    <a:srgbClr val="3635B1"/>
    <a:srgbClr val="E57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1143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036" y="90"/>
      </p:cViewPr>
      <p:guideLst>
        <p:guide orient="horz" pos="2909"/>
        <p:guide pos="219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970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4336B77B-D4CB-4648-8A75-E15E3BBD860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970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587824CC-72F3-44E6-8FB4-C929D35D8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8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501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r">
              <a:defRPr sz="1200"/>
            </a:lvl1pPr>
          </a:lstStyle>
          <a:p>
            <a:fld id="{55FF2CF9-0A75-498C-A5E0-C890560FC428}" type="datetimeFigureOut">
              <a:rPr lang="en-US" smtClean="0"/>
              <a:pPr/>
              <a:t>12/14/2016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2150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7" tIns="45543" rIns="91087" bIns="455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706" y="4387136"/>
            <a:ext cx="5578478" cy="4156234"/>
          </a:xfrm>
          <a:prstGeom prst="rect">
            <a:avLst/>
          </a:prstGeom>
        </p:spPr>
        <p:txBody>
          <a:bodyPr vert="horz" lIns="91087" tIns="45543" rIns="91087" bIns="455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501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r">
              <a:defRPr sz="1200"/>
            </a:lvl1pPr>
          </a:lstStyle>
          <a:p>
            <a:fld id="{4B0FDA08-891D-4D24-9337-D12A075AC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2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fixed bolsters</a:t>
            </a:r>
            <a:r>
              <a:rPr lang="en-US" baseline="0" dirty="0" smtClean="0"/>
              <a:t> with elastomeric expansion bearings?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5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1691640"/>
            <a:ext cx="3474720" cy="34747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rgbClr val="009969"/>
          </a:solidFill>
        </p:spPr>
        <p:txBody>
          <a:bodyPr wrap="square" lIns="91440" tIns="91440" bIns="91440" rtlCol="0" anchor="ctr" anchorCtr="0">
            <a:spAutoFit/>
          </a:bodyPr>
          <a:lstStyle/>
          <a:p>
            <a:pPr algn="ctr"/>
            <a:r>
              <a:rPr lang="en-US" sz="3200" b="1" spc="300" dirty="0" smtClean="0">
                <a:solidFill>
                  <a:schemeClr val="bg1"/>
                </a:solidFill>
              </a:rPr>
              <a:t>Ohio Department of Transportation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396336"/>
            <a:ext cx="12192000" cy="461665"/>
          </a:xfrm>
          <a:prstGeom prst="rect">
            <a:avLst/>
          </a:prstGeom>
          <a:solidFill>
            <a:srgbClr val="009969"/>
          </a:solidFill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1800" b="1" spc="300" dirty="0" smtClean="0">
                <a:solidFill>
                  <a:schemeClr val="bg1"/>
                </a:solidFill>
              </a:rPr>
              <a:t>www.transportation.ohio.gov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0314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9969"/>
                </a:solidFill>
              </a:rPr>
              <a:t>John R. Kasich, </a:t>
            </a:r>
            <a:r>
              <a:rPr lang="en-US" b="0" i="1" dirty="0" smtClean="0">
                <a:solidFill>
                  <a:srgbClr val="009969"/>
                </a:solidFill>
              </a:rPr>
              <a:t>Governor  </a:t>
            </a:r>
            <a:r>
              <a:rPr lang="en-US" b="0" dirty="0" smtClean="0">
                <a:solidFill>
                  <a:srgbClr val="009969"/>
                </a:solidFill>
              </a:rPr>
              <a:t>  •    Jerry Wray, </a:t>
            </a:r>
            <a:r>
              <a:rPr lang="en-US" b="0" i="1" dirty="0" smtClean="0">
                <a:solidFill>
                  <a:srgbClr val="009969"/>
                </a:solidFill>
              </a:rPr>
              <a:t>Director</a:t>
            </a:r>
            <a:endParaRPr lang="en-US" b="0" i="1" dirty="0">
              <a:solidFill>
                <a:srgbClr val="009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2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5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0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8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6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0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6396336"/>
            <a:ext cx="12192000" cy="461665"/>
          </a:xfrm>
          <a:prstGeom prst="rect">
            <a:avLst/>
          </a:prstGeom>
          <a:solidFill>
            <a:srgbClr val="009969"/>
          </a:solidFill>
          <a:ln w="98425" cmpd="thinThick">
            <a:solidFill>
              <a:srgbClr val="009969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pc="300" dirty="0" smtClean="0">
                <a:solidFill>
                  <a:srgbClr val="FFFFFF"/>
                </a:solidFill>
                <a:latin typeface="Copperplate Gothic Bold" pitchFamily="34" charset="0"/>
              </a:rPr>
              <a:t>www.transportation.ohio.gov</a:t>
            </a:r>
            <a:endParaRPr lang="en-US" spc="300" dirty="0">
              <a:solidFill>
                <a:srgbClr val="FFFFFF"/>
              </a:solidFill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880" y="603146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598275" algn="r"/>
              </a:tabLst>
            </a:pP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John R. Kasich,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Governor	</a:t>
            </a: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Jerry Wray,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Director</a:t>
            </a:r>
            <a:endParaRPr lang="en-US" sz="1400" dirty="0">
              <a:solidFill>
                <a:srgbClr val="009969"/>
              </a:solidFill>
              <a:latin typeface="Copperplate Gothic Light" pitchFamily="34" charset="0"/>
              <a:ea typeface="Times New Roman"/>
              <a:cs typeface="CopprplGoth Bd BT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932518" y="2676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763286"/>
          </a:xfrm>
          <a:prstGeom prst="rect">
            <a:avLst/>
          </a:prstGeom>
          <a:solidFill>
            <a:srgbClr val="009969"/>
          </a:solidFill>
          <a:ln w="127000" cmpd="thinThick">
            <a:solidFill>
              <a:srgbClr val="009969"/>
            </a:solidFill>
          </a:ln>
        </p:spPr>
        <p:txBody>
          <a:bodyPr wrap="square" lIns="0" tIns="274320" rIns="0" bIns="91440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US" sz="3200" dirty="0" smtClean="0">
                <a:solidFill>
                  <a:srgbClr val="FFFFFF"/>
                </a:solidFill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  <a:endParaRPr lang="en-US" sz="3200" dirty="0">
              <a:solidFill>
                <a:srgbClr val="FFFFFF"/>
              </a:solidFill>
              <a:latin typeface="Copperplate Gothic Bold" pitchFamily="34" charset="0"/>
              <a:ea typeface="Times New Roman"/>
              <a:cs typeface="CopprplGoth Bd B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7556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8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Copperplate Gothic Light" pitchFamily="34" charset="0"/>
              </a:defRPr>
            </a:lvl1pPr>
            <a:lvl2pPr>
              <a:defRPr>
                <a:latin typeface="Copperplate Gothic Light" pitchFamily="34" charset="0"/>
              </a:defRPr>
            </a:lvl2pPr>
            <a:lvl3pPr>
              <a:defRPr>
                <a:latin typeface="Copperplate Gothic Light" pitchFamily="34" charset="0"/>
              </a:defRPr>
            </a:lvl3pPr>
            <a:lvl4pPr>
              <a:defRPr>
                <a:latin typeface="Copperplate Gothic Light" pitchFamily="34" charset="0"/>
              </a:defRPr>
            </a:lvl4pPr>
            <a:lvl5pPr>
              <a:defRPr>
                <a:latin typeface="Copperplate Gothic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9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0" i="1" u="sng" baseline="0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27432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6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3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24000"/>
            <a:ext cx="10363200" cy="4114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0" dirty="0" smtClean="0"/>
              <a:t>First </a:t>
            </a:r>
            <a:r>
              <a:rPr lang="en-US" sz="3200" b="0" dirty="0" err="1" smtClean="0"/>
              <a:t>Lastname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 smtClean="0"/>
              <a:t>Title</a:t>
            </a:r>
            <a:br>
              <a:rPr lang="en-US" sz="3200" b="0" dirty="0" smtClean="0"/>
            </a:br>
            <a:r>
              <a:rPr lang="en-US" sz="3200" b="0" dirty="0" smtClean="0"/>
              <a:t>Division, Office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5867400"/>
            <a:ext cx="10363200" cy="609600"/>
          </a:xfrm>
        </p:spPr>
        <p:txBody>
          <a:bodyPr rtlCol="0" anchor="ctr" anchorCtr="0">
            <a:normAutofit/>
          </a:bodyPr>
          <a:lstStyle>
            <a:lvl1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400" baseline="0">
                <a:latin typeface="Georgia" pitchFamily="18" charset="0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Month 0, 2011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17600" y="685800"/>
            <a:ext cx="10769600" cy="4456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54864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" y="1337846"/>
            <a:ext cx="1120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0972800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2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5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0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5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969"/>
                </a:solidFill>
                <a:latin typeface="Calibri"/>
                <a:cs typeface="Calibri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4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for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66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24000"/>
            <a:ext cx="10363200" cy="4114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0" dirty="0" smtClean="0"/>
              <a:t>First </a:t>
            </a:r>
            <a:r>
              <a:rPr lang="en-US" sz="3200" b="0" dirty="0" err="1" smtClean="0"/>
              <a:t>Lastname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 smtClean="0"/>
              <a:t>Title</a:t>
            </a:r>
            <a:br>
              <a:rPr lang="en-US" sz="3200" b="0" dirty="0" smtClean="0"/>
            </a:br>
            <a:r>
              <a:rPr lang="en-US" sz="3200" b="0" dirty="0" smtClean="0"/>
              <a:t>Division, Office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5867400"/>
            <a:ext cx="10363200" cy="609600"/>
          </a:xfrm>
        </p:spPr>
        <p:txBody>
          <a:bodyPr rtlCol="0" anchor="ctr" anchorCtr="0">
            <a:normAutofit/>
          </a:bodyPr>
          <a:lstStyle>
            <a:lvl1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400" baseline="0">
                <a:latin typeface="Georgia" pitchFamily="18" charset="0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Month 0, 2011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17600" y="685800"/>
            <a:ext cx="10769600" cy="4456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  <a:defRPr/>
            </a:pPr>
            <a:r>
              <a:rPr lang="en-US" sz="3600" dirty="0" smtClean="0">
                <a:solidFill>
                  <a:srgbClr val="FFFFFF"/>
                </a:solidFill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" y="1337846"/>
            <a:ext cx="1120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972800" algn="r"/>
              </a:tabLst>
            </a:pPr>
            <a:r>
              <a:rPr lang="en-US" sz="160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 Wray, Director</a:t>
            </a:r>
            <a:endParaRPr lang="en-US" sz="160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31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6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9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1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5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13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9" y="1"/>
            <a:ext cx="9141883" cy="6858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76600"/>
            <a:ext cx="10363200" cy="236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6019800"/>
            <a:ext cx="10363200" cy="457200"/>
          </a:xfrm>
        </p:spPr>
        <p:txBody>
          <a:bodyPr rtlCol="0" anchor="ctr" anchorCtr="0">
            <a:normAutofit/>
          </a:bodyPr>
          <a:lstStyle>
            <a:lvl1pPr algn="ctr" fontAlgn="auto">
              <a:spcAft>
                <a:spcPts val="0"/>
              </a:spcAft>
              <a:buFont typeface="Arial" pitchFamily="34" charset="0"/>
              <a:buNone/>
              <a:defRPr sz="2400">
                <a:latin typeface="+mj-lt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06400" y="419100"/>
            <a:ext cx="11379200" cy="647700"/>
          </a:xfrm>
          <a:prstGeom prst="rect">
            <a:avLst/>
          </a:prstGeom>
          <a:noFill/>
        </p:spPr>
        <p:txBody>
          <a:bodyPr wrap="none" lIns="0" tIns="0" rIns="0" bIns="18288" rtlCol="0" anchor="ctr" anchorCtr="0">
            <a:no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Copperplate Gothic Bold" pitchFamily="34" charset="0"/>
              </a:rPr>
              <a:t>Ohio Department of Transportation</a:t>
            </a:r>
            <a:endParaRPr lang="en-US" sz="3200" b="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00" y="1066799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0922000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gi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182880" rIns="36576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8" r:id="rId3"/>
    <p:sldLayoutId id="2147483656" r:id="rId4"/>
    <p:sldLayoutId id="2147483659" r:id="rId5"/>
    <p:sldLayoutId id="2147483660" r:id="rId6"/>
    <p:sldLayoutId id="2147483657" r:id="rId7"/>
    <p:sldLayoutId id="214748366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00996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340975" y="6310313"/>
            <a:ext cx="81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7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54496"/>
            <a:ext cx="12192000" cy="50292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009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63500" cmpd="thinThick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972800" y="6324600"/>
            <a:ext cx="6096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defRPr/>
            </a:pPr>
            <a:fld id="{E39B0399-9EE4-40D6-92E9-F4A1F2E78343}" type="slidenum">
              <a:rPr lang="en-US" sz="1400" b="0">
                <a:solidFill>
                  <a:srgbClr val="009969"/>
                </a:solidFill>
                <a:latin typeface="Copperplate Gothic Bold" pitchFamily="34" charset="0"/>
              </a:rPr>
              <a:pPr algn="ctr">
                <a:defRPr/>
              </a:pPr>
              <a:t>‹#›</a:t>
            </a:fld>
            <a:endParaRPr lang="en-US" sz="14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849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0">
          <a:ln>
            <a:noFill/>
          </a:ln>
          <a:solidFill>
            <a:schemeClr val="bg1"/>
          </a:solidFill>
          <a:latin typeface="Copperplate Gothic Bol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896600" y="6248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FFFFFF"/>
                </a:solidFill>
                <a:latin typeface="Calibri"/>
                <a:cs typeface="Calibri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9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3200">
          <a:solidFill>
            <a:schemeClr val="bg1"/>
          </a:solidFill>
          <a:latin typeface="Calibri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800">
          <a:solidFill>
            <a:schemeClr val="bg1"/>
          </a:solidFill>
          <a:latin typeface="Calibri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400">
          <a:solidFill>
            <a:schemeClr val="bg1"/>
          </a:solidFill>
          <a:latin typeface="Calibri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400">
          <a:solidFill>
            <a:schemeClr val="bg1"/>
          </a:solidFill>
          <a:latin typeface="Calibri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3600" y="6356350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9969"/>
                </a:solidFill>
                <a:latin typeface="Georgia"/>
                <a:cs typeface="Georgia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9969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009969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009969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9969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9969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009969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896600" y="6248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FFFFFF"/>
                </a:solidFill>
                <a:latin typeface="Calibri"/>
                <a:cs typeface="Calibri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98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3200">
          <a:solidFill>
            <a:schemeClr val="bg1"/>
          </a:solidFill>
          <a:latin typeface="Calibri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800">
          <a:solidFill>
            <a:schemeClr val="bg1"/>
          </a:solidFill>
          <a:latin typeface="Calibri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400">
          <a:solidFill>
            <a:schemeClr val="bg1"/>
          </a:solidFill>
          <a:latin typeface="Calibri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400">
          <a:solidFill>
            <a:schemeClr val="bg1"/>
          </a:solidFill>
          <a:latin typeface="Calibri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 bwMode="auto">
          <a:xfrm>
            <a:off x="830510" y="718657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endParaRPr lang="en-US" sz="5400" kern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540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Seismic Design Impact to</a:t>
            </a:r>
          </a:p>
          <a:p>
            <a:r>
              <a:rPr lang="en-US" sz="540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Existing Structures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kern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800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800" kern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Jeff Broadwater</a:t>
            </a:r>
            <a:br>
              <a:rPr lang="en-US" sz="2800" b="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b="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Michael Baker International</a:t>
            </a:r>
          </a:p>
          <a:p>
            <a:r>
              <a:rPr lang="en-US" sz="2800" b="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 14, 2016</a:t>
            </a:r>
            <a:endParaRPr lang="en-US" sz="2800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7" y="5805966"/>
            <a:ext cx="2503505" cy="7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 smtClean="0"/>
              <a:t>RETROFIT STRATEGIES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527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 Questions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30337"/>
          </a:xfrm>
        </p:spPr>
        <p:txBody>
          <a:bodyPr/>
          <a:lstStyle/>
          <a:p>
            <a:pPr marL="685800"/>
            <a:r>
              <a:rPr lang="en-US" sz="3200" dirty="0" smtClean="0">
                <a:sym typeface="Wingdings" panose="05000000000000000000" pitchFamily="2" charset="2"/>
              </a:rPr>
              <a:t>Are relevant BDM and </a:t>
            </a:r>
            <a:r>
              <a:rPr lang="en-US" sz="3200" dirty="0" err="1" smtClean="0">
                <a:sym typeface="Wingdings" panose="05000000000000000000" pitchFamily="2" charset="2"/>
              </a:rPr>
              <a:t>LRFD</a:t>
            </a:r>
            <a:r>
              <a:rPr lang="en-US" sz="3200" dirty="0" smtClean="0">
                <a:sym typeface="Wingdings" panose="05000000000000000000" pitchFamily="2" charset="2"/>
              </a:rPr>
              <a:t> specs satisfied?</a:t>
            </a:r>
          </a:p>
          <a:p>
            <a:pPr marL="685800"/>
            <a:r>
              <a:rPr lang="en-US" sz="3200" dirty="0" smtClean="0">
                <a:sym typeface="Wingdings" panose="05000000000000000000" pitchFamily="2" charset="2"/>
              </a:rPr>
              <a:t>Will structure’s seismic response improve in the final condition?</a:t>
            </a:r>
          </a:p>
          <a:p>
            <a:pPr marL="685800"/>
            <a:r>
              <a:rPr lang="en-US" sz="3200" dirty="0" smtClean="0">
                <a:sym typeface="Wingdings" panose="05000000000000000000" pitchFamily="2" charset="2"/>
              </a:rPr>
              <a:t>What is the scope of rehabilitation?</a:t>
            </a:r>
          </a:p>
          <a:p>
            <a:pPr marL="971550" lvl="1"/>
            <a:r>
              <a:rPr lang="en-US" sz="2800" dirty="0" smtClean="0">
                <a:sym typeface="Wingdings" panose="05000000000000000000" pitchFamily="2" charset="2"/>
              </a:rPr>
              <a:t>Deck replacement?</a:t>
            </a:r>
          </a:p>
          <a:p>
            <a:pPr marL="971550" lvl="1"/>
            <a:r>
              <a:rPr lang="en-US" sz="2800" dirty="0" smtClean="0">
                <a:sym typeface="Wingdings" panose="05000000000000000000" pitchFamily="2" charset="2"/>
              </a:rPr>
              <a:t>Superstructure replacement?</a:t>
            </a:r>
          </a:p>
          <a:p>
            <a:pPr marL="971550" lvl="1"/>
            <a:r>
              <a:rPr lang="en-US" sz="2800" dirty="0" smtClean="0">
                <a:sym typeface="Wingdings" panose="05000000000000000000" pitchFamily="2" charset="2"/>
              </a:rPr>
              <a:t>Widening and/or Substructure replacement?</a:t>
            </a:r>
          </a:p>
        </p:txBody>
      </p:sp>
    </p:spTree>
    <p:extLst>
      <p:ext uri="{BB962C8B-B14F-4D97-AF65-F5344CB8AC3E}">
        <p14:creationId xmlns:p14="http://schemas.microsoft.com/office/powerpoint/2010/main" val="35819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 Type Considerations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Address existing </a:t>
            </a:r>
            <a:r>
              <a:rPr lang="en-US" sz="3200" dirty="0"/>
              <a:t>structure connection by connection</a:t>
            </a:r>
          </a:p>
          <a:p>
            <a:pPr lvl="1"/>
            <a:r>
              <a:rPr lang="en-US" sz="2800" dirty="0"/>
              <a:t>Will connection be </a:t>
            </a:r>
            <a:r>
              <a:rPr lang="en-US" sz="2800" dirty="0" smtClean="0"/>
              <a:t>restrained in its </a:t>
            </a:r>
            <a:r>
              <a:rPr lang="en-US" sz="2800" dirty="0"/>
              <a:t>final condition</a:t>
            </a:r>
            <a:r>
              <a:rPr lang="en-US" sz="2800" dirty="0" smtClean="0"/>
              <a:t>?</a:t>
            </a:r>
          </a:p>
          <a:p>
            <a:pPr lvl="1"/>
            <a:r>
              <a:rPr lang="en-US" sz="2800" dirty="0" smtClean="0"/>
              <a:t>How does restraint / fixity play a role in column ductility?</a:t>
            </a:r>
            <a:endParaRPr lang="en-US" sz="280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76" y="301039"/>
            <a:ext cx="7890866" cy="62983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23004" y="1956390"/>
            <a:ext cx="3104708" cy="31047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Possible Paths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388654" y="4077727"/>
            <a:ext cx="1573408" cy="79744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Preferred Paths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C -0.02434 2.22222E-6 -0.0444 -0.02709 -0.0444 -0.05996 C -0.0444 -0.09908 -0.02213 -0.11297 -0.00885 -0.11898 L 0.00886 -0.125 C 0.02201 -0.13102 0.04415 -0.14607 0.04415 -0.19005 C 0.04415 -0.21806 0.02435 -0.25 5E-6 -0.25 C -0.02434 -0.25 -0.0444 -0.21806 -0.0444 -0.19005 C -0.0444 -0.14607 -0.02213 -0.13102 -0.00885 -0.125 L 0.00886 -0.11898 C 0.02201 -0.11297 0.04415 -0.09908 0.04415 -0.05996 C 0.04415 -0.02709 0.02435 2.22222E-6 5E-6 2.22222E-6 Z " pathEditMode="relative" rAng="10800000" ptsTypes="AAAAAAAAAAA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Seismic Hazard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175157" cy="4230337"/>
          </a:xfrm>
        </p:spPr>
        <p:txBody>
          <a:bodyPr/>
          <a:lstStyle/>
          <a:p>
            <a:r>
              <a:rPr lang="en-US" sz="3200" dirty="0"/>
              <a:t>For rehabilitation projects involving new substructure work, use </a:t>
            </a:r>
            <a:r>
              <a:rPr lang="en-US" sz="3200" dirty="0" err="1"/>
              <a:t>geotech</a:t>
            </a:r>
            <a:r>
              <a:rPr lang="en-US" sz="3200" dirty="0"/>
              <a:t> investigations to establish site class parameters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61" y="1600201"/>
            <a:ext cx="2881339" cy="2527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54" y="4441074"/>
            <a:ext cx="4803648" cy="15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Seismic Hazard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Conduct geotechnical investigations in accordance with traditional scope for widening or new substructure </a:t>
            </a:r>
            <a:r>
              <a:rPr lang="en-US" sz="3200" dirty="0" smtClean="0"/>
              <a:t>units</a:t>
            </a:r>
            <a:endParaRPr lang="en-US" sz="3200" dirty="0"/>
          </a:p>
          <a:p>
            <a:r>
              <a:rPr lang="en-US" sz="3200" dirty="0"/>
              <a:t>If sufficient </a:t>
            </a:r>
            <a:r>
              <a:rPr lang="en-US" sz="3200" dirty="0" err="1"/>
              <a:t>geotech</a:t>
            </a:r>
            <a:r>
              <a:rPr lang="en-US" sz="3200" dirty="0"/>
              <a:t> info isn’t available, designers may assume:</a:t>
            </a:r>
          </a:p>
          <a:p>
            <a:pPr lvl="1"/>
            <a:r>
              <a:rPr lang="en-US" sz="2800" dirty="0"/>
              <a:t>A</a:t>
            </a:r>
            <a:r>
              <a:rPr lang="en-US" sz="2800" baseline="-25000" dirty="0"/>
              <a:t>s</a:t>
            </a:r>
            <a:r>
              <a:rPr lang="en-US" sz="2800" dirty="0"/>
              <a:t> &gt; 0.05</a:t>
            </a:r>
          </a:p>
          <a:p>
            <a:pPr lvl="1"/>
            <a:r>
              <a:rPr lang="en-US" sz="2800" dirty="0" smtClean="0"/>
              <a:t>S</a:t>
            </a:r>
            <a:r>
              <a:rPr lang="en-US" sz="2800" baseline="-25000" dirty="0" smtClean="0"/>
              <a:t>D1</a:t>
            </a:r>
            <a:r>
              <a:rPr lang="en-US" sz="2800" dirty="0" smtClean="0"/>
              <a:t>&lt;0.10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161654" y="4045522"/>
            <a:ext cx="79196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horizontal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connection force = 25% of tributary dead load</a:t>
            </a:r>
          </a:p>
          <a:p>
            <a:endParaRPr lang="en-US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5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 Column Ductility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Ensure ductility where </a:t>
            </a:r>
            <a:r>
              <a:rPr lang="en-US" sz="3200" dirty="0"/>
              <a:t>horizontal connection force is transferred to </a:t>
            </a:r>
            <a:r>
              <a:rPr lang="en-US" sz="3200" dirty="0" smtClean="0"/>
              <a:t>columns</a:t>
            </a:r>
            <a:endParaRPr lang="en-US" sz="3200" dirty="0"/>
          </a:p>
          <a:p>
            <a:pPr lvl="1"/>
            <a:r>
              <a:rPr lang="en-US" sz="2800" dirty="0" smtClean="0"/>
              <a:t>Review </a:t>
            </a:r>
            <a:r>
              <a:rPr lang="en-US" sz="2800" dirty="0"/>
              <a:t>existing plans to </a:t>
            </a:r>
            <a:r>
              <a:rPr lang="en-US" sz="2800" dirty="0" smtClean="0"/>
              <a:t>check existing </a:t>
            </a:r>
            <a:r>
              <a:rPr lang="en-US" sz="2800" dirty="0"/>
              <a:t>column spiral confinement </a:t>
            </a:r>
            <a:r>
              <a:rPr lang="en-US" sz="2800" dirty="0" smtClean="0"/>
              <a:t>versus </a:t>
            </a:r>
            <a:r>
              <a:rPr lang="en-US" sz="2800" dirty="0" err="1" smtClean="0"/>
              <a:t>AASHTO</a:t>
            </a:r>
            <a:r>
              <a:rPr lang="en-US" sz="2800" dirty="0" smtClean="0"/>
              <a:t> </a:t>
            </a:r>
            <a:r>
              <a:rPr lang="en-US" sz="2800" dirty="0"/>
              <a:t>requirements</a:t>
            </a:r>
            <a:r>
              <a:rPr lang="en-US" sz="2800" dirty="0" smtClean="0"/>
              <a:t>.</a:t>
            </a:r>
            <a:endParaRPr lang="en-US" sz="2800" dirty="0"/>
          </a:p>
          <a:p>
            <a:pPr lvl="1"/>
            <a:r>
              <a:rPr lang="en-US" sz="2800" dirty="0"/>
              <a:t>Specify fiber wrap for ductility improvements to </a:t>
            </a:r>
            <a:r>
              <a:rPr lang="en-US" sz="2800" dirty="0" smtClean="0"/>
              <a:t>columns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46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9"/>
          <a:stretch/>
        </p:blipFill>
        <p:spPr>
          <a:xfrm>
            <a:off x="5676899" y="1583784"/>
            <a:ext cx="4972049" cy="4818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 Column Ductility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27402"/>
          <a:stretch/>
        </p:blipFill>
        <p:spPr>
          <a:xfrm>
            <a:off x="1097311" y="1583783"/>
            <a:ext cx="3064476" cy="15781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01281"/>
            <a:ext cx="4039899" cy="289418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6222734" y="4489622"/>
            <a:ext cx="461318" cy="3954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556214" y="4524381"/>
            <a:ext cx="461318" cy="3954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8823969" y="4552956"/>
            <a:ext cx="461318" cy="3954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9257" y="3023407"/>
            <a:ext cx="4371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21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Bearing Connection Analysis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Design connection between substructure and superstructure for the horizontal connection force</a:t>
            </a:r>
          </a:p>
          <a:p>
            <a:r>
              <a:rPr lang="en-US" sz="3200" dirty="0"/>
              <a:t>Install </a:t>
            </a:r>
            <a:r>
              <a:rPr lang="en-US" sz="3200" dirty="0" err="1"/>
              <a:t>crossframes</a:t>
            </a:r>
            <a:r>
              <a:rPr lang="en-US" sz="3200" dirty="0"/>
              <a:t> over pier at locations of transverse horizontal restraint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0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9"/>
          <a:stretch/>
        </p:blipFill>
        <p:spPr>
          <a:xfrm>
            <a:off x="5676899" y="1583784"/>
            <a:ext cx="4972049" cy="4818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Bearing Restraint Analysis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72" y="3416636"/>
            <a:ext cx="2866354" cy="2978827"/>
          </a:xfrm>
          <a:prstGeom prst="rect">
            <a:avLst/>
          </a:prstGeom>
        </p:spPr>
      </p:pic>
      <p:pic>
        <p:nvPicPr>
          <p:cNvPr id="8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27402"/>
          <a:stretch/>
        </p:blipFill>
        <p:spPr>
          <a:xfrm>
            <a:off x="1097311" y="1583783"/>
            <a:ext cx="3064476" cy="1578124"/>
          </a:xfrm>
        </p:spPr>
      </p:pic>
      <p:sp>
        <p:nvSpPr>
          <p:cNvPr id="10" name="Right Arrow 9"/>
          <p:cNvSpPr/>
          <p:nvPr/>
        </p:nvSpPr>
        <p:spPr>
          <a:xfrm rot="14847001">
            <a:off x="6847220" y="3811671"/>
            <a:ext cx="724930" cy="125634"/>
          </a:xfrm>
          <a:prstGeom prst="right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9623" y="3548627"/>
            <a:ext cx="56100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136418" y="4341255"/>
            <a:ext cx="2681659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SEISMIC PEDESTALS REQUIRED?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158720" y="3369279"/>
            <a:ext cx="2155081" cy="443129"/>
          </a:xfrm>
          <a:custGeom>
            <a:avLst/>
            <a:gdLst>
              <a:gd name="connsiteX0" fmla="*/ 0 w 2305077"/>
              <a:gd name="connsiteY0" fmla="*/ 0 h 461665"/>
              <a:gd name="connsiteX1" fmla="*/ 2305077 w 2305077"/>
              <a:gd name="connsiteY1" fmla="*/ 0 h 461665"/>
              <a:gd name="connsiteX2" fmla="*/ 2305077 w 2305077"/>
              <a:gd name="connsiteY2" fmla="*/ 461665 h 461665"/>
              <a:gd name="connsiteX3" fmla="*/ 0 w 2305077"/>
              <a:gd name="connsiteY3" fmla="*/ 461665 h 461665"/>
              <a:gd name="connsiteX4" fmla="*/ 0 w 2305077"/>
              <a:gd name="connsiteY4" fmla="*/ 0 h 461665"/>
              <a:gd name="connsiteX0" fmla="*/ 0 w 2305077"/>
              <a:gd name="connsiteY0" fmla="*/ 0 h 467221"/>
              <a:gd name="connsiteX1" fmla="*/ 2305077 w 2305077"/>
              <a:gd name="connsiteY1" fmla="*/ 0 h 467221"/>
              <a:gd name="connsiteX2" fmla="*/ 1742404 w 2305077"/>
              <a:gd name="connsiteY2" fmla="*/ 467221 h 467221"/>
              <a:gd name="connsiteX3" fmla="*/ 0 w 2305077"/>
              <a:gd name="connsiteY3" fmla="*/ 461665 h 467221"/>
              <a:gd name="connsiteX4" fmla="*/ 0 w 2305077"/>
              <a:gd name="connsiteY4" fmla="*/ 0 h 467221"/>
              <a:gd name="connsiteX0" fmla="*/ 0 w 2305077"/>
              <a:gd name="connsiteY0" fmla="*/ 0 h 461665"/>
              <a:gd name="connsiteX1" fmla="*/ 2305077 w 2305077"/>
              <a:gd name="connsiteY1" fmla="*/ 0 h 461665"/>
              <a:gd name="connsiteX2" fmla="*/ 1723078 w 2305077"/>
              <a:gd name="connsiteY2" fmla="*/ 306171 h 461665"/>
              <a:gd name="connsiteX3" fmla="*/ 0 w 2305077"/>
              <a:gd name="connsiteY3" fmla="*/ 461665 h 461665"/>
              <a:gd name="connsiteX4" fmla="*/ 0 w 2305077"/>
              <a:gd name="connsiteY4" fmla="*/ 0 h 461665"/>
              <a:gd name="connsiteX0" fmla="*/ 0 w 2305077"/>
              <a:gd name="connsiteY0" fmla="*/ 0 h 357037"/>
              <a:gd name="connsiteX1" fmla="*/ 2305077 w 2305077"/>
              <a:gd name="connsiteY1" fmla="*/ 0 h 357037"/>
              <a:gd name="connsiteX2" fmla="*/ 1723078 w 2305077"/>
              <a:gd name="connsiteY2" fmla="*/ 306171 h 357037"/>
              <a:gd name="connsiteX3" fmla="*/ 308548 w 2305077"/>
              <a:gd name="connsiteY3" fmla="*/ 357037 h 357037"/>
              <a:gd name="connsiteX4" fmla="*/ 0 w 2305077"/>
              <a:gd name="connsiteY4" fmla="*/ 0 h 357037"/>
              <a:gd name="connsiteX0" fmla="*/ 0 w 2305077"/>
              <a:gd name="connsiteY0" fmla="*/ 0 h 357037"/>
              <a:gd name="connsiteX1" fmla="*/ 2305077 w 2305077"/>
              <a:gd name="connsiteY1" fmla="*/ 0 h 357037"/>
              <a:gd name="connsiteX2" fmla="*/ 2073122 w 2305077"/>
              <a:gd name="connsiteY2" fmla="*/ 256277 h 357037"/>
              <a:gd name="connsiteX3" fmla="*/ 308548 w 2305077"/>
              <a:gd name="connsiteY3" fmla="*/ 357037 h 357037"/>
              <a:gd name="connsiteX4" fmla="*/ 0 w 2305077"/>
              <a:gd name="connsiteY4" fmla="*/ 0 h 357037"/>
              <a:gd name="connsiteX0" fmla="*/ 0 w 2305077"/>
              <a:gd name="connsiteY0" fmla="*/ 0 h 453034"/>
              <a:gd name="connsiteX1" fmla="*/ 2305077 w 2305077"/>
              <a:gd name="connsiteY1" fmla="*/ 0 h 453034"/>
              <a:gd name="connsiteX2" fmla="*/ 2073122 w 2305077"/>
              <a:gd name="connsiteY2" fmla="*/ 256277 h 453034"/>
              <a:gd name="connsiteX3" fmla="*/ 308548 w 2305077"/>
              <a:gd name="connsiteY3" fmla="*/ 357037 h 453034"/>
              <a:gd name="connsiteX4" fmla="*/ 0 w 2305077"/>
              <a:gd name="connsiteY4" fmla="*/ 0 h 453034"/>
              <a:gd name="connsiteX0" fmla="*/ 0 w 2305077"/>
              <a:gd name="connsiteY0" fmla="*/ 0 h 451169"/>
              <a:gd name="connsiteX1" fmla="*/ 2305077 w 2305077"/>
              <a:gd name="connsiteY1" fmla="*/ 0 h 451169"/>
              <a:gd name="connsiteX2" fmla="*/ 2073122 w 2305077"/>
              <a:gd name="connsiteY2" fmla="*/ 256277 h 451169"/>
              <a:gd name="connsiteX3" fmla="*/ 88721 w 2305077"/>
              <a:gd name="connsiteY3" fmla="*/ 351307 h 451169"/>
              <a:gd name="connsiteX4" fmla="*/ 0 w 2305077"/>
              <a:gd name="connsiteY4" fmla="*/ 0 h 451169"/>
              <a:gd name="connsiteX0" fmla="*/ 0 w 2305077"/>
              <a:gd name="connsiteY0" fmla="*/ 0 h 449592"/>
              <a:gd name="connsiteX1" fmla="*/ 2305077 w 2305077"/>
              <a:gd name="connsiteY1" fmla="*/ 0 h 449592"/>
              <a:gd name="connsiteX2" fmla="*/ 2073122 w 2305077"/>
              <a:gd name="connsiteY2" fmla="*/ 256277 h 449592"/>
              <a:gd name="connsiteX3" fmla="*/ 326985 w 2305077"/>
              <a:gd name="connsiteY3" fmla="*/ 346374 h 449592"/>
              <a:gd name="connsiteX4" fmla="*/ 0 w 2305077"/>
              <a:gd name="connsiteY4" fmla="*/ 0 h 449592"/>
              <a:gd name="connsiteX0" fmla="*/ 0 w 2305077"/>
              <a:gd name="connsiteY0" fmla="*/ 0 h 480836"/>
              <a:gd name="connsiteX1" fmla="*/ 2305077 w 2305077"/>
              <a:gd name="connsiteY1" fmla="*/ 0 h 480836"/>
              <a:gd name="connsiteX2" fmla="*/ 2073122 w 2305077"/>
              <a:gd name="connsiteY2" fmla="*/ 256277 h 480836"/>
              <a:gd name="connsiteX3" fmla="*/ 326985 w 2305077"/>
              <a:gd name="connsiteY3" fmla="*/ 346374 h 480836"/>
              <a:gd name="connsiteX4" fmla="*/ 0 w 2305077"/>
              <a:gd name="connsiteY4" fmla="*/ 0 h 480836"/>
              <a:gd name="connsiteX0" fmla="*/ 0 w 2305077"/>
              <a:gd name="connsiteY0" fmla="*/ 0 h 480836"/>
              <a:gd name="connsiteX1" fmla="*/ 2305077 w 2305077"/>
              <a:gd name="connsiteY1" fmla="*/ 0 h 480836"/>
              <a:gd name="connsiteX2" fmla="*/ 2073122 w 2305077"/>
              <a:gd name="connsiteY2" fmla="*/ 256277 h 480836"/>
              <a:gd name="connsiteX3" fmla="*/ 326985 w 2305077"/>
              <a:gd name="connsiteY3" fmla="*/ 346374 h 480836"/>
              <a:gd name="connsiteX4" fmla="*/ 0 w 2305077"/>
              <a:gd name="connsiteY4" fmla="*/ 0 h 480836"/>
              <a:gd name="connsiteX0" fmla="*/ 0 w 2305077"/>
              <a:gd name="connsiteY0" fmla="*/ 0 h 478073"/>
              <a:gd name="connsiteX1" fmla="*/ 2305077 w 2305077"/>
              <a:gd name="connsiteY1" fmla="*/ 0 h 478073"/>
              <a:gd name="connsiteX2" fmla="*/ 2149182 w 2305077"/>
              <a:gd name="connsiteY2" fmla="*/ 251656 h 478073"/>
              <a:gd name="connsiteX3" fmla="*/ 326985 w 2305077"/>
              <a:gd name="connsiteY3" fmla="*/ 346374 h 478073"/>
              <a:gd name="connsiteX4" fmla="*/ 0 w 2305077"/>
              <a:gd name="connsiteY4" fmla="*/ 0 h 478073"/>
              <a:gd name="connsiteX0" fmla="*/ 0 w 2305077"/>
              <a:gd name="connsiteY0" fmla="*/ 0 h 551776"/>
              <a:gd name="connsiteX1" fmla="*/ 2305077 w 2305077"/>
              <a:gd name="connsiteY1" fmla="*/ 0 h 551776"/>
              <a:gd name="connsiteX2" fmla="*/ 2031938 w 2305077"/>
              <a:gd name="connsiteY2" fmla="*/ 363746 h 551776"/>
              <a:gd name="connsiteX3" fmla="*/ 326985 w 2305077"/>
              <a:gd name="connsiteY3" fmla="*/ 346374 h 551776"/>
              <a:gd name="connsiteX4" fmla="*/ 0 w 2305077"/>
              <a:gd name="connsiteY4" fmla="*/ 0 h 551776"/>
              <a:gd name="connsiteX0" fmla="*/ 0 w 2305077"/>
              <a:gd name="connsiteY0" fmla="*/ 0 h 461832"/>
              <a:gd name="connsiteX1" fmla="*/ 2305077 w 2305077"/>
              <a:gd name="connsiteY1" fmla="*/ 0 h 461832"/>
              <a:gd name="connsiteX2" fmla="*/ 2031938 w 2305077"/>
              <a:gd name="connsiteY2" fmla="*/ 363746 h 461832"/>
              <a:gd name="connsiteX3" fmla="*/ 326985 w 2305077"/>
              <a:gd name="connsiteY3" fmla="*/ 346374 h 461832"/>
              <a:gd name="connsiteX4" fmla="*/ 0 w 2305077"/>
              <a:gd name="connsiteY4" fmla="*/ 0 h 461832"/>
              <a:gd name="connsiteX0" fmla="*/ 0 w 2305077"/>
              <a:gd name="connsiteY0" fmla="*/ 0 h 461832"/>
              <a:gd name="connsiteX1" fmla="*/ 2305077 w 2305077"/>
              <a:gd name="connsiteY1" fmla="*/ 0 h 461832"/>
              <a:gd name="connsiteX2" fmla="*/ 2031938 w 2305077"/>
              <a:gd name="connsiteY2" fmla="*/ 363746 h 461832"/>
              <a:gd name="connsiteX3" fmla="*/ 326985 w 2305077"/>
              <a:gd name="connsiteY3" fmla="*/ 346374 h 461832"/>
              <a:gd name="connsiteX4" fmla="*/ 0 w 2305077"/>
              <a:gd name="connsiteY4" fmla="*/ 0 h 461832"/>
              <a:gd name="connsiteX0" fmla="*/ 50239 w 2191956"/>
              <a:gd name="connsiteY0" fmla="*/ 18703 h 461832"/>
              <a:gd name="connsiteX1" fmla="*/ 2191956 w 2191956"/>
              <a:gd name="connsiteY1" fmla="*/ 0 h 461832"/>
              <a:gd name="connsiteX2" fmla="*/ 1918817 w 2191956"/>
              <a:gd name="connsiteY2" fmla="*/ 363746 h 461832"/>
              <a:gd name="connsiteX3" fmla="*/ 213864 w 2191956"/>
              <a:gd name="connsiteY3" fmla="*/ 346374 h 461832"/>
              <a:gd name="connsiteX4" fmla="*/ 50239 w 2191956"/>
              <a:gd name="connsiteY4" fmla="*/ 18703 h 461832"/>
              <a:gd name="connsiteX0" fmla="*/ 50239 w 2155081"/>
              <a:gd name="connsiteY0" fmla="*/ 0 h 443129"/>
              <a:gd name="connsiteX1" fmla="*/ 2155081 w 2155081"/>
              <a:gd name="connsiteY1" fmla="*/ 2622 h 443129"/>
              <a:gd name="connsiteX2" fmla="*/ 1918817 w 2155081"/>
              <a:gd name="connsiteY2" fmla="*/ 345043 h 443129"/>
              <a:gd name="connsiteX3" fmla="*/ 213864 w 2155081"/>
              <a:gd name="connsiteY3" fmla="*/ 327671 h 443129"/>
              <a:gd name="connsiteX4" fmla="*/ 50239 w 2155081"/>
              <a:gd name="connsiteY4" fmla="*/ 0 h 44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081" h="443129">
                <a:moveTo>
                  <a:pt x="50239" y="0"/>
                </a:moveTo>
                <a:lnTo>
                  <a:pt x="2155081" y="2622"/>
                </a:lnTo>
                <a:cubicBezTo>
                  <a:pt x="2064035" y="123871"/>
                  <a:pt x="2163715" y="243075"/>
                  <a:pt x="1918817" y="345043"/>
                </a:cubicBezTo>
                <a:cubicBezTo>
                  <a:pt x="929891" y="536571"/>
                  <a:pt x="608174" y="401288"/>
                  <a:pt x="213864" y="327671"/>
                </a:cubicBezTo>
                <a:cubicBezTo>
                  <a:pt x="-220118" y="203329"/>
                  <a:pt x="159234" y="115458"/>
                  <a:pt x="50239" y="0"/>
                </a:cubicBezTo>
                <a:close/>
              </a:path>
            </a:pathLst>
          </a:cu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INSTALL </a:t>
            </a:r>
            <a:r>
              <a:rPr lang="en-US" sz="1200" dirty="0" err="1" smtClean="0"/>
              <a:t>CROSSFRAMES</a:t>
            </a:r>
            <a:r>
              <a:rPr lang="en-US" sz="1200" dirty="0" smtClean="0"/>
              <a:t> OVER PIER</a:t>
            </a:r>
            <a:endParaRPr lang="en-US" sz="1200" dirty="0"/>
          </a:p>
        </p:txBody>
      </p:sp>
      <p:sp>
        <p:nvSpPr>
          <p:cNvPr id="22" name="Right Arrow 21"/>
          <p:cNvSpPr/>
          <p:nvPr/>
        </p:nvSpPr>
        <p:spPr>
          <a:xfrm rot="14847001">
            <a:off x="9122004" y="3983153"/>
            <a:ext cx="724930" cy="125634"/>
          </a:xfrm>
          <a:prstGeom prst="right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Outline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Philosophy</a:t>
            </a:r>
          </a:p>
          <a:p>
            <a:r>
              <a:rPr lang="en-US" sz="4400" dirty="0"/>
              <a:t>Retrofit </a:t>
            </a:r>
            <a:r>
              <a:rPr lang="en-US" sz="4400" dirty="0" smtClean="0"/>
              <a:t>Strategies</a:t>
            </a:r>
          </a:p>
          <a:p>
            <a:r>
              <a:rPr lang="en-US" sz="4400" dirty="0" smtClean="0"/>
              <a:t>Case Studies</a:t>
            </a:r>
          </a:p>
          <a:p>
            <a:r>
              <a:rPr lang="en-US" sz="4400" dirty="0" smtClean="0"/>
              <a:t>Final Thoughts &amp; Questions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9"/>
          <a:stretch/>
        </p:blipFill>
        <p:spPr>
          <a:xfrm>
            <a:off x="5676899" y="1583784"/>
            <a:ext cx="4972049" cy="4818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Bearing Release Analysis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72" y="3416636"/>
            <a:ext cx="2866354" cy="2978827"/>
          </a:xfrm>
          <a:prstGeom prst="rect">
            <a:avLst/>
          </a:prstGeom>
        </p:spPr>
      </p:pic>
      <p:pic>
        <p:nvPicPr>
          <p:cNvPr id="8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27402"/>
          <a:stretch/>
        </p:blipFill>
        <p:spPr>
          <a:xfrm>
            <a:off x="1097311" y="1583783"/>
            <a:ext cx="3064476" cy="1578124"/>
          </a:xfrm>
        </p:spPr>
      </p:pic>
      <p:sp>
        <p:nvSpPr>
          <p:cNvPr id="17" name="TextBox 16"/>
          <p:cNvSpPr txBox="1"/>
          <p:nvPr/>
        </p:nvSpPr>
        <p:spPr>
          <a:xfrm>
            <a:off x="6147534" y="3590843"/>
            <a:ext cx="554023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172192" y="3590843"/>
            <a:ext cx="2155081" cy="461665"/>
          </a:xfrm>
          <a:custGeom>
            <a:avLst/>
            <a:gdLst>
              <a:gd name="connsiteX0" fmla="*/ 0 w 2305077"/>
              <a:gd name="connsiteY0" fmla="*/ 0 h 461665"/>
              <a:gd name="connsiteX1" fmla="*/ 2305077 w 2305077"/>
              <a:gd name="connsiteY1" fmla="*/ 0 h 461665"/>
              <a:gd name="connsiteX2" fmla="*/ 2305077 w 2305077"/>
              <a:gd name="connsiteY2" fmla="*/ 461665 h 461665"/>
              <a:gd name="connsiteX3" fmla="*/ 0 w 2305077"/>
              <a:gd name="connsiteY3" fmla="*/ 461665 h 461665"/>
              <a:gd name="connsiteX4" fmla="*/ 0 w 2305077"/>
              <a:gd name="connsiteY4" fmla="*/ 0 h 461665"/>
              <a:gd name="connsiteX0" fmla="*/ 0 w 2305077"/>
              <a:gd name="connsiteY0" fmla="*/ 0 h 467221"/>
              <a:gd name="connsiteX1" fmla="*/ 2305077 w 2305077"/>
              <a:gd name="connsiteY1" fmla="*/ 0 h 467221"/>
              <a:gd name="connsiteX2" fmla="*/ 1742404 w 2305077"/>
              <a:gd name="connsiteY2" fmla="*/ 467221 h 467221"/>
              <a:gd name="connsiteX3" fmla="*/ 0 w 2305077"/>
              <a:gd name="connsiteY3" fmla="*/ 461665 h 467221"/>
              <a:gd name="connsiteX4" fmla="*/ 0 w 2305077"/>
              <a:gd name="connsiteY4" fmla="*/ 0 h 467221"/>
              <a:gd name="connsiteX0" fmla="*/ 0 w 2305077"/>
              <a:gd name="connsiteY0" fmla="*/ 0 h 461665"/>
              <a:gd name="connsiteX1" fmla="*/ 2305077 w 2305077"/>
              <a:gd name="connsiteY1" fmla="*/ 0 h 461665"/>
              <a:gd name="connsiteX2" fmla="*/ 1723078 w 2305077"/>
              <a:gd name="connsiteY2" fmla="*/ 306171 h 461665"/>
              <a:gd name="connsiteX3" fmla="*/ 0 w 2305077"/>
              <a:gd name="connsiteY3" fmla="*/ 461665 h 461665"/>
              <a:gd name="connsiteX4" fmla="*/ 0 w 2305077"/>
              <a:gd name="connsiteY4" fmla="*/ 0 h 461665"/>
              <a:gd name="connsiteX0" fmla="*/ 0 w 2305077"/>
              <a:gd name="connsiteY0" fmla="*/ 0 h 357037"/>
              <a:gd name="connsiteX1" fmla="*/ 2305077 w 2305077"/>
              <a:gd name="connsiteY1" fmla="*/ 0 h 357037"/>
              <a:gd name="connsiteX2" fmla="*/ 1723078 w 2305077"/>
              <a:gd name="connsiteY2" fmla="*/ 306171 h 357037"/>
              <a:gd name="connsiteX3" fmla="*/ 308548 w 2305077"/>
              <a:gd name="connsiteY3" fmla="*/ 357037 h 357037"/>
              <a:gd name="connsiteX4" fmla="*/ 0 w 2305077"/>
              <a:gd name="connsiteY4" fmla="*/ 0 h 357037"/>
              <a:gd name="connsiteX0" fmla="*/ 0 w 2305077"/>
              <a:gd name="connsiteY0" fmla="*/ 0 h 357037"/>
              <a:gd name="connsiteX1" fmla="*/ 2305077 w 2305077"/>
              <a:gd name="connsiteY1" fmla="*/ 0 h 357037"/>
              <a:gd name="connsiteX2" fmla="*/ 2073122 w 2305077"/>
              <a:gd name="connsiteY2" fmla="*/ 256277 h 357037"/>
              <a:gd name="connsiteX3" fmla="*/ 308548 w 2305077"/>
              <a:gd name="connsiteY3" fmla="*/ 357037 h 357037"/>
              <a:gd name="connsiteX4" fmla="*/ 0 w 2305077"/>
              <a:gd name="connsiteY4" fmla="*/ 0 h 357037"/>
              <a:gd name="connsiteX0" fmla="*/ 0 w 2305077"/>
              <a:gd name="connsiteY0" fmla="*/ 0 h 453034"/>
              <a:gd name="connsiteX1" fmla="*/ 2305077 w 2305077"/>
              <a:gd name="connsiteY1" fmla="*/ 0 h 453034"/>
              <a:gd name="connsiteX2" fmla="*/ 2073122 w 2305077"/>
              <a:gd name="connsiteY2" fmla="*/ 256277 h 453034"/>
              <a:gd name="connsiteX3" fmla="*/ 308548 w 2305077"/>
              <a:gd name="connsiteY3" fmla="*/ 357037 h 453034"/>
              <a:gd name="connsiteX4" fmla="*/ 0 w 2305077"/>
              <a:gd name="connsiteY4" fmla="*/ 0 h 453034"/>
              <a:gd name="connsiteX0" fmla="*/ 0 w 2305077"/>
              <a:gd name="connsiteY0" fmla="*/ 0 h 451169"/>
              <a:gd name="connsiteX1" fmla="*/ 2305077 w 2305077"/>
              <a:gd name="connsiteY1" fmla="*/ 0 h 451169"/>
              <a:gd name="connsiteX2" fmla="*/ 2073122 w 2305077"/>
              <a:gd name="connsiteY2" fmla="*/ 256277 h 451169"/>
              <a:gd name="connsiteX3" fmla="*/ 88721 w 2305077"/>
              <a:gd name="connsiteY3" fmla="*/ 351307 h 451169"/>
              <a:gd name="connsiteX4" fmla="*/ 0 w 2305077"/>
              <a:gd name="connsiteY4" fmla="*/ 0 h 451169"/>
              <a:gd name="connsiteX0" fmla="*/ 0 w 2305077"/>
              <a:gd name="connsiteY0" fmla="*/ 0 h 449592"/>
              <a:gd name="connsiteX1" fmla="*/ 2305077 w 2305077"/>
              <a:gd name="connsiteY1" fmla="*/ 0 h 449592"/>
              <a:gd name="connsiteX2" fmla="*/ 2073122 w 2305077"/>
              <a:gd name="connsiteY2" fmla="*/ 256277 h 449592"/>
              <a:gd name="connsiteX3" fmla="*/ 326985 w 2305077"/>
              <a:gd name="connsiteY3" fmla="*/ 346374 h 449592"/>
              <a:gd name="connsiteX4" fmla="*/ 0 w 2305077"/>
              <a:gd name="connsiteY4" fmla="*/ 0 h 449592"/>
              <a:gd name="connsiteX0" fmla="*/ 0 w 2305077"/>
              <a:gd name="connsiteY0" fmla="*/ 0 h 480836"/>
              <a:gd name="connsiteX1" fmla="*/ 2305077 w 2305077"/>
              <a:gd name="connsiteY1" fmla="*/ 0 h 480836"/>
              <a:gd name="connsiteX2" fmla="*/ 2073122 w 2305077"/>
              <a:gd name="connsiteY2" fmla="*/ 256277 h 480836"/>
              <a:gd name="connsiteX3" fmla="*/ 326985 w 2305077"/>
              <a:gd name="connsiteY3" fmla="*/ 346374 h 480836"/>
              <a:gd name="connsiteX4" fmla="*/ 0 w 2305077"/>
              <a:gd name="connsiteY4" fmla="*/ 0 h 480836"/>
              <a:gd name="connsiteX0" fmla="*/ 0 w 2305077"/>
              <a:gd name="connsiteY0" fmla="*/ 0 h 480836"/>
              <a:gd name="connsiteX1" fmla="*/ 2305077 w 2305077"/>
              <a:gd name="connsiteY1" fmla="*/ 0 h 480836"/>
              <a:gd name="connsiteX2" fmla="*/ 2073122 w 2305077"/>
              <a:gd name="connsiteY2" fmla="*/ 256277 h 480836"/>
              <a:gd name="connsiteX3" fmla="*/ 326985 w 2305077"/>
              <a:gd name="connsiteY3" fmla="*/ 346374 h 480836"/>
              <a:gd name="connsiteX4" fmla="*/ 0 w 2305077"/>
              <a:gd name="connsiteY4" fmla="*/ 0 h 480836"/>
              <a:gd name="connsiteX0" fmla="*/ 0 w 2305077"/>
              <a:gd name="connsiteY0" fmla="*/ 0 h 478073"/>
              <a:gd name="connsiteX1" fmla="*/ 2305077 w 2305077"/>
              <a:gd name="connsiteY1" fmla="*/ 0 h 478073"/>
              <a:gd name="connsiteX2" fmla="*/ 2149182 w 2305077"/>
              <a:gd name="connsiteY2" fmla="*/ 251656 h 478073"/>
              <a:gd name="connsiteX3" fmla="*/ 326985 w 2305077"/>
              <a:gd name="connsiteY3" fmla="*/ 346374 h 478073"/>
              <a:gd name="connsiteX4" fmla="*/ 0 w 2305077"/>
              <a:gd name="connsiteY4" fmla="*/ 0 h 478073"/>
              <a:gd name="connsiteX0" fmla="*/ 0 w 2305077"/>
              <a:gd name="connsiteY0" fmla="*/ 0 h 551776"/>
              <a:gd name="connsiteX1" fmla="*/ 2305077 w 2305077"/>
              <a:gd name="connsiteY1" fmla="*/ 0 h 551776"/>
              <a:gd name="connsiteX2" fmla="*/ 2031938 w 2305077"/>
              <a:gd name="connsiteY2" fmla="*/ 363746 h 551776"/>
              <a:gd name="connsiteX3" fmla="*/ 326985 w 2305077"/>
              <a:gd name="connsiteY3" fmla="*/ 346374 h 551776"/>
              <a:gd name="connsiteX4" fmla="*/ 0 w 2305077"/>
              <a:gd name="connsiteY4" fmla="*/ 0 h 551776"/>
              <a:gd name="connsiteX0" fmla="*/ 0 w 2305077"/>
              <a:gd name="connsiteY0" fmla="*/ 0 h 461832"/>
              <a:gd name="connsiteX1" fmla="*/ 2305077 w 2305077"/>
              <a:gd name="connsiteY1" fmla="*/ 0 h 461832"/>
              <a:gd name="connsiteX2" fmla="*/ 2031938 w 2305077"/>
              <a:gd name="connsiteY2" fmla="*/ 363746 h 461832"/>
              <a:gd name="connsiteX3" fmla="*/ 326985 w 2305077"/>
              <a:gd name="connsiteY3" fmla="*/ 346374 h 461832"/>
              <a:gd name="connsiteX4" fmla="*/ 0 w 2305077"/>
              <a:gd name="connsiteY4" fmla="*/ 0 h 461832"/>
              <a:gd name="connsiteX0" fmla="*/ 0 w 2305077"/>
              <a:gd name="connsiteY0" fmla="*/ 0 h 461832"/>
              <a:gd name="connsiteX1" fmla="*/ 2305077 w 2305077"/>
              <a:gd name="connsiteY1" fmla="*/ 0 h 461832"/>
              <a:gd name="connsiteX2" fmla="*/ 2031938 w 2305077"/>
              <a:gd name="connsiteY2" fmla="*/ 363746 h 461832"/>
              <a:gd name="connsiteX3" fmla="*/ 326985 w 2305077"/>
              <a:gd name="connsiteY3" fmla="*/ 346374 h 461832"/>
              <a:gd name="connsiteX4" fmla="*/ 0 w 2305077"/>
              <a:gd name="connsiteY4" fmla="*/ 0 h 461832"/>
              <a:gd name="connsiteX0" fmla="*/ 50239 w 2191956"/>
              <a:gd name="connsiteY0" fmla="*/ 18703 h 461832"/>
              <a:gd name="connsiteX1" fmla="*/ 2191956 w 2191956"/>
              <a:gd name="connsiteY1" fmla="*/ 0 h 461832"/>
              <a:gd name="connsiteX2" fmla="*/ 1918817 w 2191956"/>
              <a:gd name="connsiteY2" fmla="*/ 363746 h 461832"/>
              <a:gd name="connsiteX3" fmla="*/ 213864 w 2191956"/>
              <a:gd name="connsiteY3" fmla="*/ 346374 h 461832"/>
              <a:gd name="connsiteX4" fmla="*/ 50239 w 2191956"/>
              <a:gd name="connsiteY4" fmla="*/ 18703 h 461832"/>
              <a:gd name="connsiteX0" fmla="*/ 50239 w 2155081"/>
              <a:gd name="connsiteY0" fmla="*/ 0 h 443129"/>
              <a:gd name="connsiteX1" fmla="*/ 2155081 w 2155081"/>
              <a:gd name="connsiteY1" fmla="*/ 2622 h 443129"/>
              <a:gd name="connsiteX2" fmla="*/ 1918817 w 2155081"/>
              <a:gd name="connsiteY2" fmla="*/ 345043 h 443129"/>
              <a:gd name="connsiteX3" fmla="*/ 213864 w 2155081"/>
              <a:gd name="connsiteY3" fmla="*/ 327671 h 443129"/>
              <a:gd name="connsiteX4" fmla="*/ 50239 w 2155081"/>
              <a:gd name="connsiteY4" fmla="*/ 0 h 44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081" h="443129">
                <a:moveTo>
                  <a:pt x="50239" y="0"/>
                </a:moveTo>
                <a:lnTo>
                  <a:pt x="2155081" y="2622"/>
                </a:lnTo>
                <a:cubicBezTo>
                  <a:pt x="2064035" y="123871"/>
                  <a:pt x="2163715" y="243075"/>
                  <a:pt x="1918817" y="345043"/>
                </a:cubicBezTo>
                <a:cubicBezTo>
                  <a:pt x="929891" y="536571"/>
                  <a:pt x="608174" y="401288"/>
                  <a:pt x="213864" y="327671"/>
                </a:cubicBezTo>
                <a:cubicBezTo>
                  <a:pt x="-220118" y="203329"/>
                  <a:pt x="159234" y="115458"/>
                  <a:pt x="50239" y="0"/>
                </a:cubicBezTo>
                <a:close/>
              </a:path>
            </a:pathLst>
          </a:cu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Replace Rockers with Elastomeric Bearings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35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Unseating of Spans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Modify abutment expansion bearings to integral or semi-integral</a:t>
            </a:r>
          </a:p>
          <a:p>
            <a:r>
              <a:rPr lang="en-US" sz="3200" dirty="0"/>
              <a:t>Extend beam seats</a:t>
            </a:r>
          </a:p>
          <a:p>
            <a:r>
              <a:rPr lang="en-US" sz="3200" dirty="0"/>
              <a:t>Design seismic restraints</a:t>
            </a:r>
          </a:p>
        </p:txBody>
      </p:sp>
    </p:spTree>
    <p:extLst>
      <p:ext uri="{BB962C8B-B14F-4D97-AF65-F5344CB8AC3E}">
        <p14:creationId xmlns:p14="http://schemas.microsoft.com/office/powerpoint/2010/main" val="1085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t="4054" r="7610" b="1802"/>
          <a:stretch/>
        </p:blipFill>
        <p:spPr>
          <a:xfrm>
            <a:off x="5848915" y="1593308"/>
            <a:ext cx="5403273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Unseating of Spans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27402"/>
          <a:stretch/>
        </p:blipFill>
        <p:spPr>
          <a:xfrm>
            <a:off x="1573877" y="1583783"/>
            <a:ext cx="3064476" cy="157812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3840950"/>
            <a:ext cx="4993031" cy="190310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613645">
            <a:off x="9835777" y="4028445"/>
            <a:ext cx="307060" cy="147757"/>
          </a:xfrm>
          <a:prstGeom prst="right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48964" y="4263061"/>
            <a:ext cx="2546074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SUPPORT LENGTH ADEQUATE?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177945" y="2706612"/>
            <a:ext cx="507343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06820" y="3612130"/>
            <a:ext cx="507343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029968" y="5129784"/>
            <a:ext cx="1929384" cy="51206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Structure Type Considerations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1955831"/>
            <a:ext cx="10972800" cy="3828743"/>
          </a:xfrm>
        </p:spPr>
        <p:txBody>
          <a:bodyPr/>
          <a:lstStyle/>
          <a:p>
            <a:r>
              <a:rPr lang="en-US" sz="3200" dirty="0" smtClean="0"/>
              <a:t>Is the bridge integral or semi-integral?</a:t>
            </a:r>
          </a:p>
          <a:p>
            <a:r>
              <a:rPr lang="en-US" sz="3200" dirty="0" smtClean="0"/>
              <a:t>Can it be converted to integral or semi-integral?</a:t>
            </a:r>
          </a:p>
          <a:p>
            <a:r>
              <a:rPr lang="en-US" sz="3200" dirty="0" smtClean="0"/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565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Bridge IS Integral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Semi-Integral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58728" cy="4230337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Identify existing bearing restraints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>
                <a:sym typeface="Wingdings" panose="05000000000000000000" pitchFamily="2" charset="2"/>
              </a:rPr>
              <a:t>Bolsters = transverse and longitudinal restraint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Rocker bearings = transverse restraint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Release intermediate bearing restraints by replacing rockers and bolsters with elastomeric bearings, or;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Provide column ductility and load path at bearing restraints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Verify columns meet spiral confinement ductility provisions; or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Fiber wrap columns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Verify / provide </a:t>
            </a:r>
            <a:r>
              <a:rPr lang="en-US" sz="2400" dirty="0" err="1" smtClean="0">
                <a:sym typeface="Wingdings" panose="05000000000000000000" pitchFamily="2" charset="2"/>
              </a:rPr>
              <a:t>crossframes</a:t>
            </a:r>
            <a:r>
              <a:rPr lang="en-US" sz="2400" dirty="0" smtClean="0">
                <a:sym typeface="Wingdings" panose="05000000000000000000" pitchFamily="2" charset="2"/>
              </a:rPr>
              <a:t> at piers with transverse restraint</a:t>
            </a:r>
          </a:p>
          <a:p>
            <a:pPr lvl="3"/>
            <a:endParaRPr lang="en-US" sz="20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82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Bridge CAN BE Integral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 Semi-Integral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49000" cy="4230337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Convert abutments to integral or semi-integral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Identify existing bearing restraints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Release intermediate bearing restraints by replacing rockers and bolsters with elastomeric bearings, or;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Provide column ductility and load path at bearing restraints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Verify columns meet spiral confinement ductility provisions; or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Fiber wrap columns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>
                <a:sym typeface="Wingdings" panose="05000000000000000000" pitchFamily="2" charset="2"/>
              </a:rPr>
              <a:t>Verify / provide </a:t>
            </a:r>
            <a:r>
              <a:rPr lang="en-US" sz="2400" dirty="0" err="1" smtClean="0">
                <a:sym typeface="Wingdings" panose="05000000000000000000" pitchFamily="2" charset="2"/>
              </a:rPr>
              <a:t>crossframes</a:t>
            </a:r>
            <a:r>
              <a:rPr lang="en-US" sz="2400" dirty="0" smtClean="0">
                <a:sym typeface="Wingdings" panose="05000000000000000000" pitchFamily="2" charset="2"/>
              </a:rPr>
              <a:t> at piers with transverse restraint</a:t>
            </a:r>
          </a:p>
          <a:p>
            <a:pPr lvl="3"/>
            <a:endParaRPr lang="en-US" sz="20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1693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274638"/>
            <a:ext cx="11113008" cy="1143000"/>
          </a:xfrm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 NOT SUITED to Integral or Semi-Integral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13008" cy="4230337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Determine restraint locations (longitudinal and horizontal)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Determine </a:t>
            </a:r>
            <a:r>
              <a:rPr lang="en-US" b="1" dirty="0" smtClean="0"/>
              <a:t>horizontal connection force</a:t>
            </a:r>
            <a:endParaRPr lang="en-US" b="1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/>
              <a:t>Evaluate bearing restraint (locations and forces)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/>
              <a:t>Design connection for horizontal connection force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/>
              <a:t>Evaluate/address column ductility at restraint locations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 smtClean="0"/>
              <a:t>Provide load path at transverse restraint locations with </a:t>
            </a:r>
            <a:r>
              <a:rPr lang="en-US" sz="2400" dirty="0" err="1" smtClean="0"/>
              <a:t>crossframes</a:t>
            </a:r>
            <a:endParaRPr lang="en-US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Prevent unseating </a:t>
            </a:r>
            <a:r>
              <a:rPr lang="en-US" b="1" dirty="0">
                <a:solidFill>
                  <a:srgbClr val="FFFF00"/>
                </a:solidFill>
              </a:rPr>
              <a:t>of </a:t>
            </a:r>
            <a:r>
              <a:rPr lang="en-US" b="1" dirty="0" smtClean="0">
                <a:solidFill>
                  <a:srgbClr val="FFFF00"/>
                </a:solidFill>
              </a:rPr>
              <a:t>spans at expansion </a:t>
            </a:r>
            <a:r>
              <a:rPr lang="en-US" b="1" dirty="0">
                <a:solidFill>
                  <a:srgbClr val="FFFF00"/>
                </a:solidFill>
              </a:rPr>
              <a:t>j</a:t>
            </a:r>
            <a:r>
              <a:rPr lang="en-US" b="1" dirty="0" smtClean="0">
                <a:solidFill>
                  <a:srgbClr val="FFFF00"/>
                </a:solidFill>
              </a:rPr>
              <a:t>oints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357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4-Span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64390"/>
            <a:ext cx="10972800" cy="3533810"/>
          </a:xfrm>
        </p:spPr>
      </p:pic>
      <p:sp>
        <p:nvSpPr>
          <p:cNvPr id="13" name="TextBox 12"/>
          <p:cNvSpPr txBox="1"/>
          <p:nvPr/>
        </p:nvSpPr>
        <p:spPr>
          <a:xfrm>
            <a:off x="4559727" y="3406279"/>
            <a:ext cx="4371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FIX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441918" y="3346211"/>
            <a:ext cx="529881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45902" y="3354296"/>
            <a:ext cx="493597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91607" y="3267779"/>
            <a:ext cx="493597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20714" y="3484710"/>
            <a:ext cx="529881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1418844" y="5724144"/>
            <a:ext cx="9354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Combining retrofit strategies for a typical highway bridge</a:t>
            </a:r>
          </a:p>
        </p:txBody>
      </p:sp>
    </p:spTree>
    <p:extLst>
      <p:ext uri="{BB962C8B-B14F-4D97-AF65-F5344CB8AC3E}">
        <p14:creationId xmlns:p14="http://schemas.microsoft.com/office/powerpoint/2010/main" val="12083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1600201"/>
            <a:ext cx="10972800" cy="42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b="1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200" kern="0" dirty="0" smtClean="0"/>
              <a:t>Is it Integral or Semi-Integral?...Yes</a:t>
            </a:r>
            <a:r>
              <a:rPr lang="en-US" sz="3200" kern="0" dirty="0" smtClean="0">
                <a:sym typeface="Wingdings" panose="05000000000000000000" pitchFamily="2" charset="2"/>
              </a:rPr>
              <a:t></a:t>
            </a:r>
            <a:endParaRPr lang="en-US" sz="3200" kern="0" dirty="0" smtClean="0"/>
          </a:p>
          <a:p>
            <a:pPr lvl="1"/>
            <a:r>
              <a:rPr lang="en-US" kern="0" dirty="0" smtClean="0">
                <a:sym typeface="Wingdings" panose="05000000000000000000" pitchFamily="2" charset="2"/>
              </a:rPr>
              <a:t>Keep rockers </a:t>
            </a:r>
            <a:r>
              <a:rPr lang="en-US" kern="0" dirty="0">
                <a:sym typeface="Wingdings" panose="05000000000000000000" pitchFamily="2" charset="2"/>
              </a:rPr>
              <a:t>and bolsters?...Yes</a:t>
            </a:r>
            <a:r>
              <a:rPr lang="en-US" kern="0" dirty="0" smtClean="0">
                <a:sym typeface="Wingdings" panose="05000000000000000000" pitchFamily="2" charset="2"/>
              </a:rPr>
              <a:t></a:t>
            </a:r>
          </a:p>
          <a:p>
            <a:pPr lvl="2"/>
            <a:r>
              <a:rPr lang="en-US" kern="0" dirty="0" smtClean="0">
                <a:sym typeface="Wingdings" panose="05000000000000000000" pitchFamily="2" charset="2"/>
              </a:rPr>
              <a:t>Fiber wrap columns</a:t>
            </a:r>
          </a:p>
          <a:p>
            <a:pPr lvl="2"/>
            <a:r>
              <a:rPr lang="en-US" kern="0" dirty="0" smtClean="0">
                <a:sym typeface="Wingdings" panose="05000000000000000000" pitchFamily="2" charset="2"/>
              </a:rPr>
              <a:t>Design for horizontal connection</a:t>
            </a:r>
          </a:p>
          <a:p>
            <a:pPr lvl="2"/>
            <a:r>
              <a:rPr lang="en-US" kern="0" dirty="0" smtClean="0">
                <a:sym typeface="Wingdings" panose="05000000000000000000" pitchFamily="2" charset="2"/>
              </a:rPr>
              <a:t>Verify / install </a:t>
            </a:r>
            <a:r>
              <a:rPr lang="en-US" kern="0" dirty="0" err="1" smtClean="0">
                <a:sym typeface="Wingdings" panose="05000000000000000000" pitchFamily="2" charset="2"/>
              </a:rPr>
              <a:t>crossframes</a:t>
            </a:r>
            <a:r>
              <a:rPr lang="en-US" kern="0" dirty="0" smtClean="0">
                <a:sym typeface="Wingdings" panose="05000000000000000000" pitchFamily="2" charset="2"/>
              </a:rPr>
              <a:t> above piers</a:t>
            </a:r>
            <a:endParaRPr lang="en-US" kern="0" dirty="0">
              <a:sym typeface="Wingdings" panose="05000000000000000000" pitchFamily="2" charset="2"/>
            </a:endParaRPr>
          </a:p>
          <a:p>
            <a:pPr lvl="1"/>
            <a:endParaRPr lang="en-US" kern="0" dirty="0" smtClean="0">
              <a:sym typeface="Wingdings" panose="05000000000000000000" pitchFamily="2" charset="2"/>
            </a:endParaRPr>
          </a:p>
          <a:p>
            <a:pPr lvl="3"/>
            <a:endParaRPr lang="en-US" sz="2000" kern="0" dirty="0" smtClean="0"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357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4-Span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9" y="4293597"/>
            <a:ext cx="6269182" cy="2019001"/>
          </a:xfrm>
        </p:spPr>
      </p:pic>
      <p:sp>
        <p:nvSpPr>
          <p:cNvPr id="13" name="TextBox 12"/>
          <p:cNvSpPr txBox="1"/>
          <p:nvPr/>
        </p:nvSpPr>
        <p:spPr>
          <a:xfrm>
            <a:off x="2578832" y="5225085"/>
            <a:ext cx="249749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FIX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69555" y="5225085"/>
            <a:ext cx="30274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8857" y="5225084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85821" y="5099456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994353" y="5303097"/>
            <a:ext cx="30274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811498" y="5012677"/>
            <a:ext cx="420075" cy="86779"/>
          </a:xfrm>
          <a:prstGeom prst="rect">
            <a:avLst/>
          </a:prstGeom>
          <a:solidFill>
            <a:srgbClr val="C300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82180" y="5046039"/>
            <a:ext cx="277260" cy="75661"/>
          </a:xfrm>
          <a:prstGeom prst="rect">
            <a:avLst/>
          </a:prstGeom>
          <a:solidFill>
            <a:srgbClr val="C300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33905" y="4990352"/>
            <a:ext cx="585840" cy="83127"/>
          </a:xfrm>
          <a:prstGeom prst="rect">
            <a:avLst/>
          </a:prstGeom>
          <a:solidFill>
            <a:srgbClr val="C300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9862" y="5073479"/>
            <a:ext cx="135081" cy="83127"/>
          </a:xfrm>
          <a:prstGeom prst="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95109" y="4973908"/>
            <a:ext cx="135081" cy="83127"/>
          </a:xfrm>
          <a:prstGeom prst="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72296" y="5099456"/>
            <a:ext cx="90249" cy="376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39763" y="5100769"/>
            <a:ext cx="79472" cy="3601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>
            <a:off x="2078812" y="5110361"/>
            <a:ext cx="59919" cy="3505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37682" y="5121700"/>
            <a:ext cx="90249" cy="376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25953" y="5123013"/>
            <a:ext cx="84012" cy="3379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3173159" y="5121701"/>
            <a:ext cx="53892" cy="294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H="1">
            <a:off x="4869979" y="5167162"/>
            <a:ext cx="59919" cy="4800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4760749" y="5176057"/>
            <a:ext cx="45719" cy="4108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H="1">
            <a:off x="4682180" y="5167162"/>
            <a:ext cx="45719" cy="3310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" grpId="0" animBg="1"/>
      <p:bldP spid="12" grpId="0" animBg="1"/>
      <p:bldP spid="14" grpId="0" animBg="1"/>
      <p:bldP spid="19" grpId="0" uiExpand="1" animBg="1"/>
      <p:bldP spid="20" grpId="0" uiExpand="1" animBg="1"/>
      <p:bldP spid="4" grpId="0" uiExpand="1" animBg="1"/>
      <p:bldP spid="21" grpId="0" uiExpand="1" animBg="1"/>
      <p:bldP spid="22" grpId="0" uiExpand="1" animBg="1"/>
      <p:bldP spid="23" grpId="0" uiExpand="1" animBg="1"/>
      <p:bldP spid="24" grpId="0" uiExpand="1" animBg="1"/>
      <p:bldP spid="25" grpId="0" uiExpand="1" animBg="1"/>
      <p:bldP spid="26" grpId="0" uiExpand="1" animBg="1"/>
      <p:bldP spid="27" grpId="0" uiExpand="1" animBg="1"/>
      <p:bldP spid="28" grpId="0" uiExpan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1600201"/>
            <a:ext cx="10972800" cy="42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b="1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200" kern="0" dirty="0" smtClean="0"/>
              <a:t>Can it be Converted to Integral or Semi-Integral?...Yes</a:t>
            </a:r>
            <a:r>
              <a:rPr lang="en-US" sz="3200" kern="0" dirty="0" smtClean="0">
                <a:sym typeface="Wingdings" panose="05000000000000000000" pitchFamily="2" charset="2"/>
              </a:rPr>
              <a:t></a:t>
            </a:r>
            <a:endParaRPr lang="en-US" sz="3200" kern="0" dirty="0" smtClean="0"/>
          </a:p>
          <a:p>
            <a:pPr lvl="1"/>
            <a:r>
              <a:rPr lang="en-US" sz="2800" kern="0" dirty="0" smtClean="0">
                <a:sym typeface="Wingdings" panose="05000000000000000000" pitchFamily="2" charset="2"/>
              </a:rPr>
              <a:t>Convert abutments to integral or semi-integral</a:t>
            </a:r>
          </a:p>
          <a:p>
            <a:pPr lvl="1"/>
            <a:r>
              <a:rPr lang="en-US" sz="2800" kern="0" dirty="0" smtClean="0">
                <a:sym typeface="Wingdings" panose="05000000000000000000" pitchFamily="2" charset="2"/>
              </a:rPr>
              <a:t>Release intermediate bearing restraints by replacing rockers and bolsters with elastomeric bearings</a:t>
            </a:r>
          </a:p>
          <a:p>
            <a:pPr lvl="3"/>
            <a:endParaRPr lang="en-US" sz="2000" kern="0" dirty="0" smtClean="0"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357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4-Span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9" y="4293597"/>
            <a:ext cx="6269182" cy="2019001"/>
          </a:xfrm>
        </p:spPr>
      </p:pic>
      <p:sp>
        <p:nvSpPr>
          <p:cNvPr id="13" name="TextBox 12"/>
          <p:cNvSpPr txBox="1"/>
          <p:nvPr/>
        </p:nvSpPr>
        <p:spPr>
          <a:xfrm>
            <a:off x="2578832" y="5225085"/>
            <a:ext cx="249749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FIX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69555" y="5225085"/>
            <a:ext cx="30274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8857" y="5225084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85821" y="5099456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505267" y="5303097"/>
            <a:ext cx="30274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811498" y="5012677"/>
            <a:ext cx="135081" cy="831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24358" y="5046039"/>
            <a:ext cx="135081" cy="831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33905" y="4990352"/>
            <a:ext cx="135081" cy="831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9862" y="5073479"/>
            <a:ext cx="135081" cy="83127"/>
          </a:xfrm>
          <a:prstGeom prst="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95109" y="4973908"/>
            <a:ext cx="135081" cy="83127"/>
          </a:xfrm>
          <a:prstGeom prst="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03706" y="5243652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76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3" grpId="0" animBg="1"/>
      <p:bldP spid="12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Philosophy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3033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“For existing structures, the key is to improve a structure’s response to a seismic event”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134" y="1600201"/>
            <a:ext cx="1495191" cy="2305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134" y="4068209"/>
            <a:ext cx="1837404" cy="2409826"/>
          </a:xfrm>
          <a:prstGeom prst="rect">
            <a:avLst/>
          </a:prstGeom>
        </p:spPr>
      </p:pic>
      <p:pic>
        <p:nvPicPr>
          <p:cNvPr id="2050" name="Picture 2" descr="https://uploads8.wikiart.org/images/ernest-meissonier/the-philosopher-18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 b="24910"/>
          <a:stretch/>
        </p:blipFill>
        <p:spPr bwMode="auto">
          <a:xfrm>
            <a:off x="3176588" y="3528889"/>
            <a:ext cx="5838825" cy="294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57075" y="1518407"/>
            <a:ext cx="10477850" cy="1233182"/>
          </a:xfrm>
          <a:prstGeom prst="roundRect">
            <a:avLst>
              <a:gd name="adj" fmla="val 32313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44161" y="3699545"/>
            <a:ext cx="100668" cy="100668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58266" y="3419833"/>
            <a:ext cx="268447" cy="26844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77234" y="2794853"/>
            <a:ext cx="478173" cy="478173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357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Retrofit Strategies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4-Span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97816"/>
            <a:ext cx="6269182" cy="2019001"/>
          </a:xfrm>
        </p:spPr>
      </p:pic>
      <p:sp>
        <p:nvSpPr>
          <p:cNvPr id="13" name="TextBox 12"/>
          <p:cNvSpPr txBox="1"/>
          <p:nvPr/>
        </p:nvSpPr>
        <p:spPr>
          <a:xfrm>
            <a:off x="2485313" y="5314677"/>
            <a:ext cx="249749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76036" y="5314677"/>
            <a:ext cx="30274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215338" y="5329303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2302" y="5189048"/>
            <a:ext cx="28201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411748" y="5392689"/>
            <a:ext cx="302741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717979" y="5102269"/>
            <a:ext cx="135081" cy="831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30839" y="5135631"/>
            <a:ext cx="135081" cy="831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40386" y="5079944"/>
            <a:ext cx="135081" cy="831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56343" y="5177698"/>
            <a:ext cx="135081" cy="83127"/>
          </a:xfrm>
          <a:prstGeom prst="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1590" y="5063500"/>
            <a:ext cx="135081" cy="83127"/>
          </a:xfrm>
          <a:prstGeom prst="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9600" y="1733700"/>
            <a:ext cx="6269182" cy="2019001"/>
            <a:chOff x="703119" y="1543638"/>
            <a:chExt cx="6269182" cy="2019001"/>
          </a:xfrm>
        </p:grpSpPr>
        <p:pic>
          <p:nvPicPr>
            <p:cNvPr id="21" name="Content Placeholder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3119" y="1543638"/>
              <a:ext cx="6269182" cy="2019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578832" y="2475126"/>
              <a:ext cx="249749" cy="646331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76200"/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FIX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9555" y="2475126"/>
              <a:ext cx="302741" cy="646331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76200"/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EXP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08857" y="2475125"/>
              <a:ext cx="282011" cy="646331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76200"/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EXP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5821" y="2349497"/>
              <a:ext cx="282011" cy="646331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76200"/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EXP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94353" y="2553138"/>
              <a:ext cx="302741" cy="646331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76200"/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EXP</a:t>
              </a:r>
              <a:endParaRPr lang="en-US" sz="1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11498" y="2262718"/>
              <a:ext cx="420075" cy="86779"/>
            </a:xfrm>
            <a:prstGeom prst="rect">
              <a:avLst/>
            </a:prstGeom>
            <a:solidFill>
              <a:srgbClr val="C300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82180" y="2296080"/>
              <a:ext cx="277260" cy="75661"/>
            </a:xfrm>
            <a:prstGeom prst="rect">
              <a:avLst/>
            </a:prstGeom>
            <a:solidFill>
              <a:srgbClr val="C300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33905" y="2240393"/>
              <a:ext cx="585840" cy="83127"/>
            </a:xfrm>
            <a:prstGeom prst="rect">
              <a:avLst/>
            </a:prstGeom>
            <a:solidFill>
              <a:srgbClr val="C300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49862" y="2323520"/>
              <a:ext cx="135081" cy="83127"/>
            </a:xfrm>
            <a:prstGeom prst="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95109" y="2223949"/>
              <a:ext cx="135081" cy="83127"/>
            </a:xfrm>
            <a:prstGeom prst="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72296" y="2349497"/>
              <a:ext cx="90249" cy="3765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39763" y="2350810"/>
              <a:ext cx="79472" cy="36016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flipH="1">
              <a:off x="2078812" y="2360402"/>
              <a:ext cx="59919" cy="35057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37682" y="2371741"/>
              <a:ext cx="90249" cy="3765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025953" y="2373054"/>
              <a:ext cx="84012" cy="3379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flipH="1">
              <a:off x="3173159" y="2371742"/>
              <a:ext cx="53892" cy="29436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4869979" y="2417203"/>
              <a:ext cx="59919" cy="4800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4760749" y="2426098"/>
              <a:ext cx="45719" cy="41082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4682180" y="2417203"/>
              <a:ext cx="45719" cy="3310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7059168" y="2204591"/>
            <a:ext cx="44714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Keep rocker/bolster bearings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7059168" y="4868707"/>
            <a:ext cx="44714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Retrofit with elastomeric bearings</a:t>
            </a:r>
          </a:p>
        </p:txBody>
      </p:sp>
    </p:spTree>
    <p:extLst>
      <p:ext uri="{BB962C8B-B14F-4D97-AF65-F5344CB8AC3E}">
        <p14:creationId xmlns:p14="http://schemas.microsoft.com/office/powerpoint/2010/main" val="21000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 smtClean="0"/>
              <a:t>CASE STUDIES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654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688757"/>
            <a:ext cx="9525000" cy="4828485"/>
          </a:xfrm>
        </p:spPr>
      </p:pic>
      <p:sp>
        <p:nvSpPr>
          <p:cNvPr id="8" name="TextBox 7"/>
          <p:cNvSpPr txBox="1"/>
          <p:nvPr/>
        </p:nvSpPr>
        <p:spPr>
          <a:xfrm>
            <a:off x="6697638" y="5245442"/>
            <a:ext cx="4038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Scope of Services:</a:t>
            </a:r>
          </a:p>
          <a:p>
            <a:r>
              <a:rPr lang="en-US" dirty="0" smtClean="0"/>
              <a:t>Deck Replacement</a:t>
            </a:r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1238" y="3820684"/>
            <a:ext cx="5364138" cy="26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1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631092"/>
            <a:ext cx="9525000" cy="4828485"/>
          </a:xfrm>
        </p:spPr>
      </p:pic>
      <p:sp>
        <p:nvSpPr>
          <p:cNvPr id="11" name="TextBox 10"/>
          <p:cNvSpPr txBox="1"/>
          <p:nvPr/>
        </p:nvSpPr>
        <p:spPr>
          <a:xfrm>
            <a:off x="7321379" y="4957119"/>
            <a:ext cx="3276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Total Length = 437’ &gt; 400’ </a:t>
            </a:r>
          </a:p>
          <a:p>
            <a:r>
              <a:rPr lang="en-US" dirty="0" smtClean="0"/>
              <a:t>Exceeds Length for Semi-Integral Construction - BDM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Bridge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49" y="2019000"/>
            <a:ext cx="6218984" cy="3015264"/>
          </a:xfrm>
        </p:spPr>
      </p:pic>
      <p:sp>
        <p:nvSpPr>
          <p:cNvPr id="7" name="Content Placeholder 8"/>
          <p:cNvSpPr txBox="1">
            <a:spLocks/>
          </p:cNvSpPr>
          <p:nvPr/>
        </p:nvSpPr>
        <p:spPr bwMode="auto">
          <a:xfrm>
            <a:off x="609600" y="2019001"/>
            <a:ext cx="4390184" cy="433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800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400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Provide pedestals at the abutments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Check bolsters for long. &amp; transverse horizontal connection force – retrofit or replace if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Fiber wrap fixed pier columns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Verify </a:t>
            </a:r>
            <a:r>
              <a:rPr lang="en-US" sz="2000" kern="0" dirty="0" err="1" smtClean="0">
                <a:latin typeface="Calibri" panose="020F0502020204030204" pitchFamily="34" charset="0"/>
              </a:rPr>
              <a:t>Crossframes</a:t>
            </a:r>
            <a:r>
              <a:rPr lang="en-US" sz="2000" kern="0" dirty="0" smtClean="0">
                <a:latin typeface="Calibri" panose="020F0502020204030204" pitchFamily="34" charset="0"/>
              </a:rPr>
              <a:t> at fixed pier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Replace </a:t>
            </a:r>
            <a:r>
              <a:rPr lang="en-US" sz="2000" kern="0" dirty="0">
                <a:latin typeface="Calibri" panose="020F0502020204030204" pitchFamily="34" charset="0"/>
              </a:rPr>
              <a:t>rockers w/ elastomeric bearings?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alibri" panose="020F0502020204030204" pitchFamily="34" charset="0"/>
              </a:rPr>
              <a:t>If not, </a:t>
            </a:r>
            <a:r>
              <a:rPr lang="en-US" sz="1600" kern="0" dirty="0" smtClean="0">
                <a:latin typeface="Calibri" panose="020F0502020204030204" pitchFamily="34" charset="0"/>
              </a:rPr>
              <a:t>rockers considered </a:t>
            </a:r>
            <a:r>
              <a:rPr lang="en-US" sz="1600" kern="0" dirty="0">
                <a:latin typeface="Calibri" panose="020F0502020204030204" pitchFamily="34" charset="0"/>
              </a:rPr>
              <a:t>fixed in the transverse </a:t>
            </a:r>
            <a:r>
              <a:rPr lang="en-US" sz="1600" kern="0" dirty="0" smtClean="0">
                <a:latin typeface="Calibri" panose="020F0502020204030204" pitchFamily="34" charset="0"/>
              </a:rPr>
              <a:t>direction; requires fiber wrap and </a:t>
            </a:r>
            <a:r>
              <a:rPr lang="en-US" sz="1600" kern="0" dirty="0" err="1" smtClean="0">
                <a:latin typeface="Calibri" panose="020F0502020204030204" pitchFamily="34" charset="0"/>
              </a:rPr>
              <a:t>crossframes</a:t>
            </a:r>
            <a:r>
              <a:rPr lang="en-US" sz="1600" kern="0" dirty="0" smtClean="0">
                <a:latin typeface="Calibri" panose="020F0502020204030204" pitchFamily="34" charset="0"/>
              </a:rPr>
              <a:t> at pier</a:t>
            </a:r>
            <a:endParaRPr lang="en-US" sz="1600" kern="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000" kern="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2-Span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11" y="1748482"/>
            <a:ext cx="7567749" cy="353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85" y="3424882"/>
            <a:ext cx="7007102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4519" y="4473146"/>
            <a:ext cx="4371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FIX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667249" y="4682182"/>
            <a:ext cx="5133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0928643" y="4543682"/>
            <a:ext cx="5133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50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2-Span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70" y="1928384"/>
            <a:ext cx="4801190" cy="3015264"/>
          </a:xfrm>
        </p:spPr>
      </p:pic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609600" y="1928384"/>
            <a:ext cx="4390184" cy="44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800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400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Do columns meet BDM 301.4.4.1 &amp; 301.4.4.2.b?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If not, fiber wrap fixed pier to improve ductility</a:t>
            </a:r>
          </a:p>
          <a:p>
            <a:pPr marL="0" indent="0">
              <a:buNone/>
            </a:pPr>
            <a:endParaRPr lang="en-US" kern="0" dirty="0" smtClean="0">
              <a:latin typeface="+mn-lt"/>
            </a:endParaRPr>
          </a:p>
        </p:txBody>
      </p:sp>
      <p:sp>
        <p:nvSpPr>
          <p:cNvPr id="6" name="Right Arrow 5"/>
          <p:cNvSpPr/>
          <p:nvPr/>
        </p:nvSpPr>
        <p:spPr>
          <a:xfrm rot="13469264">
            <a:off x="7834653" y="3530545"/>
            <a:ext cx="1847299" cy="99525"/>
          </a:xfrm>
          <a:prstGeom prst="right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69223" y="4124562"/>
            <a:ext cx="2114323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Existing Seismic Pedestals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24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Column Substructure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5" y="1688757"/>
            <a:ext cx="7096585" cy="353381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49" y="3746157"/>
            <a:ext cx="508033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Column Substructure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609599" y="1928384"/>
            <a:ext cx="4739641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800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Install seismic pedestals at abutments to provide horizontal restraint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Verify fixed bearing capacity for longitudinal and transverse loads – retrofit/repair if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Fiber </a:t>
            </a:r>
            <a:r>
              <a:rPr lang="en-US" sz="2000" kern="0" dirty="0">
                <a:latin typeface="Calibri" panose="020F0502020204030204" pitchFamily="34" charset="0"/>
              </a:rPr>
              <a:t>wrap </a:t>
            </a:r>
            <a:r>
              <a:rPr lang="en-US" sz="2000" kern="0" dirty="0" smtClean="0">
                <a:latin typeface="Calibri" panose="020F0502020204030204" pitchFamily="34" charset="0"/>
              </a:rPr>
              <a:t>pier columns where restraint is provided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Verify</a:t>
            </a:r>
            <a:r>
              <a:rPr lang="en-US" sz="2000" kern="0" dirty="0">
                <a:latin typeface="Calibri" panose="020F0502020204030204" pitchFamily="34" charset="0"/>
              </a:rPr>
              <a:t>/ place </a:t>
            </a:r>
            <a:r>
              <a:rPr lang="en-US" sz="2000" kern="0" dirty="0" err="1">
                <a:latin typeface="Calibri" panose="020F0502020204030204" pitchFamily="34" charset="0"/>
              </a:rPr>
              <a:t>crossframes</a:t>
            </a:r>
            <a:r>
              <a:rPr lang="en-US" sz="2000" kern="0" dirty="0">
                <a:latin typeface="Calibri" panose="020F0502020204030204" pitchFamily="34" charset="0"/>
              </a:rPr>
              <a:t> at horizontal </a:t>
            </a:r>
            <a:r>
              <a:rPr lang="en-US" sz="2000" kern="0" dirty="0" smtClean="0">
                <a:latin typeface="Calibri" panose="020F0502020204030204" pitchFamily="34" charset="0"/>
              </a:rPr>
              <a:t>restraint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Retrofit </a:t>
            </a:r>
            <a:r>
              <a:rPr lang="en-US" sz="2000" kern="0" dirty="0">
                <a:latin typeface="Calibri" panose="020F0502020204030204" pitchFamily="34" charset="0"/>
              </a:rPr>
              <a:t>piers with cap </a:t>
            </a:r>
            <a:r>
              <a:rPr lang="en-US" sz="2000" kern="0" dirty="0" smtClean="0">
                <a:latin typeface="Calibri" panose="020F0502020204030204" pitchFamily="34" charset="0"/>
              </a:rPr>
              <a:t>beams?</a:t>
            </a:r>
            <a:br>
              <a:rPr lang="en-US" sz="2000" kern="0" dirty="0" smtClean="0">
                <a:latin typeface="Calibri" panose="020F0502020204030204" pitchFamily="34" charset="0"/>
              </a:rPr>
            </a:br>
            <a:r>
              <a:rPr lang="en-US" sz="1800" kern="0" dirty="0" smtClean="0">
                <a:latin typeface="Calibri" panose="020F0502020204030204" pitchFamily="34" charset="0"/>
              </a:rPr>
              <a:t>(Only with superstructure replacement)</a:t>
            </a:r>
            <a:endParaRPr lang="en-US" sz="1800" kern="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 smtClean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66" y="1928384"/>
            <a:ext cx="5999349" cy="24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0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Curved Girder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49735"/>
            <a:ext cx="4550030" cy="34862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49" y="3482546"/>
            <a:ext cx="8067675" cy="2527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8719" y="5006546"/>
            <a:ext cx="4371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FIX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0992869" y="4896621"/>
            <a:ext cx="5133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6119" y="5006546"/>
            <a:ext cx="4371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FIX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05249" y="4720795"/>
            <a:ext cx="5133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78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Ductility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Historical BDM 303.3.2.1 Provision Relaxed Ductility </a:t>
            </a:r>
            <a:r>
              <a:rPr lang="en-US" sz="3200" dirty="0" smtClean="0"/>
              <a:t>Requirements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4310" y="2755704"/>
            <a:ext cx="10603379" cy="223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Curved Girder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14" y="1846005"/>
            <a:ext cx="4001841" cy="2895600"/>
          </a:xfrm>
        </p:spPr>
      </p:pic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486033" y="1846005"/>
            <a:ext cx="5943600" cy="444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800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400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 pitchFamily="34" charset="0"/>
              </a:rPr>
              <a:t>Install seismic pedestals at </a:t>
            </a:r>
            <a:r>
              <a:rPr lang="en-US" sz="2000" kern="0" dirty="0" smtClean="0">
                <a:latin typeface="Calibri" panose="020F0502020204030204" pitchFamily="34" charset="0"/>
              </a:rPr>
              <a:t>abutments</a:t>
            </a:r>
          </a:p>
          <a:p>
            <a:pPr marL="514350" indent="-342900">
              <a:buFont typeface="Arial" panose="020B0604020202020204" pitchFamily="34" charset="0"/>
              <a:buChar char="•"/>
            </a:pPr>
            <a:endParaRPr lang="en-US" sz="2000" kern="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Evaluate </a:t>
            </a:r>
            <a:r>
              <a:rPr lang="en-US" sz="2000" kern="0" dirty="0">
                <a:latin typeface="Calibri" panose="020F0502020204030204" pitchFamily="34" charset="0"/>
              </a:rPr>
              <a:t>fixed bolsters for </a:t>
            </a:r>
            <a:r>
              <a:rPr lang="en-US" sz="2000" kern="0" dirty="0" smtClean="0">
                <a:latin typeface="Calibri" panose="020F0502020204030204" pitchFamily="34" charset="0"/>
              </a:rPr>
              <a:t>longitudinal and transverse horizontal </a:t>
            </a:r>
            <a:r>
              <a:rPr lang="en-US" sz="2000" kern="0" dirty="0">
                <a:latin typeface="Calibri" panose="020F0502020204030204" pitchFamily="34" charset="0"/>
              </a:rPr>
              <a:t>connection </a:t>
            </a:r>
            <a:r>
              <a:rPr lang="en-US" sz="2000" kern="0" dirty="0" smtClean="0">
                <a:latin typeface="Calibri" panose="020F0502020204030204" pitchFamily="34" charset="0"/>
              </a:rPr>
              <a:t>force.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kern="0" dirty="0" smtClean="0">
                <a:latin typeface="Calibri" panose="020F0502020204030204" pitchFamily="34" charset="0"/>
              </a:rPr>
              <a:t>If no good, replace bearings </a:t>
            </a:r>
          </a:p>
          <a:p>
            <a:pPr marL="0" indent="0">
              <a:buNone/>
            </a:pPr>
            <a:endParaRPr lang="en-US" sz="2000" kern="0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02244" y="2720546"/>
            <a:ext cx="437130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03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Curved Girder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486033" y="1846005"/>
            <a:ext cx="4053016" cy="444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800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Install </a:t>
            </a:r>
            <a:r>
              <a:rPr lang="en-US" sz="2000" kern="0" dirty="0" err="1" smtClean="0">
                <a:latin typeface="Calibri" panose="020F0502020204030204" pitchFamily="34" charset="0"/>
              </a:rPr>
              <a:t>crossframes</a:t>
            </a:r>
            <a:r>
              <a:rPr lang="en-US" sz="2000" kern="0" dirty="0" smtClean="0">
                <a:latin typeface="Calibri" panose="020F0502020204030204" pitchFamily="34" charset="0"/>
              </a:rPr>
              <a:t> at piers (horizontal restraint)</a:t>
            </a:r>
          </a:p>
          <a:p>
            <a:pPr marL="0" indent="0">
              <a:buNone/>
            </a:pPr>
            <a:endParaRPr lang="en-US" sz="2000" kern="0" dirty="0" smtClean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45" y="1846005"/>
            <a:ext cx="4001841" cy="2895600"/>
          </a:xfrm>
        </p:spPr>
      </p:pic>
      <p:cxnSp>
        <p:nvCxnSpPr>
          <p:cNvPr id="7" name="Straight Connector 6"/>
          <p:cNvCxnSpPr/>
          <p:nvPr/>
        </p:nvCxnSpPr>
        <p:spPr>
          <a:xfrm flipV="1">
            <a:off x="9092773" y="2952802"/>
            <a:ext cx="762000" cy="3711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092773" y="2619117"/>
            <a:ext cx="714373" cy="685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045146" y="2952802"/>
            <a:ext cx="809627" cy="4731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435546" y="3362067"/>
            <a:ext cx="609600" cy="2857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416497" y="3000117"/>
            <a:ext cx="628649" cy="6477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368870" y="3270787"/>
            <a:ext cx="676276" cy="912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92621" y="3724017"/>
            <a:ext cx="390525" cy="1905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892621" y="3304917"/>
            <a:ext cx="409574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825946" y="3514467"/>
            <a:ext cx="476250" cy="2095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4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Curved Girder Deck Replacement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486033" y="1846005"/>
            <a:ext cx="4926226" cy="444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800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Calibri" panose="020F0502020204030204" pitchFamily="34" charset="0"/>
              </a:rPr>
              <a:t>Review plans to </a:t>
            </a:r>
            <a:r>
              <a:rPr lang="en-US" sz="2000" kern="0" dirty="0">
                <a:latin typeface="Calibri" panose="020F0502020204030204" pitchFamily="34" charset="0"/>
              </a:rPr>
              <a:t>confirm </a:t>
            </a:r>
            <a:r>
              <a:rPr lang="en-US" sz="2000" kern="0" dirty="0" smtClean="0">
                <a:latin typeface="Calibri" panose="020F0502020204030204" pitchFamily="34" charset="0"/>
              </a:rPr>
              <a:t>spiral ductility provisions of </a:t>
            </a:r>
            <a:r>
              <a:rPr lang="en-US" sz="2000" kern="0" dirty="0" err="1" smtClean="0">
                <a:latin typeface="Calibri" panose="020F0502020204030204" pitchFamily="34" charset="0"/>
              </a:rPr>
              <a:t>AASHTO</a:t>
            </a:r>
            <a:r>
              <a:rPr lang="en-US" sz="2000" kern="0" dirty="0" smtClean="0">
                <a:latin typeface="Calibri" panose="020F0502020204030204" pitchFamily="34" charset="0"/>
              </a:rPr>
              <a:t> Std. Spec. 8.8.2 are met.</a:t>
            </a:r>
          </a:p>
          <a:p>
            <a:pPr marL="514350" indent="-342900">
              <a:buFont typeface="Arial" panose="020B0604020202020204" pitchFamily="34" charset="0"/>
              <a:buChar char="•"/>
            </a:pPr>
            <a:endParaRPr lang="en-US" sz="2000" kern="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 pitchFamily="34" charset="0"/>
              </a:rPr>
              <a:t>If deficient, fiber wrap fixed pier columns</a:t>
            </a:r>
          </a:p>
          <a:p>
            <a:pPr marL="0" indent="0">
              <a:buNone/>
            </a:pPr>
            <a:endParaRPr lang="en-US" kern="0" dirty="0" smtClean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37" y="1846005"/>
            <a:ext cx="5441982" cy="2895600"/>
          </a:xfrm>
        </p:spPr>
      </p:pic>
    </p:spTree>
    <p:extLst>
      <p:ext uri="{BB962C8B-B14F-4D97-AF65-F5344CB8AC3E}">
        <p14:creationId xmlns:p14="http://schemas.microsoft.com/office/powerpoint/2010/main" val="7868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77" y="256949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5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Geometry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65" b="19780"/>
          <a:stretch/>
        </p:blipFill>
        <p:spPr>
          <a:xfrm>
            <a:off x="1524000" y="1552575"/>
            <a:ext cx="9144000" cy="263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44987"/>
            <a:ext cx="9144000" cy="234786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6324600" y="2571750"/>
            <a:ext cx="457200" cy="1238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6810375" y="3133725"/>
            <a:ext cx="457200" cy="1238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700000">
            <a:off x="6530024" y="5149623"/>
            <a:ext cx="457200" cy="1238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6915150" y="2343150"/>
            <a:ext cx="457200" cy="1238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7372350" y="2266562"/>
            <a:ext cx="2055114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kern="0" dirty="0" smtClean="0">
                <a:latin typeface="Calibri" panose="020F0502020204030204" pitchFamily="34" charset="0"/>
              </a:rPr>
              <a:t>Check Support Length, N2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7267575" y="3055232"/>
            <a:ext cx="2055114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kern="0" dirty="0" smtClean="0">
                <a:latin typeface="Calibri" panose="020F0502020204030204" pitchFamily="34" charset="0"/>
              </a:rPr>
              <a:t>Check Support Length, N3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4278630" y="2494407"/>
            <a:ext cx="2055114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kern="0" dirty="0" smtClean="0">
                <a:latin typeface="Calibri" panose="020F0502020204030204" pitchFamily="34" charset="0"/>
              </a:rPr>
              <a:t>Check Support Length, N1</a:t>
            </a:r>
          </a:p>
        </p:txBody>
      </p:sp>
    </p:spTree>
    <p:extLst>
      <p:ext uri="{BB962C8B-B14F-4D97-AF65-F5344CB8AC3E}">
        <p14:creationId xmlns:p14="http://schemas.microsoft.com/office/powerpoint/2010/main" val="7256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5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Geometry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94754"/>
            <a:ext cx="10972800" cy="199505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rot="-840000">
            <a:off x="2679312" y="182826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FDA7F">
                  <a:alpha val="0"/>
                </a:srgbClr>
              </a:gs>
              <a:gs pos="46000">
                <a:srgbClr val="FFDA7F"/>
              </a:gs>
              <a:gs pos="100000">
                <a:srgbClr val="FFDA7F"/>
              </a:gs>
            </a:gsLst>
            <a:lin ang="5400000" scaled="0"/>
            <a:tileRect/>
          </a:gradFill>
        </p:grpSpPr>
        <p:sp>
          <p:nvSpPr>
            <p:cNvPr id="7" name="Rectangle 6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/>
          <p:cNvGrpSpPr/>
          <p:nvPr/>
        </p:nvGrpSpPr>
        <p:grpSpPr>
          <a:xfrm rot="-840000">
            <a:off x="3850800" y="182826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FDA7F">
                  <a:alpha val="0"/>
                </a:srgbClr>
              </a:gs>
              <a:gs pos="46000">
                <a:srgbClr val="FFDA7F"/>
              </a:gs>
              <a:gs pos="100000">
                <a:srgbClr val="FFDA7F"/>
              </a:gs>
            </a:gsLst>
            <a:lin ang="5400000" scaled="0"/>
            <a:tileRect/>
          </a:gradFill>
        </p:grpSpPr>
        <p:sp>
          <p:nvSpPr>
            <p:cNvPr id="47" name="Rectangle 46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 rot="-840000">
            <a:off x="4960422" y="182826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FDA7F">
                  <a:alpha val="0"/>
                </a:srgbClr>
              </a:gs>
              <a:gs pos="46000">
                <a:srgbClr val="FFDA7F"/>
              </a:gs>
              <a:gs pos="100000">
                <a:srgbClr val="FFDA7F"/>
              </a:gs>
            </a:gsLst>
            <a:lin ang="5400000" scaled="0"/>
            <a:tileRect/>
          </a:gradFill>
        </p:grpSpPr>
        <p:sp>
          <p:nvSpPr>
            <p:cNvPr id="53" name="Rectangle 52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/>
          <p:cNvGrpSpPr/>
          <p:nvPr/>
        </p:nvGrpSpPr>
        <p:grpSpPr>
          <a:xfrm rot="-840000">
            <a:off x="6145761" y="182826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FDA7F">
                  <a:alpha val="0"/>
                </a:srgbClr>
              </a:gs>
              <a:gs pos="46000">
                <a:srgbClr val="FFDA7F"/>
              </a:gs>
              <a:gs pos="100000">
                <a:srgbClr val="FFDA7F"/>
              </a:gs>
            </a:gsLst>
            <a:lin ang="5400000" scaled="0"/>
            <a:tileRect/>
          </a:gradFill>
        </p:grpSpPr>
        <p:sp>
          <p:nvSpPr>
            <p:cNvPr id="59" name="Rectangle 58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oup 63"/>
          <p:cNvGrpSpPr/>
          <p:nvPr/>
        </p:nvGrpSpPr>
        <p:grpSpPr>
          <a:xfrm rot="-840000">
            <a:off x="7300507" y="182826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FDA7F">
                  <a:alpha val="0"/>
                </a:srgbClr>
              </a:gs>
              <a:gs pos="46000">
                <a:srgbClr val="FFDA7F"/>
              </a:gs>
              <a:gs pos="100000">
                <a:srgbClr val="FFDA7F"/>
              </a:gs>
            </a:gsLst>
            <a:lin ang="5400000" scaled="0"/>
            <a:tileRect/>
          </a:gradFill>
        </p:grpSpPr>
        <p:sp>
          <p:nvSpPr>
            <p:cNvPr id="65" name="Rectangle 64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/>
          <p:cNvGrpSpPr/>
          <p:nvPr/>
        </p:nvGrpSpPr>
        <p:grpSpPr>
          <a:xfrm rot="20760000" flipH="1" flipV="1">
            <a:off x="3188333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71" name="Rectangle 70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/>
          <p:cNvGrpSpPr/>
          <p:nvPr/>
        </p:nvGrpSpPr>
        <p:grpSpPr>
          <a:xfrm rot="20760000" flipH="1" flipV="1">
            <a:off x="4317403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77" name="Rectangle 76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/>
          <p:cNvGrpSpPr/>
          <p:nvPr/>
        </p:nvGrpSpPr>
        <p:grpSpPr>
          <a:xfrm rot="20760000" flipH="1" flipV="1">
            <a:off x="5367908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83" name="Rectangle 82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/>
          <p:cNvGrpSpPr/>
          <p:nvPr/>
        </p:nvGrpSpPr>
        <p:grpSpPr>
          <a:xfrm rot="20760000" flipH="1" flipV="1">
            <a:off x="6439647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89" name="Rectangle 88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/>
          <p:cNvGrpSpPr/>
          <p:nvPr/>
        </p:nvGrpSpPr>
        <p:grpSpPr>
          <a:xfrm rot="20760000" flipH="1" flipV="1">
            <a:off x="7480085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95" name="Rectangle 94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/>
          <p:cNvGrpSpPr/>
          <p:nvPr/>
        </p:nvGrpSpPr>
        <p:grpSpPr>
          <a:xfrm rot="20760000" flipH="1" flipV="1">
            <a:off x="1988378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101" name="Rectangle 100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05"/>
          <p:cNvGrpSpPr/>
          <p:nvPr/>
        </p:nvGrpSpPr>
        <p:grpSpPr>
          <a:xfrm rot="20760000" flipH="1" flipV="1">
            <a:off x="8593230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107" name="Rectangle 106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 rot="20760000" flipH="1" flipV="1">
            <a:off x="9532229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113" name="Rectangle 112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Group 117"/>
          <p:cNvGrpSpPr/>
          <p:nvPr/>
        </p:nvGrpSpPr>
        <p:grpSpPr>
          <a:xfrm rot="20760000" flipH="1" flipV="1">
            <a:off x="10601059" y="3714890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A8484">
                  <a:alpha val="0"/>
                </a:srgbClr>
              </a:gs>
              <a:gs pos="46000">
                <a:srgbClr val="FA8484"/>
              </a:gs>
              <a:gs pos="100000">
                <a:srgbClr val="FA8484"/>
              </a:gs>
            </a:gsLst>
            <a:lin ang="5400000" scaled="0"/>
            <a:tileRect/>
          </a:gradFill>
        </p:grpSpPr>
        <p:sp>
          <p:nvSpPr>
            <p:cNvPr id="119" name="Rectangle 118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21" name="Straight Connector 120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/>
          <p:cNvGrpSpPr/>
          <p:nvPr/>
        </p:nvGrpSpPr>
        <p:grpSpPr>
          <a:xfrm rot="-480000">
            <a:off x="8362488" y="180295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5" name="Rectangle 124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 135"/>
          <p:cNvGrpSpPr/>
          <p:nvPr/>
        </p:nvGrpSpPr>
        <p:grpSpPr>
          <a:xfrm rot="-480000">
            <a:off x="7617336" y="180295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7" name="Rectangle 136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2" name="Group 141"/>
          <p:cNvGrpSpPr/>
          <p:nvPr/>
        </p:nvGrpSpPr>
        <p:grpSpPr>
          <a:xfrm rot="-480000">
            <a:off x="9174528" y="180295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3" name="Rectangle 142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Group 147"/>
          <p:cNvGrpSpPr/>
          <p:nvPr/>
        </p:nvGrpSpPr>
        <p:grpSpPr>
          <a:xfrm rot="-480000">
            <a:off x="10006569" y="180295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9" name="Rectangle 148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0" name="Group 149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4" name="TextBox 153"/>
          <p:cNvSpPr txBox="1"/>
          <p:nvPr/>
        </p:nvSpPr>
        <p:spPr bwMode="auto">
          <a:xfrm>
            <a:off x="1858150" y="3101370"/>
            <a:ext cx="921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kern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DA7F"/>
                </a:solidFill>
                <a:latin typeface="Calibri" panose="020F0502020204030204" pitchFamily="34" charset="0"/>
              </a:rPr>
              <a:t>N2</a:t>
            </a:r>
          </a:p>
        </p:txBody>
      </p:sp>
      <p:sp>
        <p:nvSpPr>
          <p:cNvPr id="155" name="TextBox 154"/>
          <p:cNvSpPr txBox="1"/>
          <p:nvPr/>
        </p:nvSpPr>
        <p:spPr bwMode="auto">
          <a:xfrm>
            <a:off x="1124757" y="3438643"/>
            <a:ext cx="7229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kern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A8484"/>
                </a:solidFill>
                <a:latin typeface="Calibri" panose="020F0502020204030204" pitchFamily="34" charset="0"/>
              </a:rPr>
              <a:t>N1</a:t>
            </a:r>
          </a:p>
        </p:txBody>
      </p:sp>
      <p:sp>
        <p:nvSpPr>
          <p:cNvPr id="156" name="TextBox 155"/>
          <p:cNvSpPr txBox="1"/>
          <p:nvPr/>
        </p:nvSpPr>
        <p:spPr bwMode="auto">
          <a:xfrm>
            <a:off x="10251326" y="3133271"/>
            <a:ext cx="921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kern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N3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"/>
          </p:nvPr>
        </p:nvSpPr>
        <p:spPr>
          <a:xfrm>
            <a:off x="609600" y="5856977"/>
            <a:ext cx="10972800" cy="582112"/>
          </a:xfrm>
        </p:spPr>
        <p:txBody>
          <a:bodyPr/>
          <a:lstStyle/>
          <a:p>
            <a:pPr algn="ctr"/>
            <a:r>
              <a:rPr lang="en-US" sz="3200" dirty="0" smtClean="0"/>
              <a:t>Verify pier </a:t>
            </a:r>
            <a:r>
              <a:rPr lang="en-US" sz="3200" dirty="0"/>
              <a:t>c</a:t>
            </a:r>
            <a:r>
              <a:rPr lang="en-US" sz="3200" dirty="0" smtClean="0"/>
              <a:t>ap width can satisfy N1, N2 &amp; N3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grpSp>
        <p:nvGrpSpPr>
          <p:cNvPr id="158" name="Group 157"/>
          <p:cNvGrpSpPr/>
          <p:nvPr/>
        </p:nvGrpSpPr>
        <p:grpSpPr>
          <a:xfrm rot="-840000">
            <a:off x="1544734" y="1828265"/>
            <a:ext cx="119520" cy="1732977"/>
            <a:chOff x="2478024" y="128015"/>
            <a:chExt cx="320040" cy="4640441"/>
          </a:xfrm>
          <a:gradFill flip="none" rotWithShape="1">
            <a:gsLst>
              <a:gs pos="0">
                <a:srgbClr val="FFDA7F">
                  <a:alpha val="0"/>
                </a:srgbClr>
              </a:gs>
              <a:gs pos="46000">
                <a:srgbClr val="FFDA7F"/>
              </a:gs>
              <a:gs pos="100000">
                <a:srgbClr val="FFDA7F"/>
              </a:gs>
            </a:gsLst>
            <a:lin ang="5400000" scaled="0"/>
            <a:tileRect/>
          </a:gradFill>
        </p:grpSpPr>
        <p:sp>
          <p:nvSpPr>
            <p:cNvPr id="159" name="Rectangle 158"/>
            <p:cNvSpPr/>
            <p:nvPr/>
          </p:nvSpPr>
          <p:spPr>
            <a:xfrm>
              <a:off x="2478024" y="128015"/>
              <a:ext cx="316170" cy="4601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2478024" y="128015"/>
              <a:ext cx="320040" cy="4640441"/>
              <a:chOff x="2478024" y="128016"/>
              <a:chExt cx="149930" cy="2173920"/>
            </a:xfrm>
            <a:grpFill/>
          </p:grpSpPr>
          <p:cxnSp>
            <p:nvCxnSpPr>
              <p:cNvPr id="161" name="Straight Connector 160"/>
              <p:cNvCxnSpPr/>
              <p:nvPr/>
            </p:nvCxnSpPr>
            <p:spPr>
              <a:xfrm>
                <a:off x="247802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627954" y="128016"/>
                <a:ext cx="0" cy="217392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479837" y="2292792"/>
                <a:ext cx="146304" cy="0"/>
              </a:xfrm>
              <a:prstGeom prst="line">
                <a:avLst/>
              </a:prstGeom>
              <a:grpFill/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497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/>
      <p:bldP spid="156" grpId="0"/>
      <p:bldP spid="15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 Revisited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Considerations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Incorporate seismic policy guidelines in retrofit, considering:</a:t>
            </a:r>
            <a:endParaRPr lang="en-US" sz="3200" dirty="0"/>
          </a:p>
          <a:p>
            <a:pPr lvl="1"/>
            <a:r>
              <a:rPr lang="en-US" sz="2800" dirty="0" smtClean="0"/>
              <a:t>Bridge’s </a:t>
            </a:r>
            <a:r>
              <a:rPr lang="en-US" sz="2800" dirty="0"/>
              <a:t>remaining design </a:t>
            </a:r>
            <a:r>
              <a:rPr lang="en-US" sz="2800" dirty="0" smtClean="0"/>
              <a:t>life</a:t>
            </a:r>
          </a:p>
          <a:p>
            <a:pPr lvl="1"/>
            <a:r>
              <a:rPr lang="en-US" sz="2800" dirty="0" smtClean="0"/>
              <a:t>Scope of rehabilitation</a:t>
            </a:r>
            <a:endParaRPr lang="en-US" sz="2800" dirty="0"/>
          </a:p>
          <a:p>
            <a:pPr lvl="1"/>
            <a:r>
              <a:rPr lang="en-US" sz="2800" dirty="0" smtClean="0"/>
              <a:t>Is final condition better than pre-retrofit condition?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71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938463"/>
            <a:ext cx="10972800" cy="98107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  <a:p>
            <a:pPr marL="457200" lvl="1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8231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 &amp; Ductility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BDM 301.4.3.1.b</a:t>
            </a:r>
            <a:endParaRPr lang="en-US" sz="3200" dirty="0" smtClean="0"/>
          </a:p>
          <a:p>
            <a:pPr lvl="1"/>
            <a:r>
              <a:rPr lang="en-US" sz="2800" dirty="0" smtClean="0"/>
              <a:t>“Because a structure in Seismic Performance Zone 1 is assumed to be able to carry the loads within the elastic range of its members…”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“…</a:t>
            </a:r>
            <a:r>
              <a:rPr lang="en-US" sz="2800" i="1" dirty="0" smtClean="0">
                <a:solidFill>
                  <a:srgbClr val="FFFF00"/>
                </a:solidFill>
              </a:rPr>
              <a:t>or is assumed to be properly detailed </a:t>
            </a:r>
            <a:r>
              <a:rPr lang="en-US" sz="2800" dirty="0" smtClean="0"/>
              <a:t>to prevent the collapse beyond the elastic strength range of its members…”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“…analysis of the superstructure, substructure and foundation…for the connection force is not required.”</a:t>
            </a:r>
            <a:endParaRPr lang="en-US" sz="28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70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from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 Deck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Provide </a:t>
            </a:r>
            <a:r>
              <a:rPr lang="en-US" sz="3200" b="1" dirty="0" err="1"/>
              <a:t>crossframes</a:t>
            </a:r>
            <a:r>
              <a:rPr lang="en-US" sz="3200" b="1" dirty="0"/>
              <a:t> to transfer load from bearings to deck at locations of horizontal </a:t>
            </a:r>
            <a:r>
              <a:rPr lang="en-US" sz="3200" b="1" dirty="0" smtClean="0"/>
              <a:t>restraint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r>
              <a:rPr lang="en-US" sz="3200" b="1" dirty="0"/>
              <a:t>Ensure </a:t>
            </a:r>
            <a:r>
              <a:rPr lang="en-US" sz="3200" b="1" dirty="0" smtClean="0"/>
              <a:t>horizontal </a:t>
            </a:r>
            <a:r>
              <a:rPr lang="en-US" sz="3200" b="1" dirty="0"/>
              <a:t>connection forces </a:t>
            </a:r>
            <a:r>
              <a:rPr lang="en-US" sz="3200" b="1" dirty="0" smtClean="0"/>
              <a:t>are transferred between </a:t>
            </a:r>
            <a:r>
              <a:rPr lang="en-US" sz="3200" b="1" dirty="0"/>
              <a:t>superstructure and </a:t>
            </a:r>
            <a:r>
              <a:rPr lang="en-US" sz="3200" b="1" dirty="0" smtClean="0"/>
              <a:t>substructure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r>
              <a:rPr lang="en-US" sz="3200" b="1" dirty="0"/>
              <a:t>Ensure column ductility where horizontal connection forces are to be resisted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Up Arrow 3"/>
          <p:cNvSpPr/>
          <p:nvPr/>
        </p:nvSpPr>
        <p:spPr>
          <a:xfrm>
            <a:off x="256032" y="1572768"/>
            <a:ext cx="265176" cy="438912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Bearings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45509" t="30073" r="43393" b="32605"/>
          <a:stretch/>
        </p:blipFill>
        <p:spPr bwMode="auto">
          <a:xfrm>
            <a:off x="929974" y="1723591"/>
            <a:ext cx="2507414" cy="1871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44184" t="32580" r="42347" b="34817"/>
          <a:stretch/>
        </p:blipFill>
        <p:spPr bwMode="auto">
          <a:xfrm>
            <a:off x="7591117" y="1723591"/>
            <a:ext cx="3474718" cy="1867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www.granor.com.au/admin-resources/image-tools.php?src=/mediareleases/130409/GPFF-FreeFloat-POT-bearing.jpg&amp;h=600&amp;c=0&amp;q=100&amp;p=1&amp;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4" y="4266211"/>
            <a:ext cx="2489971" cy="186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stack.imgur.com/ccKd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511" y="1723592"/>
            <a:ext cx="2458904" cy="18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35511" y="4294810"/>
            <a:ext cx="6753894" cy="1685368"/>
          </a:xfrm>
        </p:spPr>
        <p:txBody>
          <a:bodyPr/>
          <a:lstStyle/>
          <a:p>
            <a:pPr marL="0" indent="0" algn="r">
              <a:buNone/>
            </a:pPr>
            <a:r>
              <a:rPr lang="en-US" sz="2800" b="0" dirty="0" smtClean="0"/>
              <a:t>In which directions is movement restrained?</a:t>
            </a:r>
          </a:p>
          <a:p>
            <a:pPr algn="r"/>
            <a:endParaRPr lang="en-US" sz="1600" b="0" dirty="0" smtClean="0"/>
          </a:p>
          <a:p>
            <a:pPr marL="0" indent="0" algn="r">
              <a:buNone/>
            </a:pPr>
            <a:r>
              <a:rPr lang="en-US" sz="2800" b="0" dirty="0" smtClean="0"/>
              <a:t>What are the consequences of restrained movement in bearings?</a:t>
            </a:r>
          </a:p>
          <a:p>
            <a:pPr marL="0" indent="0">
              <a:buNone/>
            </a:pPr>
            <a:endParaRPr lang="en-US" sz="2800" b="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681718" y="3598881"/>
            <a:ext cx="29864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Transverse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3971722" y="3598881"/>
            <a:ext cx="29864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Transverse &amp; Longitudinal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835235" y="3598881"/>
            <a:ext cx="29864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Unrestrained in both directions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690440" y="6141062"/>
            <a:ext cx="29864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Transverse &amp;/or Longitudinal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40744" y="3295994"/>
            <a:ext cx="913281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ROCKER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781134" y="3295993"/>
            <a:ext cx="913281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BOLSTER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777377" y="3295992"/>
            <a:ext cx="1288458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ELASTOMERIC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901750" y="5841679"/>
            <a:ext cx="509046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POT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4602539" y="5949401"/>
            <a:ext cx="6386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Must ensure continuity of load </a:t>
            </a:r>
            <a:r>
              <a:rPr lang="en-US" sz="1600" kern="0" dirty="0">
                <a:solidFill>
                  <a:srgbClr val="FFFF00"/>
                </a:solidFill>
                <a:latin typeface="Calibri" panose="020F0502020204030204" pitchFamily="34" charset="0"/>
              </a:rPr>
              <a:t>p</a:t>
            </a:r>
            <a:r>
              <a:rPr lang="en-US" sz="1600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ath at locations of restraint</a:t>
            </a:r>
          </a:p>
        </p:txBody>
      </p:sp>
    </p:spTree>
    <p:extLst>
      <p:ext uri="{BB962C8B-B14F-4D97-AF65-F5344CB8AC3E}">
        <p14:creationId xmlns:p14="http://schemas.microsoft.com/office/powerpoint/2010/main" val="358357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Unseating of Spans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03864"/>
            <a:ext cx="7640783" cy="2073875"/>
          </a:xfrm>
        </p:spPr>
        <p:txBody>
          <a:bodyPr/>
          <a:lstStyle/>
          <a:p>
            <a:r>
              <a:rPr lang="en-US" sz="3200" dirty="0" smtClean="0"/>
              <a:t>Minimum support </a:t>
            </a:r>
            <a:r>
              <a:rPr lang="en-US" sz="3200" dirty="0"/>
              <a:t>length </a:t>
            </a:r>
            <a:r>
              <a:rPr lang="en-US" sz="3200" dirty="0" smtClean="0"/>
              <a:t>per 100%N </a:t>
            </a:r>
            <a:r>
              <a:rPr lang="en-US" sz="3200" dirty="0"/>
              <a:t>= </a:t>
            </a:r>
            <a:r>
              <a:rPr lang="en-US" sz="3200" dirty="0" err="1"/>
              <a:t>LRFD</a:t>
            </a:r>
            <a:r>
              <a:rPr lang="en-US" sz="3200" dirty="0"/>
              <a:t> 4.7.4.4-1 and BDM </a:t>
            </a:r>
            <a:r>
              <a:rPr lang="en-US" sz="3200" dirty="0" smtClean="0"/>
              <a:t>301.4.3.1.a</a:t>
            </a:r>
          </a:p>
          <a:p>
            <a:pPr lvl="1"/>
            <a:r>
              <a:rPr lang="en-US" sz="2800" dirty="0" smtClean="0"/>
              <a:t>Note:  No reduction of N per BDM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703" y="1703864"/>
            <a:ext cx="2457279" cy="2278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703" y="4382529"/>
            <a:ext cx="2457279" cy="189821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598" y="4382529"/>
            <a:ext cx="7640783" cy="214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b="1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200" kern="0" dirty="0" smtClean="0"/>
              <a:t>Seismic restrainers designed for horizontal connection force where seat length requirements won’t be met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68277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 Widening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New </a:t>
            </a:r>
            <a:r>
              <a:rPr lang="en-US" sz="3200" dirty="0"/>
              <a:t>substructure elements shall be designed in accordance with </a:t>
            </a:r>
            <a:r>
              <a:rPr lang="en-US" sz="3200" dirty="0" smtClean="0"/>
              <a:t>new </a:t>
            </a:r>
            <a:r>
              <a:rPr lang="en-US" sz="3200" dirty="0"/>
              <a:t>column reinforcing detailing provisions.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8306" y="2811354"/>
            <a:ext cx="7775388" cy="361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43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OT Master - Business Card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254F0589-961C-423B-900E-FA7FEA1152C3}"/>
    </a:ext>
  </a:extLst>
</a:theme>
</file>

<file path=ppt/theme/theme2.xml><?xml version="1.0" encoding="utf-8"?>
<a:theme xmlns:a="http://schemas.openxmlformats.org/drawingml/2006/main" name="ODOT Master - Old School Zeph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chemeClr val="bg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5919EEE2-B5B3-4ADB-909B-E8B58534D401}"/>
    </a:ext>
  </a:extLst>
</a:theme>
</file>

<file path=ppt/theme/theme3.xml><?xml version="1.0" encoding="utf-8"?>
<a:theme xmlns:a="http://schemas.openxmlformats.org/drawingml/2006/main" name="ODOT Master - Letterhead Sty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pperplateArial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CF5B6CDD-4D4B-4558-8278-C359AD2B8A4C}"/>
    </a:ext>
  </a:extLst>
</a:theme>
</file>

<file path=ppt/theme/theme4.xml><?xml version="1.0" encoding="utf-8"?>
<a:theme xmlns:a="http://schemas.openxmlformats.org/drawingml/2006/main" name="ODOT Master - New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rgia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6778CCF8-371A-4D1D-AB1B-9C6C033500B2}"/>
    </a:ext>
  </a:extLst>
</a:theme>
</file>

<file path=ppt/theme/theme5.xml><?xml version="1.0" encoding="utf-8"?>
<a:theme xmlns:a="http://schemas.openxmlformats.org/drawingml/2006/main" name="White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DOT Master - New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rgia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6778CCF8-371A-4D1D-AB1B-9C6C033500B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CC6A1A93C5B4C8CEC5EBCC20591CC" ma:contentTypeVersion="2" ma:contentTypeDescription="Create a new document." ma:contentTypeScope="" ma:versionID="463cf62d06173f3b1bca093777b962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a04f41f57281dba513c6718935211d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A9E08B6-B731-481B-AB14-ADB8EE8FBA5A}"/>
</file>

<file path=customXml/itemProps2.xml><?xml version="1.0" encoding="utf-8"?>
<ds:datastoreItem xmlns:ds="http://schemas.openxmlformats.org/officeDocument/2006/customXml" ds:itemID="{FF74D340-8406-4DD4-A627-F9B13BC4C155}"/>
</file>

<file path=customXml/itemProps3.xml><?xml version="1.0" encoding="utf-8"?>
<ds:datastoreItem xmlns:ds="http://schemas.openxmlformats.org/officeDocument/2006/customXml" ds:itemID="{D3BC61EB-F99C-416A-973D-C4819452716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22518</TotalTime>
  <Words>1093</Words>
  <Application>Microsoft Office PowerPoint</Application>
  <PresentationFormat>Widescreen</PresentationFormat>
  <Paragraphs>231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Arial</vt:lpstr>
      <vt:lpstr>Arial Black</vt:lpstr>
      <vt:lpstr>Calibri</vt:lpstr>
      <vt:lpstr>Copperplate Gothic Bold</vt:lpstr>
      <vt:lpstr>Copperplate Gothic Light</vt:lpstr>
      <vt:lpstr>CopprplGoth Bd BT</vt:lpstr>
      <vt:lpstr>Courier New</vt:lpstr>
      <vt:lpstr>Georgia</vt:lpstr>
      <vt:lpstr>Times New Roman</vt:lpstr>
      <vt:lpstr>Wingdings</vt:lpstr>
      <vt:lpstr>ODOT Master - Business Card Look</vt:lpstr>
      <vt:lpstr>ODOT Master - Old School Zepher</vt:lpstr>
      <vt:lpstr>ODOT Master - Letterhead Style</vt:lpstr>
      <vt:lpstr>ODOT Master - New Look</vt:lpstr>
      <vt:lpstr>WhiteBackground</vt:lpstr>
      <vt:lpstr>1_ODOT Master - New Look</vt:lpstr>
      <vt:lpstr>PowerPoint Presentation</vt:lpstr>
      <vt:lpstr>Outline</vt:lpstr>
      <vt:lpstr>Philosophy</vt:lpstr>
      <vt:lpstr>Philosophy Column Ductility</vt:lpstr>
      <vt:lpstr>Philosophy Strength &amp; Ductility</vt:lpstr>
      <vt:lpstr>Philosophy Load Path from Ground to Bridge Deck</vt:lpstr>
      <vt:lpstr>Philosophy Bearings</vt:lpstr>
      <vt:lpstr>Philosophy Prevent Unseating of Spans</vt:lpstr>
      <vt:lpstr>Philosophy Bridge Widening</vt:lpstr>
      <vt:lpstr>RETROFIT STRATEGIES</vt:lpstr>
      <vt:lpstr>Retrofit Strategies Guiding Questions</vt:lpstr>
      <vt:lpstr>Retrofit Strategies Connection Type Considerations</vt:lpstr>
      <vt:lpstr>PowerPoint Presentation</vt:lpstr>
      <vt:lpstr>Retrofit Strategies Determine Seismic Hazard</vt:lpstr>
      <vt:lpstr>Retrofit Strategies Determine Seismic Hazard</vt:lpstr>
      <vt:lpstr>Retrofit Strategies Evaluate Column Ductility</vt:lpstr>
      <vt:lpstr>Retrofit Strategies Evaluate Column Ductility</vt:lpstr>
      <vt:lpstr>Retrofit Strategies Bearing Connection Analysis</vt:lpstr>
      <vt:lpstr>Retrofit Strategies Bearing Restraint Analysis</vt:lpstr>
      <vt:lpstr>Retrofit Strategies Bearing Release Analysis</vt:lpstr>
      <vt:lpstr>Retrofit Strategies Prevent Unseating of Spans</vt:lpstr>
      <vt:lpstr>Retrofit Strategies Prevent Unseating of Spans</vt:lpstr>
      <vt:lpstr>Retrofit Strategies Structure Type Considerations</vt:lpstr>
      <vt:lpstr>Bridge IS Integral or Semi-Integral</vt:lpstr>
      <vt:lpstr>Bridge CAN BE Integral or Semi-Integral</vt:lpstr>
      <vt:lpstr>Bridge NOT SUITED to Integral or Semi-Integral</vt:lpstr>
      <vt:lpstr>Retrofit Strategies Typical 4-Span Deck Replacement</vt:lpstr>
      <vt:lpstr>Retrofit Strategies Typical 4-Span Deck Replacement</vt:lpstr>
      <vt:lpstr>Retrofit Strategies Typical 4-Span Deck Replacement</vt:lpstr>
      <vt:lpstr>Retrofit Strategies Typical 4-Span Deck Replacement</vt:lpstr>
      <vt:lpstr>CASE STUDIES</vt:lpstr>
      <vt:lpstr>Case Study 1 Long Deck Replacement</vt:lpstr>
      <vt:lpstr>Case Study 1 Long Deck Replacement</vt:lpstr>
      <vt:lpstr>Case Study 1 Long Bridge Deck Replacement</vt:lpstr>
      <vt:lpstr>Case Study 2 2-Span Deck Replacement</vt:lpstr>
      <vt:lpstr>Case Study 2 2-Span Deck Replacement</vt:lpstr>
      <vt:lpstr>Case Study 3 Individual Column Substructure</vt:lpstr>
      <vt:lpstr>Case Study 3 Individual Column Substructure</vt:lpstr>
      <vt:lpstr>Case Study 4 Curved Girder Deck Replacement</vt:lpstr>
      <vt:lpstr>Case Study 4 Curved Girder Deck Replacement</vt:lpstr>
      <vt:lpstr>Case Study 4 Curved Girder Deck Replacement</vt:lpstr>
      <vt:lpstr>Case Study 4 Curved Girder Deck Replacement</vt:lpstr>
      <vt:lpstr>Case Study 5 Complex Geometry</vt:lpstr>
      <vt:lpstr>Case Study 5 Complex Geometry</vt:lpstr>
      <vt:lpstr>Philosophy Revisited Final Considerations</vt:lpstr>
      <vt:lpstr>PowerPoint Presentation</vt:lpstr>
    </vt:vector>
  </TitlesOfParts>
  <Company>Ohio Dept.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Update - Rehab Strategies</dc:title>
  <dc:creator>Andrew Eline</dc:creator>
  <cp:keywords/>
  <cp:lastModifiedBy>Broadwater, Jeff</cp:lastModifiedBy>
  <cp:revision>435</cp:revision>
  <cp:lastPrinted>2016-12-09T19:45:39Z</cp:lastPrinted>
  <dcterms:created xsi:type="dcterms:W3CDTF">2015-03-12T21:45:05Z</dcterms:created>
  <dcterms:modified xsi:type="dcterms:W3CDTF">2016-12-14T11:46:36Z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0x010100885CC6A1A93C5B4C8CEC5EBCC20591CC</vt:lpwstr>
  </property>
  <property fmtid="{D5CDD505-2E9C-101B-9397-08002B2CF9AE}" pid="3" name="Thumb">
    <vt:lpwstr>http://portal.dot.state.oh.us/Divisions/Communications/images1/PowerPoint.gifODOT Powerpoint Template as of February 3, 2009</vt:lpwstr>
  </property>
  <property fmtid="{D5CDD505-2E9C-101B-9397-08002B2CF9AE}" pid="4" name="Order">
    <vt:r8>3700</vt:r8>
  </property>
  <property fmtid="{D5CDD505-2E9C-101B-9397-08002B2CF9AE}" pid="5" name="PublishingRollupImage">
    <vt:lpwstr>&lt;img alt="PowerPoint" border="0" src="/Divisions/Communications/images1/PowerPoint.gif" style="border&amp;#58;0px solid;" /&gt;</vt:lpwstr>
  </property>
  <property fmtid="{D5CDD505-2E9C-101B-9397-08002B2CF9AE}" pid="6" name="Images">
    <vt:lpwstr>Documents</vt:lpwstr>
  </property>
  <property fmtid="{D5CDD505-2E9C-101B-9397-08002B2CF9AE}" pid="7" name="vti_description">
    <vt:lpwstr/>
  </property>
</Properties>
</file>