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306" r:id="rId3"/>
    <p:sldId id="257" r:id="rId4"/>
    <p:sldId id="259" r:id="rId5"/>
    <p:sldId id="294" r:id="rId6"/>
    <p:sldId id="260" r:id="rId7"/>
    <p:sldId id="261" r:id="rId8"/>
    <p:sldId id="262" r:id="rId9"/>
    <p:sldId id="263" r:id="rId10"/>
    <p:sldId id="271" r:id="rId11"/>
    <p:sldId id="300" r:id="rId12"/>
    <p:sldId id="299" r:id="rId13"/>
    <p:sldId id="301" r:id="rId14"/>
    <p:sldId id="303" r:id="rId15"/>
    <p:sldId id="304" r:id="rId16"/>
    <p:sldId id="302" r:id="rId17"/>
    <p:sldId id="266" r:id="rId18"/>
    <p:sldId id="265" r:id="rId19"/>
    <p:sldId id="268" r:id="rId20"/>
    <p:sldId id="292" r:id="rId21"/>
    <p:sldId id="269" r:id="rId22"/>
    <p:sldId id="289" r:id="rId23"/>
    <p:sldId id="270" r:id="rId24"/>
    <p:sldId id="295" r:id="rId25"/>
    <p:sldId id="296" r:id="rId26"/>
    <p:sldId id="272" r:id="rId27"/>
    <p:sldId id="293" r:id="rId28"/>
    <p:sldId id="281" r:id="rId29"/>
    <p:sldId id="273" r:id="rId30"/>
    <p:sldId id="274" r:id="rId31"/>
    <p:sldId id="275" r:id="rId32"/>
    <p:sldId id="276" r:id="rId33"/>
    <p:sldId id="277" r:id="rId34"/>
    <p:sldId id="278" r:id="rId35"/>
    <p:sldId id="285" r:id="rId36"/>
    <p:sldId id="305" r:id="rId37"/>
    <p:sldId id="297"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8A8"/>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7" d="100"/>
          <a:sy n="107" d="100"/>
        </p:scale>
        <p:origin x="10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0153AB-5992-488F-BF4F-9063D958A132}" type="datetimeFigureOut">
              <a:rPr lang="en-US" smtClean="0"/>
              <a:t>2/23/2015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B8E48A-F250-4267-A20A-6F9740B7E296}" type="slidenum">
              <a:rPr lang="en-US" smtClean="0"/>
              <a:t>‹#›</a:t>
            </a:fld>
            <a:endParaRPr lang="en-US"/>
          </a:p>
        </p:txBody>
      </p:sp>
    </p:spTree>
    <p:extLst>
      <p:ext uri="{BB962C8B-B14F-4D97-AF65-F5344CB8AC3E}">
        <p14:creationId xmlns:p14="http://schemas.microsoft.com/office/powerpoint/2010/main" val="12093503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D3321-5B62-46FB-8746-D0F2D443FB04}" type="datetimeFigureOut">
              <a:rPr lang="en-US" smtClean="0"/>
              <a:t>2/23/2015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0E28A-8360-4483-9B26-AED1DD76CED0}" type="slidenum">
              <a:rPr lang="en-US" smtClean="0"/>
              <a:t>‹#›</a:t>
            </a:fld>
            <a:endParaRPr lang="en-US"/>
          </a:p>
        </p:txBody>
      </p:sp>
    </p:spTree>
    <p:extLst>
      <p:ext uri="{BB962C8B-B14F-4D97-AF65-F5344CB8AC3E}">
        <p14:creationId xmlns:p14="http://schemas.microsoft.com/office/powerpoint/2010/main" val="29517148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A0E28A-8360-4483-9B26-AED1DD76CED0}" type="slidenum">
              <a:rPr lang="en-US" smtClean="0"/>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78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9292" y="1641601"/>
            <a:ext cx="6738908" cy="976320"/>
          </a:xfrm>
        </p:spPr>
        <p:txBody>
          <a:bodyPr>
            <a:normAutofit/>
          </a:bodyPr>
          <a:lstStyle>
            <a:lvl1pPr algn="l">
              <a:defRPr sz="2800" b="1">
                <a:solidFill>
                  <a:srgbClr val="000090"/>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719292" y="2617921"/>
            <a:ext cx="6738908" cy="560520"/>
          </a:xfrm>
        </p:spPr>
        <p:txBody>
          <a:bodyPr>
            <a:normAutofit/>
          </a:bodyPr>
          <a:lstStyle>
            <a:lvl1pPr marL="0" indent="0" algn="l">
              <a:buNone/>
              <a:defRPr sz="2400" i="1">
                <a:solidFill>
                  <a:srgbClr val="00009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8758284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3384" y="300567"/>
            <a:ext cx="8440615" cy="842433"/>
          </a:xfrm>
        </p:spPr>
        <p:txBody>
          <a:bodyPr>
            <a:normAutofit/>
          </a:bodyPr>
          <a:lstStyle>
            <a:lvl1pPr>
              <a:defRPr sz="32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03383" y="1443567"/>
            <a:ext cx="7983415" cy="467946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fld id="{7F95C755-0F63-4631-84AD-AB079523050D}" type="datetime1">
              <a:rPr lang="en-US" smtClean="0"/>
              <a:pPr/>
              <a:t>2/23/2015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44E0EDB5-137F-4872-8C48-12D8E4752909}" type="slidenum">
              <a:rPr lang="en-US" smtClean="0"/>
              <a:pPr/>
              <a:t>‹#›</a:t>
            </a:fld>
            <a:endParaRPr lang="en-US" dirty="0"/>
          </a:p>
        </p:txBody>
      </p:sp>
    </p:spTree>
    <p:extLst>
      <p:ext uri="{BB962C8B-B14F-4D97-AF65-F5344CB8AC3E}">
        <p14:creationId xmlns:p14="http://schemas.microsoft.com/office/powerpoint/2010/main" val="249407135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1003" y="299710"/>
            <a:ext cx="7985797" cy="842433"/>
          </a:xfrm>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701003" y="1435199"/>
            <a:ext cx="4038600" cy="4886591"/>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2003" y="1435199"/>
            <a:ext cx="4038600" cy="4886591"/>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3335CE-71E1-4392-9793-AE472CDCB7C3}" type="datetime1">
              <a:rPr lang="en-US" smtClean="0"/>
              <a:t>2/23/2015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4E0EDB5-137F-4872-8C48-12D8E4752909}" type="slidenum">
              <a:rPr lang="en-US" smtClean="0"/>
              <a:t>‹#›</a:t>
            </a:fld>
            <a:endParaRPr lang="en-US" dirty="0"/>
          </a:p>
        </p:txBody>
      </p:sp>
    </p:spTree>
    <p:extLst>
      <p:ext uri="{BB962C8B-B14F-4D97-AF65-F5344CB8AC3E}">
        <p14:creationId xmlns:p14="http://schemas.microsoft.com/office/powerpoint/2010/main" val="1540057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384" y="2808000"/>
            <a:ext cx="8047403" cy="976320"/>
          </a:xfrm>
        </p:spPr>
        <p:txBody>
          <a:bodyPr>
            <a:normAutofit/>
          </a:bodyPr>
          <a:lstStyle>
            <a:lvl1pPr algn="l">
              <a:defRPr sz="3200" b="1" baseline="0">
                <a:solidFill>
                  <a:srgbClr val="000090"/>
                </a:solidFill>
                <a:latin typeface="Verdana"/>
                <a:cs typeface="Verdana"/>
              </a:defRPr>
            </a:lvl1pPr>
          </a:lstStyle>
          <a:p>
            <a:r>
              <a:rPr lang="en-US" dirty="0" smtClean="0"/>
              <a:t>Click to edit Transition title style</a:t>
            </a:r>
            <a:endParaRPr lang="en-US" dirty="0"/>
          </a:p>
        </p:txBody>
      </p:sp>
      <p:sp>
        <p:nvSpPr>
          <p:cNvPr id="3" name="Subtitle 2"/>
          <p:cNvSpPr>
            <a:spLocks noGrp="1"/>
          </p:cNvSpPr>
          <p:nvPr>
            <p:ph type="subTitle" idx="1" hasCustomPrompt="1"/>
          </p:nvPr>
        </p:nvSpPr>
        <p:spPr>
          <a:xfrm>
            <a:off x="703383" y="3784320"/>
            <a:ext cx="8047403"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 style</a:t>
            </a:r>
            <a:endParaRPr lang="en-US" dirty="0"/>
          </a:p>
        </p:txBody>
      </p:sp>
    </p:spTree>
    <p:extLst>
      <p:ext uri="{BB962C8B-B14F-4D97-AF65-F5344CB8AC3E}">
        <p14:creationId xmlns:p14="http://schemas.microsoft.com/office/powerpoint/2010/main" val="409338119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2418" y="1140480"/>
            <a:ext cx="5460265" cy="84243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72418" y="2479680"/>
            <a:ext cx="7114382" cy="3335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000090"/>
                </a:solidFill>
              </a:defRPr>
            </a:lvl1pPr>
          </a:lstStyle>
          <a:p>
            <a:fld id="{44E0EDB5-137F-4872-8C48-12D8E4752909}" type="slidenum">
              <a:rPr lang="en-US" smtClean="0"/>
              <a:t>‹#›</a:t>
            </a:fld>
            <a:endParaRPr lang="en-US" dirty="0"/>
          </a:p>
        </p:txBody>
      </p:sp>
    </p:spTree>
    <p:extLst>
      <p:ext uri="{BB962C8B-B14F-4D97-AF65-F5344CB8AC3E}">
        <p14:creationId xmlns:p14="http://schemas.microsoft.com/office/powerpoint/2010/main" val="2259835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2400" b="1" kern="1200">
          <a:solidFill>
            <a:srgbClr val="000090"/>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rgbClr val="000090"/>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000090"/>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0090"/>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rgbClr val="000090"/>
          </a:solidFill>
          <a:latin typeface="Verdana"/>
          <a:ea typeface="+mn-ea"/>
          <a:cs typeface="Verdana"/>
        </a:defRPr>
      </a:lvl4pPr>
      <a:lvl5pPr marL="2057400" indent="-228600" algn="l" defTabSz="457200" rtl="0" eaLnBrk="1" latinLnBrk="0" hangingPunct="1">
        <a:spcBef>
          <a:spcPct val="20000"/>
        </a:spcBef>
        <a:buFont typeface="Arial"/>
        <a:buChar char="»"/>
        <a:defRPr sz="1400" kern="1200">
          <a:solidFill>
            <a:srgbClr val="00009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Word_Document1.doc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package" Target="../embeddings/Microsoft_Word_Document2.docx"/></Relationships>
</file>

<file path=ppt/slides/_rels/slide2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package" Target="../embeddings/Microsoft_Word_Document3.docx"/></Relationships>
</file>

<file path=ppt/slides/_rels/slide2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package" Target="../embeddings/Microsoft_Word_Document4.docx"/></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ikingcives.com/"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219200"/>
            <a:ext cx="6738908" cy="976320"/>
          </a:xfrm>
        </p:spPr>
        <p:txBody>
          <a:bodyPr/>
          <a:lstStyle/>
          <a:p>
            <a:r>
              <a:rPr lang="en-US" dirty="0" smtClean="0"/>
              <a:t>Evaluation of Viking-</a:t>
            </a:r>
            <a:r>
              <a:rPr lang="en-US" dirty="0" err="1" smtClean="0"/>
              <a:t>Cives</a:t>
            </a:r>
            <a:r>
              <a:rPr lang="en-US" baseline="30000" dirty="0" smtClean="0"/>
              <a:t>®</a:t>
            </a:r>
            <a:r>
              <a:rPr lang="en-US" dirty="0" smtClean="0"/>
              <a:t> TowPlow for Winter Maintenance </a:t>
            </a:r>
            <a:endParaRPr lang="en-US" dirty="0"/>
          </a:p>
        </p:txBody>
      </p:sp>
      <p:sp>
        <p:nvSpPr>
          <p:cNvPr id="3" name="Subtitle 2"/>
          <p:cNvSpPr>
            <a:spLocks noGrp="1"/>
          </p:cNvSpPr>
          <p:nvPr>
            <p:ph type="subTitle" idx="1"/>
          </p:nvPr>
        </p:nvSpPr>
        <p:spPr>
          <a:xfrm>
            <a:off x="1524000" y="5105400"/>
            <a:ext cx="2895600" cy="1676400"/>
          </a:xfrm>
        </p:spPr>
        <p:txBody>
          <a:bodyPr>
            <a:normAutofit/>
          </a:bodyPr>
          <a:lstStyle/>
          <a:p>
            <a:r>
              <a:rPr lang="en-US" sz="1800" dirty="0"/>
              <a:t>William H. Schneider, IV</a:t>
            </a:r>
          </a:p>
          <a:p>
            <a:r>
              <a:rPr lang="en-US" sz="1800" dirty="0"/>
              <a:t>Christopher M. Miller</a:t>
            </a:r>
          </a:p>
          <a:p>
            <a:r>
              <a:rPr lang="en-US" sz="1800" dirty="0" smtClean="0"/>
              <a:t>M</a:t>
            </a:r>
            <a:r>
              <a:rPr lang="en-US" sz="1800" dirty="0"/>
              <a:t>allory Crow</a:t>
            </a:r>
          </a:p>
          <a:p>
            <a:r>
              <a:rPr lang="en-US" sz="1800" dirty="0" smtClean="0"/>
              <a:t>William </a:t>
            </a:r>
            <a:r>
              <a:rPr lang="en-US" sz="1800" dirty="0"/>
              <a:t>A. </a:t>
            </a:r>
            <a:r>
              <a:rPr lang="en-US" sz="1800" dirty="0" err="1" smtClean="0"/>
              <a:t>Holik</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133600"/>
            <a:ext cx="4953000" cy="2792132"/>
          </a:xfrm>
          <a:prstGeom prst="rect">
            <a:avLst/>
          </a:prstGeom>
        </p:spPr>
      </p:pic>
      <p:sp>
        <p:nvSpPr>
          <p:cNvPr id="5" name="TextBox 4"/>
          <p:cNvSpPr txBox="1"/>
          <p:nvPr/>
        </p:nvSpPr>
        <p:spPr>
          <a:xfrm>
            <a:off x="5867400" y="6096000"/>
            <a:ext cx="3048000" cy="584775"/>
          </a:xfrm>
          <a:prstGeom prst="rect">
            <a:avLst/>
          </a:prstGeom>
          <a:noFill/>
        </p:spPr>
        <p:txBody>
          <a:bodyPr wrap="square" rtlCol="0">
            <a:spAutoFit/>
          </a:bodyPr>
          <a:lstStyle/>
          <a:p>
            <a:r>
              <a:rPr lang="en-US" sz="1400" i="1" dirty="0">
                <a:solidFill>
                  <a:srgbClr val="000090"/>
                </a:solidFill>
                <a:latin typeface="Times New Roman" pitchFamily="18" charset="0"/>
                <a:cs typeface="Times New Roman" pitchFamily="18" charset="0"/>
              </a:rPr>
              <a:t>State Job Number: </a:t>
            </a:r>
            <a:r>
              <a:rPr lang="en-US" sz="1400" i="1" dirty="0" smtClean="0">
                <a:solidFill>
                  <a:srgbClr val="000090"/>
                </a:solidFill>
                <a:latin typeface="Times New Roman" pitchFamily="18" charset="0"/>
                <a:cs typeface="Times New Roman" pitchFamily="18" charset="0"/>
              </a:rPr>
              <a:t>134704</a:t>
            </a:r>
            <a:endParaRPr lang="en-US" sz="1400" i="1" dirty="0">
              <a:solidFill>
                <a:srgbClr val="000090"/>
              </a:solidFill>
              <a:latin typeface="Times New Roman" pitchFamily="18" charset="0"/>
              <a:cs typeface="Times New Roman" pitchFamily="18" charset="0"/>
            </a:endParaRPr>
          </a:p>
          <a:p>
            <a:pPr algn="ctr"/>
            <a:endParaRPr lang="en-US" dirty="0" smtClean="0">
              <a:solidFill>
                <a:srgbClr val="000090"/>
              </a:solidFill>
            </a:endParaRPr>
          </a:p>
        </p:txBody>
      </p:sp>
    </p:spTree>
    <p:extLst>
      <p:ext uri="{BB962C8B-B14F-4D97-AF65-F5344CB8AC3E}">
        <p14:creationId xmlns:p14="http://schemas.microsoft.com/office/powerpoint/2010/main" val="19340609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88"/>
          <a:stretch/>
        </p:blipFill>
        <p:spPr bwMode="auto">
          <a:xfrm>
            <a:off x="685800" y="802943"/>
            <a:ext cx="406945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066074" y="457200"/>
            <a:ext cx="3895725" cy="239839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18777351"/>
              </p:ext>
            </p:extLst>
          </p:nvPr>
        </p:nvGraphicFramePr>
        <p:xfrm>
          <a:off x="5638800" y="4648200"/>
          <a:ext cx="2358390" cy="1226820"/>
        </p:xfrm>
        <a:graphic>
          <a:graphicData uri="http://schemas.openxmlformats.org/drawingml/2006/table">
            <a:tbl>
              <a:tblPr firstRow="1" firstCol="1" bandRow="1"/>
              <a:tblGrid>
                <a:gridCol w="1348740"/>
                <a:gridCol w="1009650"/>
              </a:tblGrid>
              <a:tr h="313690">
                <a:tc>
                  <a:txBody>
                    <a:bodyPr/>
                    <a:lstStyle/>
                    <a:p>
                      <a:pPr>
                        <a:lnSpc>
                          <a:spcPct val="115000"/>
                        </a:lnSpc>
                        <a:spcAft>
                          <a:spcPts val="0"/>
                        </a:spcAft>
                      </a:pPr>
                      <a:r>
                        <a:rPr lang="en-US" sz="1000" dirty="0">
                          <a:effectLst/>
                          <a:latin typeface="Times New Roman"/>
                          <a:ea typeface="Calibri"/>
                          <a:cs typeface="Times New Roman"/>
                        </a:rPr>
                        <a:t>Event Type</a:t>
                      </a:r>
                      <a:endParaRPr lang="en-US" sz="11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Times New Roman"/>
                          <a:ea typeface="Calibri"/>
                          <a:cs typeface="Times New Roman"/>
                        </a:rPr>
                        <a:t>Number of Events</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000">
                          <a:effectLst/>
                          <a:latin typeface="Times New Roman"/>
                          <a:ea typeface="Calibri"/>
                          <a:cs typeface="Times New Roman"/>
                        </a:rPr>
                        <a:t>No Snow</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Times New Roman"/>
                          <a:ea typeface="Calibri"/>
                          <a:cs typeface="Times New Roman"/>
                        </a:rPr>
                        <a:t>5</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000">
                          <a:effectLst/>
                          <a:latin typeface="Times New Roman"/>
                          <a:ea typeface="Calibri"/>
                          <a:cs typeface="Times New Roman"/>
                        </a:rPr>
                        <a:t>Trace</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Times New Roman"/>
                          <a:ea typeface="Calibri"/>
                          <a:cs typeface="Times New Roman"/>
                        </a:rPr>
                        <a:t>8</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000">
                          <a:effectLst/>
                          <a:latin typeface="Times New Roman"/>
                          <a:ea typeface="Calibri"/>
                          <a:cs typeface="Times New Roman"/>
                        </a:rPr>
                        <a:t>Light</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Times New Roman"/>
                          <a:ea typeface="Calibri"/>
                          <a:cs typeface="Times New Roman"/>
                        </a:rPr>
                        <a:t>27</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000">
                          <a:effectLst/>
                          <a:latin typeface="Times New Roman"/>
                          <a:ea typeface="Calibri"/>
                          <a:cs typeface="Times New Roman"/>
                        </a:rPr>
                        <a:t>Moderate</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a:effectLst/>
                          <a:latin typeface="Times New Roman"/>
                          <a:ea typeface="Calibri"/>
                          <a:cs typeface="Times New Roman"/>
                        </a:rPr>
                        <a:t>15</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000">
                          <a:effectLst/>
                          <a:latin typeface="Times New Roman"/>
                          <a:ea typeface="Calibri"/>
                          <a:cs typeface="Times New Roman"/>
                        </a:rPr>
                        <a:t>Heavy</a:t>
                      </a:r>
                      <a:endParaRPr lang="en-US" sz="110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Times New Roman"/>
                          <a:ea typeface="Calibri"/>
                          <a:cs typeface="Times New Roman"/>
                        </a:rPr>
                        <a:t>5</a:t>
                      </a:r>
                      <a:endParaRPr lang="en-US" sz="11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5638800" y="4143345"/>
            <a:ext cx="15856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Number of Events: 60</a:t>
            </a:r>
            <a:endParaRPr kumimoji="0" lang="en-US" altLang="en-US" sz="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All Three Counties Events:</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694286" y="35983"/>
            <a:ext cx="8440615" cy="842433"/>
          </a:xfrm>
        </p:spPr>
        <p:txBody>
          <a:bodyPr/>
          <a:lstStyle/>
          <a:p>
            <a:r>
              <a:rPr lang="en-US" dirty="0" smtClean="0"/>
              <a:t>Weather Data</a:t>
            </a:r>
            <a:endParaRPr lang="en-US" dirty="0"/>
          </a:p>
        </p:txBody>
      </p:sp>
      <p:sp>
        <p:nvSpPr>
          <p:cNvPr id="3" name="Slide Number Placeholder 2"/>
          <p:cNvSpPr>
            <a:spLocks noGrp="1"/>
          </p:cNvSpPr>
          <p:nvPr>
            <p:ph type="sldNum" sz="quarter" idx="12"/>
          </p:nvPr>
        </p:nvSpPr>
        <p:spPr/>
        <p:txBody>
          <a:bodyPr/>
          <a:lstStyle/>
          <a:p>
            <a:fld id="{44E0EDB5-137F-4872-8C48-12D8E4752909}" type="slidenum">
              <a:rPr lang="en-US" smtClean="0"/>
              <a:t>10</a:t>
            </a:fld>
            <a:endParaRPr lang="en-US" dirty="0"/>
          </a:p>
        </p:txBody>
      </p:sp>
    </p:spTree>
    <p:extLst>
      <p:ext uri="{BB962C8B-B14F-4D97-AF65-F5344CB8AC3E}">
        <p14:creationId xmlns:p14="http://schemas.microsoft.com/office/powerpoint/2010/main" val="4168451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Delay</a:t>
            </a:r>
            <a:endParaRPr lang="en-US" dirty="0"/>
          </a:p>
        </p:txBody>
      </p:sp>
      <p:sp>
        <p:nvSpPr>
          <p:cNvPr id="3" name="Content Placeholder 2"/>
          <p:cNvSpPr>
            <a:spLocks noGrp="1"/>
          </p:cNvSpPr>
          <p:nvPr>
            <p:ph idx="1"/>
          </p:nvPr>
        </p:nvSpPr>
        <p:spPr>
          <a:xfrm>
            <a:off x="703383" y="1219200"/>
            <a:ext cx="7983415" cy="4903829"/>
          </a:xfrm>
        </p:spPr>
        <p:txBody>
          <a:bodyPr/>
          <a:lstStyle/>
          <a:p>
            <a:r>
              <a:rPr lang="en-US" dirty="0" smtClean="0"/>
              <a:t>Delay created by TowPlow in various configurations is compared to delay created by Standard truck.</a:t>
            </a:r>
          </a:p>
          <a:p>
            <a:r>
              <a:rPr lang="en-US" dirty="0" smtClean="0"/>
              <a:t>Bluetooth Technology is used to capture vehicle speeds.</a:t>
            </a:r>
          </a:p>
          <a:p>
            <a:r>
              <a:rPr lang="en-US" dirty="0" smtClean="0"/>
              <a:t>Bluetooth Nodes placed along IR-76 in Portage County</a:t>
            </a:r>
            <a:endParaRPr lang="en-US" dirty="0"/>
          </a:p>
        </p:txBody>
      </p:sp>
      <p:pic>
        <p:nvPicPr>
          <p:cNvPr id="4" name="Picture 2" descr="20130404_112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980267"/>
            <a:ext cx="2667000" cy="355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701001" y="2971800"/>
            <a:ext cx="4328197" cy="304519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rgbClr val="000090"/>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000" kern="1200">
                <a:solidFill>
                  <a:srgbClr val="000090"/>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1800" kern="1200">
                <a:solidFill>
                  <a:srgbClr val="000090"/>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1600" kern="1200">
                <a:solidFill>
                  <a:srgbClr val="000090"/>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1400" kern="1200">
                <a:solidFill>
                  <a:srgbClr val="000090"/>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Bluetooth nodes consist of:</a:t>
            </a:r>
          </a:p>
          <a:p>
            <a:pPr lvl="1"/>
            <a:r>
              <a:rPr lang="en-US" dirty="0" smtClean="0"/>
              <a:t>Bluetooth radio</a:t>
            </a:r>
          </a:p>
          <a:p>
            <a:pPr lvl="1"/>
            <a:r>
              <a:rPr lang="en-US" dirty="0" smtClean="0"/>
              <a:t>Computer board with USB interfaces</a:t>
            </a:r>
          </a:p>
          <a:p>
            <a:pPr lvl="1"/>
            <a:r>
              <a:rPr lang="en-US" dirty="0" smtClean="0"/>
              <a:t>Bluetooth Antennae</a:t>
            </a:r>
          </a:p>
          <a:p>
            <a:pPr lvl="1"/>
            <a:r>
              <a:rPr lang="en-US" dirty="0" smtClean="0"/>
              <a:t>3G wireless card</a:t>
            </a:r>
          </a:p>
          <a:p>
            <a:pPr lvl="1"/>
            <a:r>
              <a:rPr lang="en-US" dirty="0" smtClean="0"/>
              <a:t>Power regulator</a:t>
            </a:r>
          </a:p>
          <a:p>
            <a:pPr lvl="1"/>
            <a:r>
              <a:rPr lang="en-US" dirty="0" smtClean="0"/>
              <a:t>Batteries</a:t>
            </a:r>
          </a:p>
          <a:p>
            <a:r>
              <a:rPr lang="en-US" sz="2600" dirty="0" smtClean="0"/>
              <a:t>Maintained weekly</a:t>
            </a:r>
          </a:p>
          <a:p>
            <a:endParaRPr lang="en-US" dirty="0"/>
          </a:p>
        </p:txBody>
      </p:sp>
      <p:sp>
        <p:nvSpPr>
          <p:cNvPr id="7" name="Slide Number Placeholder 6"/>
          <p:cNvSpPr>
            <a:spLocks noGrp="1"/>
          </p:cNvSpPr>
          <p:nvPr>
            <p:ph type="sldNum" sz="quarter" idx="12"/>
          </p:nvPr>
        </p:nvSpPr>
        <p:spPr/>
        <p:txBody>
          <a:bodyPr/>
          <a:lstStyle/>
          <a:p>
            <a:fld id="{44E0EDB5-137F-4872-8C48-12D8E4752909}" type="slidenum">
              <a:rPr lang="en-US" smtClean="0"/>
              <a:t>11</a:t>
            </a:fld>
            <a:endParaRPr lang="en-US" dirty="0"/>
          </a:p>
        </p:txBody>
      </p:sp>
    </p:spTree>
    <p:extLst>
      <p:ext uri="{BB962C8B-B14F-4D97-AF65-F5344CB8AC3E}">
        <p14:creationId xmlns:p14="http://schemas.microsoft.com/office/powerpoint/2010/main" val="30842573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Z:\ODOT\Tow Plow\BT Nodes\BTN_locations_2013_2014.jpg"/>
          <p:cNvPicPr/>
          <p:nvPr/>
        </p:nvPicPr>
        <p:blipFill rotWithShape="1">
          <a:blip r:embed="rId2" cstate="print"/>
          <a:srcRect l="2395" t="2068" r="2395" b="3101"/>
          <a:stretch/>
        </p:blipFill>
        <p:spPr bwMode="auto">
          <a:xfrm>
            <a:off x="654844" y="575073"/>
            <a:ext cx="7834313" cy="5707855"/>
          </a:xfrm>
          <a:prstGeom prst="rect">
            <a:avLst/>
          </a:prstGeom>
          <a:noFill/>
          <a:ln w="9525">
            <a:noFill/>
            <a:miter lim="800000"/>
            <a:headEnd/>
            <a:tailEnd/>
          </a:ln>
        </p:spPr>
      </p:pic>
      <p:sp>
        <p:nvSpPr>
          <p:cNvPr id="5" name="AutoShape 2"/>
          <p:cNvSpPr>
            <a:spLocks noChangeShapeType="1"/>
          </p:cNvSpPr>
          <p:nvPr/>
        </p:nvSpPr>
        <p:spPr bwMode="auto">
          <a:xfrm flipH="1" flipV="1">
            <a:off x="1600200" y="3807882"/>
            <a:ext cx="896938" cy="505354"/>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3"/>
          <p:cNvSpPr>
            <a:spLocks noChangeShapeType="1"/>
          </p:cNvSpPr>
          <p:nvPr/>
        </p:nvSpPr>
        <p:spPr bwMode="auto">
          <a:xfrm flipV="1">
            <a:off x="3016250" y="3276600"/>
            <a:ext cx="1022350" cy="1036636"/>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p:cNvSpPr>
            <a:spLocks noChangeShapeType="1"/>
          </p:cNvSpPr>
          <p:nvPr/>
        </p:nvSpPr>
        <p:spPr bwMode="auto">
          <a:xfrm flipH="1" flipV="1">
            <a:off x="4114800" y="3276600"/>
            <a:ext cx="1563686" cy="1062565"/>
          </a:xfrm>
          <a:prstGeom prst="straightConnector1">
            <a:avLst/>
          </a:prstGeom>
          <a:noFill/>
          <a:ln w="19050">
            <a:solidFill>
              <a:srgbClr val="00B0F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p:cNvSpPr>
            <a:spLocks noChangeShapeType="1"/>
          </p:cNvSpPr>
          <p:nvPr/>
        </p:nvSpPr>
        <p:spPr bwMode="auto">
          <a:xfrm flipV="1">
            <a:off x="6203950" y="3387327"/>
            <a:ext cx="1797050" cy="951838"/>
          </a:xfrm>
          <a:prstGeom prst="straightConnector1">
            <a:avLst/>
          </a:prstGeom>
          <a:noFill/>
          <a:ln w="19050">
            <a:solidFill>
              <a:srgbClr val="00B0F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 Box 6"/>
          <p:cNvSpPr txBox="1">
            <a:spLocks noChangeArrowheads="1"/>
          </p:cNvSpPr>
          <p:nvPr/>
        </p:nvSpPr>
        <p:spPr bwMode="auto">
          <a:xfrm>
            <a:off x="5571067" y="4185178"/>
            <a:ext cx="7239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Eastern Route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Text Box 7"/>
          <p:cNvSpPr txBox="1">
            <a:spLocks noChangeArrowheads="1"/>
          </p:cNvSpPr>
          <p:nvPr/>
        </p:nvSpPr>
        <p:spPr bwMode="auto">
          <a:xfrm>
            <a:off x="2374106" y="4141786"/>
            <a:ext cx="72231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Western Route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Slide Number Placeholder 11"/>
          <p:cNvSpPr>
            <a:spLocks noGrp="1"/>
          </p:cNvSpPr>
          <p:nvPr>
            <p:ph type="sldNum" sz="quarter" idx="12"/>
          </p:nvPr>
        </p:nvSpPr>
        <p:spPr/>
        <p:txBody>
          <a:bodyPr/>
          <a:lstStyle/>
          <a:p>
            <a:fld id="{44E0EDB5-137F-4872-8C48-12D8E4752909}" type="slidenum">
              <a:rPr lang="en-US" smtClean="0"/>
              <a:t>12</a:t>
            </a:fld>
            <a:endParaRPr lang="en-US" dirty="0"/>
          </a:p>
        </p:txBody>
      </p:sp>
    </p:spTree>
    <p:extLst>
      <p:ext uri="{BB962C8B-B14F-4D97-AF65-F5344CB8AC3E}">
        <p14:creationId xmlns:p14="http://schemas.microsoft.com/office/powerpoint/2010/main" val="21946031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440615" cy="842433"/>
          </a:xfrm>
        </p:spPr>
        <p:txBody>
          <a:bodyPr/>
          <a:lstStyle/>
          <a:p>
            <a:r>
              <a:rPr lang="en-US" dirty="0" smtClean="0"/>
              <a:t>Delay Analysis</a:t>
            </a:r>
            <a:endParaRPr lang="en-US" dirty="0"/>
          </a:p>
        </p:txBody>
      </p:sp>
      <p:sp>
        <p:nvSpPr>
          <p:cNvPr id="3" name="Content Placeholder 2"/>
          <p:cNvSpPr>
            <a:spLocks noGrp="1"/>
          </p:cNvSpPr>
          <p:nvPr>
            <p:ph idx="1"/>
          </p:nvPr>
        </p:nvSpPr>
        <p:spPr>
          <a:xfrm>
            <a:off x="457200" y="1181100"/>
            <a:ext cx="6376718" cy="5257799"/>
          </a:xfrm>
        </p:spPr>
        <p:txBody>
          <a:bodyPr>
            <a:normAutofit/>
          </a:bodyPr>
          <a:lstStyle/>
          <a:p>
            <a:r>
              <a:rPr lang="en-US" sz="2000" dirty="0"/>
              <a:t>Comparing expected travel time to actual travel time</a:t>
            </a:r>
            <a:r>
              <a:rPr lang="en-US" sz="2000" dirty="0" smtClean="0"/>
              <a:t>.</a:t>
            </a:r>
          </a:p>
          <a:p>
            <a:r>
              <a:rPr lang="en-US" sz="2000" dirty="0" smtClean="0"/>
              <a:t>Delay based on three different storm categories determined using previous 4-hour snowfall</a:t>
            </a:r>
          </a:p>
          <a:p>
            <a:pPr lvl="1"/>
            <a:r>
              <a:rPr lang="en-US" sz="1800" dirty="0" smtClean="0"/>
              <a:t>Light: snowfall &lt; 0.5 in</a:t>
            </a:r>
          </a:p>
          <a:p>
            <a:pPr lvl="1"/>
            <a:r>
              <a:rPr lang="en-US" sz="1800" dirty="0" smtClean="0"/>
              <a:t>Moderate: 0.5 in ≤ snowfall &lt; 1 in</a:t>
            </a:r>
          </a:p>
          <a:p>
            <a:pPr lvl="1"/>
            <a:r>
              <a:rPr lang="en-US" sz="1800" dirty="0" smtClean="0"/>
              <a:t>Heavy: Snowfall ≥ 1 in</a:t>
            </a:r>
          </a:p>
          <a:p>
            <a:r>
              <a:rPr lang="en-US" sz="2000" dirty="0" smtClean="0"/>
              <a:t>Analyzed three scenarios</a:t>
            </a:r>
          </a:p>
          <a:p>
            <a:r>
              <a:rPr lang="en-US" sz="2000" dirty="0" smtClean="0"/>
              <a:t>Expected travel time based on baseline data</a:t>
            </a:r>
          </a:p>
          <a:p>
            <a:pPr lvl="1"/>
            <a:r>
              <a:rPr lang="en-US" sz="1800" dirty="0" smtClean="0"/>
              <a:t>Western Side – 65 mph</a:t>
            </a:r>
          </a:p>
          <a:p>
            <a:pPr lvl="1"/>
            <a:r>
              <a:rPr lang="en-US" sz="1800" dirty="0" smtClean="0"/>
              <a:t>Eastern Side – 66 mph</a:t>
            </a:r>
            <a:endParaRPr lang="en-US" sz="18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4" t="1151" r="943"/>
          <a:stretch/>
        </p:blipFill>
        <p:spPr bwMode="auto">
          <a:xfrm>
            <a:off x="4572000" y="3886200"/>
            <a:ext cx="3914237" cy="286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4E0EDB5-137F-4872-8C48-12D8E4752909}" type="slidenum">
              <a:rPr lang="en-US" smtClean="0"/>
              <a:t>13</a:t>
            </a:fld>
            <a:endParaRPr lang="en-US" dirty="0"/>
          </a:p>
        </p:txBody>
      </p:sp>
    </p:spTree>
    <p:extLst>
      <p:ext uri="{BB962C8B-B14F-4D97-AF65-F5344CB8AC3E}">
        <p14:creationId xmlns:p14="http://schemas.microsoft.com/office/powerpoint/2010/main" val="22205263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Delay – TowPlow Treating Two Lanes and Standard Treating One Lane in Light Snow</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687651" cy="417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2575599" cy="89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4E0EDB5-137F-4872-8C48-12D8E4752909}" type="slidenum">
              <a:rPr lang="en-US" smtClean="0"/>
              <a:t>14</a:t>
            </a:fld>
            <a:endParaRPr lang="en-US" dirty="0"/>
          </a:p>
        </p:txBody>
      </p:sp>
    </p:spTree>
    <p:extLst>
      <p:ext uri="{BB962C8B-B14F-4D97-AF65-F5344CB8AC3E}">
        <p14:creationId xmlns:p14="http://schemas.microsoft.com/office/powerpoint/2010/main" val="27317319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Delay – TowPlow Treating Two Lanes and Standard Treating One Lane in </a:t>
            </a:r>
            <a:r>
              <a:rPr lang="en-US" dirty="0" smtClean="0"/>
              <a:t>Heavy </a:t>
            </a:r>
            <a:r>
              <a:rPr lang="en-US" dirty="0"/>
              <a:t>Snow</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70988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1828800"/>
            <a:ext cx="2628949" cy="88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4E0EDB5-137F-4872-8C48-12D8E4752909}" type="slidenum">
              <a:rPr lang="en-US" smtClean="0"/>
              <a:t>15</a:t>
            </a:fld>
            <a:endParaRPr lang="en-US" dirty="0"/>
          </a:p>
        </p:txBody>
      </p:sp>
    </p:spTree>
    <p:extLst>
      <p:ext uri="{BB962C8B-B14F-4D97-AF65-F5344CB8AC3E}">
        <p14:creationId xmlns:p14="http://schemas.microsoft.com/office/powerpoint/2010/main" val="11872950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Delay </a:t>
            </a:r>
            <a:r>
              <a:rPr lang="en-US" dirty="0"/>
              <a:t>– </a:t>
            </a:r>
            <a:r>
              <a:rPr lang="en-US" dirty="0" smtClean="0"/>
              <a:t>Trucks Exit Highway in Heavy Snow</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731000" cy="414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2871680" cy="97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4E0EDB5-137F-4872-8C48-12D8E4752909}" type="slidenum">
              <a:rPr lang="en-US" smtClean="0"/>
              <a:t>16</a:t>
            </a:fld>
            <a:endParaRPr lang="en-US" dirty="0"/>
          </a:p>
        </p:txBody>
      </p:sp>
    </p:spTree>
    <p:extLst>
      <p:ext uri="{BB962C8B-B14F-4D97-AF65-F5344CB8AC3E}">
        <p14:creationId xmlns:p14="http://schemas.microsoft.com/office/powerpoint/2010/main" val="26257955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4021016" cy="842433"/>
          </a:xfrm>
        </p:spPr>
        <p:txBody>
          <a:bodyPr/>
          <a:lstStyle/>
          <a:p>
            <a:r>
              <a:rPr lang="en-US" dirty="0" smtClean="0"/>
              <a:t>Standard Truck Data</a:t>
            </a:r>
            <a:endParaRPr lang="en-US" dirty="0"/>
          </a:p>
        </p:txBody>
      </p:sp>
      <p:pic>
        <p:nvPicPr>
          <p:cNvPr id="4" name="Picture 3" descr="Z:\ODOT\GPS-AVL\Photos\2013-09-19_10-42-48_854.jpg"/>
          <p:cNvPicPr/>
          <p:nvPr/>
        </p:nvPicPr>
        <p:blipFill>
          <a:blip r:embed="rId2" cstate="print"/>
          <a:srcRect/>
          <a:stretch>
            <a:fillRect/>
          </a:stretch>
        </p:blipFill>
        <p:spPr bwMode="auto">
          <a:xfrm>
            <a:off x="2667000" y="914400"/>
            <a:ext cx="3810000" cy="2438400"/>
          </a:xfrm>
          <a:prstGeom prst="rect">
            <a:avLst/>
          </a:prstGeom>
          <a:noFill/>
          <a:ln w="9525">
            <a:noFill/>
            <a:miter lim="800000"/>
            <a:headEnd/>
            <a:tailEnd/>
          </a:ln>
        </p:spPr>
      </p:pic>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t="8429" b="4364"/>
          <a:stretch>
            <a:fillRect/>
          </a:stretch>
        </p:blipFill>
        <p:spPr bwMode="auto">
          <a:xfrm>
            <a:off x="1709682" y="3581400"/>
            <a:ext cx="57246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44E0EDB5-137F-4872-8C48-12D8E4752909}" type="slidenum">
              <a:rPr lang="en-US" smtClean="0"/>
              <a:t>17</a:t>
            </a:fld>
            <a:endParaRPr lang="en-US" dirty="0"/>
          </a:p>
        </p:txBody>
      </p:sp>
    </p:spTree>
    <p:extLst>
      <p:ext uri="{BB962C8B-B14F-4D97-AF65-F5344CB8AC3E}">
        <p14:creationId xmlns:p14="http://schemas.microsoft.com/office/powerpoint/2010/main" val="30285429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349" y="133350"/>
            <a:ext cx="3061116" cy="842433"/>
          </a:xfrm>
        </p:spPr>
        <p:txBody>
          <a:bodyPr/>
          <a:lstStyle/>
          <a:p>
            <a:r>
              <a:rPr lang="en-US" dirty="0" smtClean="0"/>
              <a:t>TowPlow Data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
            <a:ext cx="4465865" cy="302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Z:\ODOT\Tow Plow\Photos\Ashtabula_TowPlow\WIN_20140325_1119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65" y="4267200"/>
            <a:ext cx="2724150" cy="1534160"/>
          </a:xfrm>
          <a:prstGeom prst="rect">
            <a:avLst/>
          </a:prstGeom>
          <a:noFill/>
          <a:ln>
            <a:noFill/>
          </a:ln>
        </p:spPr>
      </p:pic>
      <p:pic>
        <p:nvPicPr>
          <p:cNvPr id="6" name="Picture 5"/>
          <p:cNvPicPr/>
          <p:nvPr/>
        </p:nvPicPr>
        <p:blipFill>
          <a:blip r:embed="rId4"/>
          <a:stretch>
            <a:fillRect/>
          </a:stretch>
        </p:blipFill>
        <p:spPr>
          <a:xfrm>
            <a:off x="427265" y="3268797"/>
            <a:ext cx="4419600" cy="3530966"/>
          </a:xfrm>
          <a:prstGeom prst="rect">
            <a:avLst/>
          </a:prstGeom>
        </p:spPr>
      </p:pic>
      <p:pic>
        <p:nvPicPr>
          <p:cNvPr id="7" name="Picture 6" descr="Z:\ODOT\Tow Plow\Photos\Ashtabula_TowPlow\WIN_20140325_111731.JPG"/>
          <p:cNvPicPr/>
          <p:nvPr/>
        </p:nvPicPr>
        <p:blipFill>
          <a:blip r:embed="rId5" cstate="print">
            <a:extLst>
              <a:ext uri="{28A0092B-C50C-407E-A947-70E740481C1C}">
                <a14:useLocalDpi xmlns:a14="http://schemas.microsoft.com/office/drawing/2010/main" val="0"/>
              </a:ext>
            </a:extLst>
          </a:blip>
          <a:srcRect l="20677" r="12782"/>
          <a:stretch>
            <a:fillRect/>
          </a:stretch>
        </p:blipFill>
        <p:spPr bwMode="auto">
          <a:xfrm>
            <a:off x="5562600" y="1143000"/>
            <a:ext cx="2787015" cy="2362200"/>
          </a:xfrm>
          <a:prstGeom prst="rect">
            <a:avLst/>
          </a:prstGeom>
          <a:noFill/>
          <a:ln>
            <a:noFill/>
          </a:ln>
        </p:spPr>
      </p:pic>
      <p:sp>
        <p:nvSpPr>
          <p:cNvPr id="3" name="TextBox 2"/>
          <p:cNvSpPr txBox="1"/>
          <p:nvPr/>
        </p:nvSpPr>
        <p:spPr>
          <a:xfrm>
            <a:off x="5562600" y="3581400"/>
            <a:ext cx="2787015" cy="381000"/>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Guidance Laser</a:t>
            </a:r>
          </a:p>
        </p:txBody>
      </p:sp>
      <p:sp>
        <p:nvSpPr>
          <p:cNvPr id="8" name="TextBox 7"/>
          <p:cNvSpPr txBox="1"/>
          <p:nvPr/>
        </p:nvSpPr>
        <p:spPr>
          <a:xfrm>
            <a:off x="5594032" y="5820954"/>
            <a:ext cx="2787015" cy="381000"/>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DVR</a:t>
            </a:r>
          </a:p>
        </p:txBody>
      </p:sp>
      <p:sp>
        <p:nvSpPr>
          <p:cNvPr id="4" name="TextBox 3"/>
          <p:cNvSpPr txBox="1"/>
          <p:nvPr/>
        </p:nvSpPr>
        <p:spPr>
          <a:xfrm>
            <a:off x="914400" y="1413337"/>
            <a:ext cx="1143000" cy="261610"/>
          </a:xfrm>
          <a:prstGeom prst="rect">
            <a:avLst/>
          </a:prstGeom>
          <a:solidFill>
            <a:schemeClr val="bg1"/>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Driver Camera</a:t>
            </a:r>
          </a:p>
        </p:txBody>
      </p:sp>
      <p:sp>
        <p:nvSpPr>
          <p:cNvPr id="10" name="TextBox 9"/>
          <p:cNvSpPr txBox="1"/>
          <p:nvPr/>
        </p:nvSpPr>
        <p:spPr>
          <a:xfrm>
            <a:off x="685800" y="2893975"/>
            <a:ext cx="1600200" cy="261610"/>
          </a:xfrm>
          <a:prstGeom prst="rect">
            <a:avLst/>
          </a:prstGeom>
          <a:solidFill>
            <a:schemeClr val="bg1"/>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Passenger Side  Camera</a:t>
            </a:r>
          </a:p>
        </p:txBody>
      </p:sp>
      <p:sp>
        <p:nvSpPr>
          <p:cNvPr id="11" name="TextBox 10"/>
          <p:cNvSpPr txBox="1"/>
          <p:nvPr/>
        </p:nvSpPr>
        <p:spPr>
          <a:xfrm>
            <a:off x="3124200" y="1411884"/>
            <a:ext cx="1143000" cy="261610"/>
          </a:xfrm>
          <a:prstGeom prst="rect">
            <a:avLst/>
          </a:prstGeom>
          <a:solidFill>
            <a:schemeClr val="bg1"/>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Rear Camera</a:t>
            </a:r>
          </a:p>
        </p:txBody>
      </p:sp>
      <p:sp>
        <p:nvSpPr>
          <p:cNvPr id="12" name="TextBox 11"/>
          <p:cNvSpPr txBox="1"/>
          <p:nvPr/>
        </p:nvSpPr>
        <p:spPr>
          <a:xfrm>
            <a:off x="3124200" y="2893975"/>
            <a:ext cx="1143000" cy="261610"/>
          </a:xfrm>
          <a:prstGeom prst="rect">
            <a:avLst/>
          </a:prstGeom>
          <a:solidFill>
            <a:schemeClr val="bg1"/>
          </a:solid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Front Camera</a:t>
            </a:r>
          </a:p>
        </p:txBody>
      </p:sp>
      <p:sp>
        <p:nvSpPr>
          <p:cNvPr id="13" name="Slide Number Placeholder 12"/>
          <p:cNvSpPr>
            <a:spLocks noGrp="1"/>
          </p:cNvSpPr>
          <p:nvPr>
            <p:ph type="sldNum" sz="quarter" idx="12"/>
          </p:nvPr>
        </p:nvSpPr>
        <p:spPr/>
        <p:txBody>
          <a:bodyPr/>
          <a:lstStyle/>
          <a:p>
            <a:fld id="{44E0EDB5-137F-4872-8C48-12D8E4752909}" type="slidenum">
              <a:rPr lang="en-US" smtClean="0"/>
              <a:t>18</a:t>
            </a:fld>
            <a:endParaRPr lang="en-US" dirty="0"/>
          </a:p>
        </p:txBody>
      </p:sp>
    </p:spTree>
    <p:extLst>
      <p:ext uri="{BB962C8B-B14F-4D97-AF65-F5344CB8AC3E}">
        <p14:creationId xmlns:p14="http://schemas.microsoft.com/office/powerpoint/2010/main" val="258774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0" y="1143000"/>
            <a:ext cx="4572000" cy="5334000"/>
          </a:xfrm>
          <a:prstGeom prst="rect">
            <a:avLst/>
          </a:prstGeom>
        </p:spPr>
      </p:pic>
      <p:sp>
        <p:nvSpPr>
          <p:cNvPr id="3" name="Title 1"/>
          <p:cNvSpPr>
            <a:spLocks noGrp="1"/>
          </p:cNvSpPr>
          <p:nvPr>
            <p:ph type="title"/>
          </p:nvPr>
        </p:nvSpPr>
        <p:spPr>
          <a:xfrm>
            <a:off x="703384" y="300567"/>
            <a:ext cx="8440615" cy="842433"/>
          </a:xfrm>
        </p:spPr>
        <p:txBody>
          <a:bodyPr/>
          <a:lstStyle/>
          <a:p>
            <a:r>
              <a:rPr lang="en-US" dirty="0" smtClean="0"/>
              <a:t>Video Documentation</a:t>
            </a:r>
            <a:endParaRPr lang="en-US" dirty="0"/>
          </a:p>
        </p:txBody>
      </p:sp>
      <p:sp>
        <p:nvSpPr>
          <p:cNvPr id="5" name="Slide Number Placeholder 4"/>
          <p:cNvSpPr>
            <a:spLocks noGrp="1"/>
          </p:cNvSpPr>
          <p:nvPr>
            <p:ph type="sldNum" sz="quarter" idx="12"/>
          </p:nvPr>
        </p:nvSpPr>
        <p:spPr/>
        <p:txBody>
          <a:bodyPr/>
          <a:lstStyle/>
          <a:p>
            <a:fld id="{44E0EDB5-137F-4872-8C48-12D8E4752909}" type="slidenum">
              <a:rPr lang="en-US" smtClean="0"/>
              <a:t>19</a:t>
            </a:fld>
            <a:endParaRPr lang="en-US" dirty="0"/>
          </a:p>
        </p:txBody>
      </p:sp>
    </p:spTree>
    <p:extLst>
      <p:ext uri="{BB962C8B-B14F-4D97-AF65-F5344CB8AC3E}">
        <p14:creationId xmlns:p14="http://schemas.microsoft.com/office/powerpoint/2010/main" val="33408901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703383" y="1443566"/>
            <a:ext cx="7983415" cy="4881033"/>
          </a:xfrm>
        </p:spPr>
        <p:txBody>
          <a:bodyPr/>
          <a:lstStyle/>
          <a:p>
            <a:pPr marL="0" indent="0">
              <a:buNone/>
            </a:pPr>
            <a:r>
              <a:rPr lang="en-US" dirty="0" smtClean="0"/>
              <a:t>The University of Akron would like to thank the Division of Planning, Statewide Planning &amp; Research Team:</a:t>
            </a:r>
          </a:p>
          <a:p>
            <a:pPr marL="579438">
              <a:buFont typeface="Arial" panose="020B0604020202020204" pitchFamily="34" charset="0"/>
              <a:buChar char="•"/>
            </a:pPr>
            <a:r>
              <a:rPr lang="en-US" dirty="0" smtClean="0"/>
              <a:t>Ms. Jill Martindale,</a:t>
            </a:r>
          </a:p>
          <a:p>
            <a:pPr marL="579438">
              <a:buFont typeface="Arial" panose="020B0604020202020204" pitchFamily="34" charset="0"/>
              <a:buChar char="•"/>
            </a:pPr>
            <a:r>
              <a:rPr lang="en-US" dirty="0" smtClean="0"/>
              <a:t>Ms. Kelly Nye,</a:t>
            </a:r>
          </a:p>
          <a:p>
            <a:pPr marL="579438">
              <a:buFont typeface="Arial" panose="020B0604020202020204" pitchFamily="34" charset="0"/>
              <a:buChar char="•"/>
            </a:pPr>
            <a:r>
              <a:rPr lang="en-US" dirty="0" smtClean="0"/>
              <a:t>Ms. Cynthia </a:t>
            </a:r>
            <a:r>
              <a:rPr lang="en-US" dirty="0" err="1" smtClean="0"/>
              <a:t>Gerst</a:t>
            </a:r>
            <a:r>
              <a:rPr lang="en-US" dirty="0" smtClean="0"/>
              <a:t>,</a:t>
            </a:r>
          </a:p>
          <a:p>
            <a:pPr marL="579438">
              <a:buFont typeface="Arial" panose="020B0604020202020204" pitchFamily="34" charset="0"/>
              <a:buChar char="•"/>
            </a:pPr>
            <a:r>
              <a:rPr lang="en-US" dirty="0" smtClean="0"/>
              <a:t>Ms. Vicky </a:t>
            </a:r>
            <a:r>
              <a:rPr lang="en-US" dirty="0" err="1" smtClean="0"/>
              <a:t>Fout</a:t>
            </a:r>
            <a:r>
              <a:rPr lang="en-US" dirty="0" smtClean="0"/>
              <a:t>, and</a:t>
            </a:r>
          </a:p>
          <a:p>
            <a:pPr marL="579438">
              <a:buFont typeface="Arial" panose="020B0604020202020204" pitchFamily="34" charset="0"/>
              <a:buChar char="•"/>
            </a:pPr>
            <a:r>
              <a:rPr lang="en-US" dirty="0" smtClean="0"/>
              <a:t>Mr. Scott </a:t>
            </a:r>
            <a:r>
              <a:rPr lang="en-US" dirty="0" err="1" smtClean="0"/>
              <a:t>Phinney</a:t>
            </a:r>
            <a:r>
              <a:rPr lang="en-US" dirty="0"/>
              <a:t>.</a:t>
            </a:r>
            <a:endParaRPr lang="en-US" dirty="0" smtClean="0"/>
          </a:p>
          <a:p>
            <a:pPr marL="0" indent="0">
              <a:buNone/>
            </a:pPr>
            <a:r>
              <a:rPr lang="en-US" dirty="0" smtClean="0"/>
              <a:t>And the </a:t>
            </a:r>
            <a:r>
              <a:rPr lang="en-US" dirty="0"/>
              <a:t>T</a:t>
            </a:r>
            <a:r>
              <a:rPr lang="en-US" dirty="0" smtClean="0"/>
              <a:t>echnical Liaisons:</a:t>
            </a:r>
          </a:p>
          <a:p>
            <a:pPr marL="579438">
              <a:buFont typeface="Arial" panose="020B0604020202020204" pitchFamily="34" charset="0"/>
              <a:buChar char="•"/>
            </a:pPr>
            <a:r>
              <a:rPr lang="en-US" dirty="0" smtClean="0"/>
              <a:t>Mr. Paul </a:t>
            </a:r>
            <a:r>
              <a:rPr lang="en-US" dirty="0" err="1" smtClean="0"/>
              <a:t>Ensinger</a:t>
            </a:r>
            <a:r>
              <a:rPr lang="en-US" dirty="0" smtClean="0"/>
              <a:t>,</a:t>
            </a:r>
          </a:p>
          <a:p>
            <a:pPr marL="579438">
              <a:buFont typeface="Arial" panose="020B0604020202020204" pitchFamily="34" charset="0"/>
              <a:buChar char="•"/>
            </a:pPr>
            <a:r>
              <a:rPr lang="en-US" dirty="0" smtClean="0"/>
              <a:t>Mr. Brian Olson, and</a:t>
            </a:r>
          </a:p>
          <a:p>
            <a:pPr marL="579438">
              <a:buFont typeface="Arial" panose="020B0604020202020204" pitchFamily="34" charset="0"/>
              <a:buChar char="•"/>
            </a:pPr>
            <a:r>
              <a:rPr lang="en-US" dirty="0" smtClean="0"/>
              <a:t>Mr. Mark Griffiths.</a:t>
            </a:r>
          </a:p>
          <a:p>
            <a:pPr marL="0" indent="0">
              <a:buNone/>
            </a:pPr>
            <a:endParaRPr lang="en-US" dirty="0"/>
          </a:p>
        </p:txBody>
      </p:sp>
      <p:sp>
        <p:nvSpPr>
          <p:cNvPr id="5" name="Slide Number Placeholder 4"/>
          <p:cNvSpPr>
            <a:spLocks noGrp="1"/>
          </p:cNvSpPr>
          <p:nvPr>
            <p:ph type="sldNum" sz="quarter" idx="12"/>
          </p:nvPr>
        </p:nvSpPr>
        <p:spPr/>
        <p:txBody>
          <a:bodyPr/>
          <a:lstStyle/>
          <a:p>
            <a:fld id="{44E0EDB5-137F-4872-8C48-12D8E4752909}" type="slidenum">
              <a:rPr lang="en-US" smtClean="0"/>
              <a:t>2</a:t>
            </a:fld>
            <a:endParaRPr lang="en-US" dirty="0"/>
          </a:p>
        </p:txBody>
      </p:sp>
    </p:spTree>
    <p:extLst>
      <p:ext uri="{BB962C8B-B14F-4D97-AF65-F5344CB8AC3E}">
        <p14:creationId xmlns:p14="http://schemas.microsoft.com/office/powerpoint/2010/main" val="35662019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Documentation</a:t>
            </a:r>
            <a:endParaRPr lang="en-US" dirty="0"/>
          </a:p>
        </p:txBody>
      </p:sp>
      <p:sp>
        <p:nvSpPr>
          <p:cNvPr id="3" name="Content Placeholder 2"/>
          <p:cNvSpPr>
            <a:spLocks noGrp="1"/>
          </p:cNvSpPr>
          <p:nvPr>
            <p:ph idx="1"/>
          </p:nvPr>
        </p:nvSpPr>
        <p:spPr>
          <a:xfrm>
            <a:off x="703383" y="4551817"/>
            <a:ext cx="8289169" cy="2153783"/>
          </a:xfrm>
        </p:spPr>
        <p:txBody>
          <a:bodyPr>
            <a:normAutofit fontScale="92500" lnSpcReduction="10000"/>
          </a:bodyPr>
          <a:lstStyle/>
          <a:p>
            <a:r>
              <a:rPr lang="en-US" dirty="0" smtClean="0"/>
              <a:t>2000 Hours of Video Used to Document: </a:t>
            </a:r>
          </a:p>
          <a:p>
            <a:pPr lvl="1"/>
            <a:r>
              <a:rPr lang="en-US" dirty="0" smtClean="0"/>
              <a:t>TowPlow Deployment</a:t>
            </a:r>
          </a:p>
          <a:p>
            <a:pPr lvl="1"/>
            <a:r>
              <a:rPr lang="en-US" dirty="0" smtClean="0"/>
              <a:t>TowPlow Treatment Change</a:t>
            </a:r>
          </a:p>
          <a:p>
            <a:pPr lvl="1"/>
            <a:r>
              <a:rPr lang="en-US" dirty="0" smtClean="0"/>
              <a:t>Front Plow Deployment</a:t>
            </a:r>
          </a:p>
          <a:p>
            <a:pPr lvl="1"/>
            <a:r>
              <a:rPr lang="en-US" dirty="0" smtClean="0"/>
              <a:t>New Route</a:t>
            </a:r>
          </a:p>
          <a:p>
            <a:pPr lvl="1"/>
            <a:r>
              <a:rPr lang="en-US" dirty="0" smtClean="0"/>
              <a:t>Lane Position Change</a:t>
            </a:r>
            <a:endParaRPr lang="en-US" dirty="0"/>
          </a:p>
        </p:txBody>
      </p:sp>
      <p:pic>
        <p:nvPicPr>
          <p:cNvPr id="5" name="Picture 4"/>
          <p:cNvPicPr/>
          <p:nvPr/>
        </p:nvPicPr>
        <p:blipFill>
          <a:blip r:embed="rId2" cstate="print"/>
          <a:srcRect t="4889"/>
          <a:stretch>
            <a:fillRect/>
          </a:stretch>
        </p:blipFill>
        <p:spPr bwMode="auto">
          <a:xfrm>
            <a:off x="723424" y="1108881"/>
            <a:ext cx="7697152" cy="342360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4E0EDB5-137F-4872-8C48-12D8E4752909}" type="slidenum">
              <a:rPr lang="en-US" smtClean="0"/>
              <a:t>20</a:t>
            </a:fld>
            <a:endParaRPr lang="en-US" dirty="0"/>
          </a:p>
        </p:txBody>
      </p:sp>
    </p:spTree>
    <p:extLst>
      <p:ext uri="{BB962C8B-B14F-4D97-AF65-F5344CB8AC3E}">
        <p14:creationId xmlns:p14="http://schemas.microsoft.com/office/powerpoint/2010/main" val="31967100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172567717"/>
              </p:ext>
            </p:extLst>
          </p:nvPr>
        </p:nvGraphicFramePr>
        <p:xfrm>
          <a:off x="1905000" y="381000"/>
          <a:ext cx="5334000" cy="6626762"/>
        </p:xfrm>
        <a:graphic>
          <a:graphicData uri="http://schemas.openxmlformats.org/presentationml/2006/ole">
            <mc:AlternateContent xmlns:mc="http://schemas.openxmlformats.org/markup-compatibility/2006">
              <mc:Choice xmlns:v="urn:schemas-microsoft-com:vml" Requires="v">
                <p:oleObj spid="_x0000_s4199" name="Document" r:id="rId4" imgW="5654452" imgH="7007836" progId="Word.Document.12">
                  <p:embed/>
                </p:oleObj>
              </mc:Choice>
              <mc:Fallback>
                <p:oleObj name="Document" r:id="rId4" imgW="5654452" imgH="7007836" progId="Word.Document.12">
                  <p:embed/>
                  <p:pic>
                    <p:nvPicPr>
                      <p:cNvPr id="0" name=""/>
                      <p:cNvPicPr/>
                      <p:nvPr/>
                    </p:nvPicPr>
                    <p:blipFill>
                      <a:blip r:embed="rId5"/>
                      <a:stretch>
                        <a:fillRect/>
                      </a:stretch>
                    </p:blipFill>
                    <p:spPr>
                      <a:xfrm>
                        <a:off x="1905000" y="381000"/>
                        <a:ext cx="5334000" cy="6626762"/>
                      </a:xfrm>
                      <a:prstGeom prst="rect">
                        <a:avLst/>
                      </a:prstGeom>
                    </p:spPr>
                  </p:pic>
                </p:oleObj>
              </mc:Fallback>
            </mc:AlternateContent>
          </a:graphicData>
        </a:graphic>
      </p:graphicFrame>
      <p:sp>
        <p:nvSpPr>
          <p:cNvPr id="3" name="Title 1"/>
          <p:cNvSpPr>
            <a:spLocks noGrp="1"/>
          </p:cNvSpPr>
          <p:nvPr>
            <p:ph type="title"/>
          </p:nvPr>
        </p:nvSpPr>
        <p:spPr>
          <a:xfrm>
            <a:off x="457199" y="-152400"/>
            <a:ext cx="8440615" cy="842433"/>
          </a:xfrm>
        </p:spPr>
        <p:txBody>
          <a:bodyPr/>
          <a:lstStyle/>
          <a:p>
            <a:r>
              <a:rPr lang="en-US" dirty="0" err="1" smtClean="0"/>
              <a:t>TowPlow</a:t>
            </a:r>
            <a:r>
              <a:rPr lang="en-US" dirty="0" smtClean="0"/>
              <a:t> Deployment Definitions</a:t>
            </a:r>
            <a:endParaRPr lang="en-US" dirty="0"/>
          </a:p>
        </p:txBody>
      </p:sp>
      <p:sp>
        <p:nvSpPr>
          <p:cNvPr id="4" name="Slide Number Placeholder 3"/>
          <p:cNvSpPr>
            <a:spLocks noGrp="1"/>
          </p:cNvSpPr>
          <p:nvPr>
            <p:ph type="sldNum" sz="quarter" idx="12"/>
          </p:nvPr>
        </p:nvSpPr>
        <p:spPr/>
        <p:txBody>
          <a:bodyPr/>
          <a:lstStyle/>
          <a:p>
            <a:fld id="{44E0EDB5-137F-4872-8C48-12D8E4752909}" type="slidenum">
              <a:rPr lang="en-US" smtClean="0"/>
              <a:t>21</a:t>
            </a:fld>
            <a:endParaRPr lang="en-US" dirty="0"/>
          </a:p>
        </p:txBody>
      </p:sp>
    </p:spTree>
    <p:extLst>
      <p:ext uri="{BB962C8B-B14F-4D97-AF65-F5344CB8AC3E}">
        <p14:creationId xmlns:p14="http://schemas.microsoft.com/office/powerpoint/2010/main" val="301089581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546819120"/>
              </p:ext>
            </p:extLst>
          </p:nvPr>
        </p:nvGraphicFramePr>
        <p:xfrm>
          <a:off x="1981200" y="538627"/>
          <a:ext cx="5181600" cy="6691200"/>
        </p:xfrm>
        <a:graphic>
          <a:graphicData uri="http://schemas.openxmlformats.org/presentationml/2006/ole">
            <mc:AlternateContent xmlns:mc="http://schemas.openxmlformats.org/markup-compatibility/2006">
              <mc:Choice xmlns:v="urn:schemas-microsoft-com:vml" Requires="v">
                <p:oleObj spid="_x0000_s10293" name="Document" r:id="rId4" imgW="5644979" imgH="7267036" progId="Word.Document.12">
                  <p:embed/>
                </p:oleObj>
              </mc:Choice>
              <mc:Fallback>
                <p:oleObj name="Document" r:id="rId4" imgW="5644979" imgH="7267036" progId="Word.Document.1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38627"/>
                        <a:ext cx="5181600" cy="6691200"/>
                      </a:xfrm>
                      <a:prstGeom prst="rect">
                        <a:avLst/>
                      </a:prstGeom>
                      <a:noFill/>
                      <a:ln>
                        <a:noFill/>
                      </a:ln>
                    </p:spPr>
                  </p:pic>
                </p:oleObj>
              </mc:Fallback>
            </mc:AlternateContent>
          </a:graphicData>
        </a:graphic>
      </p:graphicFrame>
      <p:sp>
        <p:nvSpPr>
          <p:cNvPr id="3" name="Title 1"/>
          <p:cNvSpPr>
            <a:spLocks noGrp="1"/>
          </p:cNvSpPr>
          <p:nvPr>
            <p:ph type="title"/>
          </p:nvPr>
        </p:nvSpPr>
        <p:spPr>
          <a:xfrm>
            <a:off x="457200" y="-10886"/>
            <a:ext cx="8440615" cy="685800"/>
          </a:xfrm>
        </p:spPr>
        <p:txBody>
          <a:bodyPr/>
          <a:lstStyle/>
          <a:p>
            <a:r>
              <a:rPr lang="en-US" dirty="0" err="1" smtClean="0"/>
              <a:t>TowPlow</a:t>
            </a:r>
            <a:r>
              <a:rPr lang="en-US" dirty="0" smtClean="0"/>
              <a:t> Position Definitions</a:t>
            </a:r>
            <a:endParaRPr lang="en-US" dirty="0"/>
          </a:p>
        </p:txBody>
      </p:sp>
      <p:sp>
        <p:nvSpPr>
          <p:cNvPr id="5" name="Slide Number Placeholder 4"/>
          <p:cNvSpPr>
            <a:spLocks noGrp="1"/>
          </p:cNvSpPr>
          <p:nvPr>
            <p:ph type="sldNum" sz="quarter" idx="12"/>
          </p:nvPr>
        </p:nvSpPr>
        <p:spPr/>
        <p:txBody>
          <a:bodyPr/>
          <a:lstStyle/>
          <a:p>
            <a:fld id="{44E0EDB5-137F-4872-8C48-12D8E4752909}" type="slidenum">
              <a:rPr lang="en-US" smtClean="0"/>
              <a:t>22</a:t>
            </a:fld>
            <a:endParaRPr lang="en-US" dirty="0"/>
          </a:p>
        </p:txBody>
      </p:sp>
    </p:spTree>
    <p:extLst>
      <p:ext uri="{BB962C8B-B14F-4D97-AF65-F5344CB8AC3E}">
        <p14:creationId xmlns:p14="http://schemas.microsoft.com/office/powerpoint/2010/main" val="289760419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044626" y="983897"/>
            <a:ext cx="5760720" cy="3474720"/>
          </a:xfrm>
          <a:prstGeom prst="rect">
            <a:avLst/>
          </a:prstGeom>
          <a:noFill/>
          <a:ln>
            <a:noFill/>
          </a:ln>
        </p:spPr>
      </p:pic>
      <p:graphicFrame>
        <p:nvGraphicFramePr>
          <p:cNvPr id="21" name="Table 20"/>
          <p:cNvGraphicFramePr>
            <a:graphicFrameLocks noGrp="1"/>
          </p:cNvGraphicFramePr>
          <p:nvPr>
            <p:extLst>
              <p:ext uri="{D42A27DB-BD31-4B8C-83A1-F6EECF244321}">
                <p14:modId xmlns:p14="http://schemas.microsoft.com/office/powerpoint/2010/main" val="1890086573"/>
              </p:ext>
            </p:extLst>
          </p:nvPr>
        </p:nvGraphicFramePr>
        <p:xfrm>
          <a:off x="5739325" y="5153732"/>
          <a:ext cx="3272790" cy="1600200"/>
        </p:xfrm>
        <a:graphic>
          <a:graphicData uri="http://schemas.openxmlformats.org/drawingml/2006/table">
            <a:tbl>
              <a:tblPr firstRow="1" firstCol="1" bandRow="1"/>
              <a:tblGrid>
                <a:gridCol w="2083165"/>
                <a:gridCol w="1189625"/>
              </a:tblGrid>
              <a:tr h="313690">
                <a:tc>
                  <a:txBody>
                    <a:bodyPr/>
                    <a:lstStyle/>
                    <a:p>
                      <a:pPr marL="0" marR="0">
                        <a:lnSpc>
                          <a:spcPct val="150000"/>
                        </a:lnSpc>
                        <a:spcBef>
                          <a:spcPts val="0"/>
                        </a:spcBef>
                        <a:spcAft>
                          <a:spcPts val="0"/>
                        </a:spcAft>
                      </a:pPr>
                      <a:r>
                        <a:rPr lang="en-US" sz="1400" dirty="0">
                          <a:effectLst/>
                          <a:latin typeface="Times New Roman"/>
                          <a:ea typeface="Calibri"/>
                          <a:cs typeface="Times New Roman"/>
                        </a:rPr>
                        <a:t>Event Type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effectLst/>
                          <a:latin typeface="Times New Roman"/>
                          <a:ea typeface="Calibri"/>
                          <a:cs typeface="Times New Roman"/>
                        </a:rPr>
                        <a:t>Average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1400" dirty="0">
                          <a:effectLst/>
                          <a:latin typeface="Times New Roman"/>
                          <a:ea typeface="Calibri"/>
                          <a:cs typeface="Times New Roman"/>
                        </a:rPr>
                        <a:t>Deployed Mileage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Times New Roman"/>
                          <a:ea typeface="Calibri"/>
                          <a:cs typeface="Times New Roman"/>
                        </a:rPr>
                        <a:t>53</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1400" dirty="0">
                          <a:effectLst/>
                          <a:latin typeface="Times New Roman"/>
                          <a:ea typeface="Calibri"/>
                          <a:cs typeface="Times New Roman"/>
                        </a:rPr>
                        <a:t>Deployed Time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Times New Roman"/>
                          <a:ea typeface="Calibri"/>
                          <a:cs typeface="Times New Roman"/>
                        </a:rPr>
                        <a:t>56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1400" dirty="0">
                          <a:effectLst/>
                          <a:latin typeface="Times New Roman"/>
                          <a:ea typeface="Calibri"/>
                          <a:cs typeface="Times New Roman"/>
                        </a:rPr>
                        <a:t>Not Deployed Mileage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Times New Roman"/>
                          <a:ea typeface="Calibri"/>
                          <a:cs typeface="Times New Roman"/>
                        </a:rPr>
                        <a:t>47</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50000"/>
                        </a:lnSpc>
                        <a:spcBef>
                          <a:spcPts val="0"/>
                        </a:spcBef>
                        <a:spcAft>
                          <a:spcPts val="0"/>
                        </a:spcAft>
                      </a:pPr>
                      <a:r>
                        <a:rPr lang="en-US" sz="1400" dirty="0">
                          <a:effectLst/>
                          <a:latin typeface="Times New Roman"/>
                          <a:ea typeface="Calibri"/>
                          <a:cs typeface="Times New Roman"/>
                        </a:rPr>
                        <a:t>Not Deployed Time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effectLst/>
                          <a:latin typeface="Times New Roman"/>
                          <a:ea typeface="Calibri"/>
                          <a:cs typeface="Times New Roman"/>
                        </a:rPr>
                        <a:t>44</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11"/>
          <p:cNvSpPr>
            <a:spLocks noChangeArrowheads="1"/>
          </p:cNvSpPr>
          <p:nvPr/>
        </p:nvSpPr>
        <p:spPr bwMode="auto">
          <a:xfrm>
            <a:off x="5690619" y="4630512"/>
            <a:ext cx="19690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Number of Events: 60</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Overall TowPlow Status</a:t>
            </a: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itle 1"/>
          <p:cNvSpPr>
            <a:spLocks noGrp="1"/>
          </p:cNvSpPr>
          <p:nvPr>
            <p:ph type="title"/>
          </p:nvPr>
        </p:nvSpPr>
        <p:spPr>
          <a:xfrm>
            <a:off x="609600" y="108554"/>
            <a:ext cx="8440615" cy="842433"/>
          </a:xfrm>
        </p:spPr>
        <p:txBody>
          <a:bodyPr/>
          <a:lstStyle/>
          <a:p>
            <a:r>
              <a:rPr lang="en-US" dirty="0" smtClean="0"/>
              <a:t>Overall </a:t>
            </a:r>
            <a:r>
              <a:rPr lang="en-US" dirty="0" err="1" smtClean="0"/>
              <a:t>TowPlow</a:t>
            </a:r>
            <a:r>
              <a:rPr lang="en-US" dirty="0" smtClean="0"/>
              <a:t> Deployment</a:t>
            </a:r>
            <a:endParaRPr lang="en-US" dirty="0"/>
          </a:p>
        </p:txBody>
      </p:sp>
      <p:sp>
        <p:nvSpPr>
          <p:cNvPr id="9" name="TextBox 8"/>
          <p:cNvSpPr txBox="1"/>
          <p:nvPr/>
        </p:nvSpPr>
        <p:spPr>
          <a:xfrm rot="16200000">
            <a:off x="-705967" y="2580683"/>
            <a:ext cx="3000466" cy="369332"/>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Percentage Over Evaluation </a:t>
            </a:r>
          </a:p>
        </p:txBody>
      </p:sp>
      <p:sp>
        <p:nvSpPr>
          <p:cNvPr id="11" name="TextBox 10"/>
          <p:cNvSpPr txBox="1"/>
          <p:nvPr/>
        </p:nvSpPr>
        <p:spPr>
          <a:xfrm>
            <a:off x="2895600" y="4445917"/>
            <a:ext cx="2362200" cy="369332"/>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Deployment Status </a:t>
            </a:r>
          </a:p>
        </p:txBody>
      </p:sp>
      <p:sp>
        <p:nvSpPr>
          <p:cNvPr id="3" name="Slide Number Placeholder 2"/>
          <p:cNvSpPr>
            <a:spLocks noGrp="1"/>
          </p:cNvSpPr>
          <p:nvPr>
            <p:ph type="sldNum" sz="quarter" idx="12"/>
          </p:nvPr>
        </p:nvSpPr>
        <p:spPr/>
        <p:txBody>
          <a:bodyPr/>
          <a:lstStyle/>
          <a:p>
            <a:fld id="{44E0EDB5-137F-4872-8C48-12D8E4752909}" type="slidenum">
              <a:rPr lang="en-US" smtClean="0"/>
              <a:t>23</a:t>
            </a:fld>
            <a:endParaRPr lang="en-US" dirty="0"/>
          </a:p>
        </p:txBody>
      </p:sp>
    </p:spTree>
    <p:extLst>
      <p:ext uri="{BB962C8B-B14F-4D97-AF65-F5344CB8AC3E}">
        <p14:creationId xmlns:p14="http://schemas.microsoft.com/office/powerpoint/2010/main" val="34942688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7"/>
            <a:ext cx="8440615" cy="842433"/>
          </a:xfrm>
        </p:spPr>
        <p:txBody>
          <a:bodyPr/>
          <a:lstStyle/>
          <a:p>
            <a:r>
              <a:rPr lang="en-US" dirty="0" smtClean="0"/>
              <a:t>Overall Treatment Type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94972"/>
            <a:ext cx="5806341" cy="3429000"/>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2145743358"/>
              </p:ext>
            </p:extLst>
          </p:nvPr>
        </p:nvGraphicFramePr>
        <p:xfrm>
          <a:off x="5612325" y="5173823"/>
          <a:ext cx="3425190" cy="1488279"/>
        </p:xfrm>
        <a:graphic>
          <a:graphicData uri="http://schemas.openxmlformats.org/drawingml/2006/table">
            <a:tbl>
              <a:tblPr firstRow="1" firstCol="1" bandRow="1"/>
              <a:tblGrid>
                <a:gridCol w="1599160"/>
                <a:gridCol w="1826030"/>
              </a:tblGrid>
              <a:tr h="464448">
                <a:tc>
                  <a:txBody>
                    <a:bodyPr/>
                    <a:lstStyle/>
                    <a:p>
                      <a:pPr>
                        <a:lnSpc>
                          <a:spcPct val="115000"/>
                        </a:lnSpc>
                        <a:spcAft>
                          <a:spcPts val="0"/>
                        </a:spcAft>
                      </a:pPr>
                      <a:r>
                        <a:rPr lang="en-US" sz="1400" dirty="0">
                          <a:effectLst/>
                          <a:latin typeface="Times New Roman"/>
                          <a:ea typeface="Calibri"/>
                          <a:cs typeface="Times New Roman"/>
                        </a:rPr>
                        <a:t>Event Type</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a:ea typeface="Calibri"/>
                          <a:cs typeface="Times New Roman"/>
                        </a:rPr>
                        <a:t>Average (%)</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489">
                <a:tc>
                  <a:txBody>
                    <a:bodyPr/>
                    <a:lstStyle/>
                    <a:p>
                      <a:pPr>
                        <a:lnSpc>
                          <a:spcPct val="115000"/>
                        </a:lnSpc>
                        <a:spcAft>
                          <a:spcPts val="0"/>
                        </a:spcAft>
                      </a:pPr>
                      <a:r>
                        <a:rPr lang="en-US" sz="1400" dirty="0">
                          <a:effectLst/>
                          <a:latin typeface="Times New Roman"/>
                          <a:ea typeface="Calibri"/>
                          <a:cs typeface="Times New Roman"/>
                        </a:rPr>
                        <a:t>Plowing Mileage</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a:ea typeface="Calibri"/>
                          <a:cs typeface="Times New Roman"/>
                        </a:rPr>
                        <a:t>91</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489">
                <a:tc>
                  <a:txBody>
                    <a:bodyPr/>
                    <a:lstStyle/>
                    <a:p>
                      <a:pPr>
                        <a:lnSpc>
                          <a:spcPct val="115000"/>
                        </a:lnSpc>
                        <a:spcAft>
                          <a:spcPts val="0"/>
                        </a:spcAft>
                      </a:pPr>
                      <a:r>
                        <a:rPr lang="en-US" sz="1400" dirty="0">
                          <a:effectLst/>
                          <a:latin typeface="Times New Roman"/>
                          <a:ea typeface="Calibri"/>
                          <a:cs typeface="Times New Roman"/>
                        </a:rPr>
                        <a:t>Plowing Time</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a:ea typeface="Calibri"/>
                          <a:cs typeface="Times New Roman"/>
                        </a:rPr>
                        <a:t>91</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489">
                <a:tc>
                  <a:txBody>
                    <a:bodyPr/>
                    <a:lstStyle/>
                    <a:p>
                      <a:pPr>
                        <a:lnSpc>
                          <a:spcPct val="115000"/>
                        </a:lnSpc>
                        <a:spcAft>
                          <a:spcPts val="0"/>
                        </a:spcAft>
                      </a:pPr>
                      <a:r>
                        <a:rPr lang="en-US" sz="1400" dirty="0">
                          <a:effectLst/>
                          <a:latin typeface="Times New Roman"/>
                          <a:ea typeface="Calibri"/>
                          <a:cs typeface="Times New Roman"/>
                        </a:rPr>
                        <a:t>Salting Mileage</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a:ea typeface="Calibri"/>
                          <a:cs typeface="Times New Roman"/>
                        </a:rPr>
                        <a:t>9</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245">
                <a:tc>
                  <a:txBody>
                    <a:bodyPr/>
                    <a:lstStyle/>
                    <a:p>
                      <a:pPr>
                        <a:lnSpc>
                          <a:spcPct val="115000"/>
                        </a:lnSpc>
                        <a:spcAft>
                          <a:spcPts val="0"/>
                        </a:spcAft>
                      </a:pPr>
                      <a:r>
                        <a:rPr lang="en-US" sz="1400" dirty="0">
                          <a:effectLst/>
                          <a:latin typeface="Times New Roman"/>
                          <a:ea typeface="Calibri"/>
                          <a:cs typeface="Times New Roman"/>
                        </a:rPr>
                        <a:t>Salting Time</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Times New Roman"/>
                          <a:ea typeface="Calibri"/>
                          <a:cs typeface="Times New Roman"/>
                        </a:rPr>
                        <a:t>9</a:t>
                      </a:r>
                      <a:endParaRPr lang="en-US" sz="18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7"/>
          <p:cNvSpPr>
            <a:spLocks noChangeArrowheads="1"/>
          </p:cNvSpPr>
          <p:nvPr/>
        </p:nvSpPr>
        <p:spPr bwMode="auto">
          <a:xfrm>
            <a:off x="5486400" y="4650603"/>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Number of Events: 60</a:t>
            </a:r>
            <a:endParaRPr kumimoji="0" lang="en-US" altLang="en-US"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Overall TowPlow Treatment</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16200000">
            <a:off x="-688465" y="2462939"/>
            <a:ext cx="3000466" cy="369332"/>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Percentage Over Evaluation </a:t>
            </a:r>
          </a:p>
        </p:txBody>
      </p:sp>
      <p:sp>
        <p:nvSpPr>
          <p:cNvPr id="8" name="TextBox 7"/>
          <p:cNvSpPr txBox="1"/>
          <p:nvPr/>
        </p:nvSpPr>
        <p:spPr>
          <a:xfrm>
            <a:off x="2865070" y="4423972"/>
            <a:ext cx="2362200" cy="369332"/>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Treatment Type</a:t>
            </a:r>
          </a:p>
        </p:txBody>
      </p:sp>
      <p:sp>
        <p:nvSpPr>
          <p:cNvPr id="9" name="Slide Number Placeholder 8"/>
          <p:cNvSpPr>
            <a:spLocks noGrp="1"/>
          </p:cNvSpPr>
          <p:nvPr>
            <p:ph type="sldNum" sz="quarter" idx="12"/>
          </p:nvPr>
        </p:nvSpPr>
        <p:spPr/>
        <p:txBody>
          <a:bodyPr/>
          <a:lstStyle/>
          <a:p>
            <a:fld id="{44E0EDB5-137F-4872-8C48-12D8E4752909}" type="slidenum">
              <a:rPr lang="en-US" smtClean="0"/>
              <a:t>24</a:t>
            </a:fld>
            <a:endParaRPr lang="en-US" dirty="0"/>
          </a:p>
        </p:txBody>
      </p:sp>
    </p:spTree>
    <p:extLst>
      <p:ext uri="{BB962C8B-B14F-4D97-AF65-F5344CB8AC3E}">
        <p14:creationId xmlns:p14="http://schemas.microsoft.com/office/powerpoint/2010/main" val="19022763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90779"/>
            <a:ext cx="8440615" cy="842433"/>
          </a:xfrm>
        </p:spPr>
        <p:txBody>
          <a:bodyPr/>
          <a:lstStyle/>
          <a:p>
            <a:r>
              <a:rPr lang="en-US" dirty="0" smtClean="0"/>
              <a:t>Overall </a:t>
            </a:r>
            <a:r>
              <a:rPr lang="en-US" dirty="0" err="1" smtClean="0"/>
              <a:t>TowPlow</a:t>
            </a:r>
            <a:r>
              <a:rPr lang="en-US" dirty="0" smtClean="0"/>
              <a:t> Position</a:t>
            </a:r>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74606"/>
            <a:ext cx="5760720" cy="338328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4287592365"/>
              </p:ext>
            </p:extLst>
          </p:nvPr>
        </p:nvGraphicFramePr>
        <p:xfrm>
          <a:off x="4800600" y="5486400"/>
          <a:ext cx="4141204" cy="1261872"/>
        </p:xfrm>
        <a:graphic>
          <a:graphicData uri="http://schemas.openxmlformats.org/drawingml/2006/table">
            <a:tbl>
              <a:tblPr firstRow="1" firstCol="1" bandRow="1"/>
              <a:tblGrid>
                <a:gridCol w="1525707"/>
                <a:gridCol w="998975"/>
                <a:gridCol w="817343"/>
                <a:gridCol w="799179"/>
              </a:tblGrid>
              <a:tr h="0">
                <a:tc>
                  <a:txBody>
                    <a:bodyPr/>
                    <a:lstStyle/>
                    <a:p>
                      <a:pPr>
                        <a:lnSpc>
                          <a:spcPct val="115000"/>
                        </a:lnSpc>
                        <a:spcAft>
                          <a:spcPts val="0"/>
                        </a:spcAft>
                      </a:pPr>
                      <a:r>
                        <a:rPr lang="en-US" sz="1200" dirty="0">
                          <a:effectLst/>
                          <a:latin typeface="Times New Roman"/>
                          <a:ea typeface="Calibri"/>
                          <a:cs typeface="Times New Roman"/>
                        </a:rPr>
                        <a:t>Event Type</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Shoulder (%)</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Right Lane (%)</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Ramp (%)</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200" dirty="0">
                          <a:effectLst/>
                          <a:latin typeface="Times New Roman"/>
                          <a:ea typeface="Calibri"/>
                          <a:cs typeface="Times New Roman"/>
                        </a:rPr>
                        <a:t>Plowing Mileage</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23</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69</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8</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200" dirty="0">
                          <a:effectLst/>
                          <a:latin typeface="Times New Roman"/>
                          <a:ea typeface="Calibri"/>
                          <a:cs typeface="Times New Roman"/>
                        </a:rPr>
                        <a:t>Plowing Time</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23</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66</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12</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200" dirty="0">
                          <a:effectLst/>
                          <a:latin typeface="Times New Roman"/>
                          <a:ea typeface="Calibri"/>
                          <a:cs typeface="Times New Roman"/>
                        </a:rPr>
                        <a:t>Salting Mileage</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52</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36</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12</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1200" dirty="0">
                          <a:effectLst/>
                          <a:latin typeface="Times New Roman"/>
                          <a:ea typeface="Calibri"/>
                          <a:cs typeface="Times New Roman"/>
                        </a:rPr>
                        <a:t>Salting Time</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53</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33</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Calibri"/>
                          <a:cs typeface="Times New Roman"/>
                        </a:rPr>
                        <a:t>14</a:t>
                      </a:r>
                      <a:endParaRPr lang="en-US" sz="1200" dirty="0">
                        <a:effectLst/>
                        <a:latin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9"/>
          <p:cNvSpPr>
            <a:spLocks noChangeArrowheads="1"/>
          </p:cNvSpPr>
          <p:nvPr/>
        </p:nvSpPr>
        <p:spPr bwMode="auto">
          <a:xfrm>
            <a:off x="4800600" y="4953000"/>
            <a:ext cx="35856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Number of Events: 60</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Overall Average TowPlow Lane Configuration:</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p:cNvSpPr txBox="1"/>
          <p:nvPr/>
        </p:nvSpPr>
        <p:spPr>
          <a:xfrm rot="16200000">
            <a:off x="-627044" y="2573774"/>
            <a:ext cx="2995023" cy="369332"/>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Percentage Over Evaluation </a:t>
            </a:r>
          </a:p>
        </p:txBody>
      </p:sp>
      <p:sp>
        <p:nvSpPr>
          <p:cNvPr id="9" name="TextBox 8"/>
          <p:cNvSpPr txBox="1"/>
          <p:nvPr/>
        </p:nvSpPr>
        <p:spPr>
          <a:xfrm>
            <a:off x="2743200" y="4411980"/>
            <a:ext cx="2362200" cy="369332"/>
          </a:xfrm>
          <a:prstGeom prst="rect">
            <a:avLst/>
          </a:prstGeom>
          <a:noFill/>
        </p:spPr>
        <p:txBody>
          <a:bodyPr wrap="square" rtlCol="0">
            <a:spAutoFit/>
          </a:bodyPr>
          <a:lstStyle/>
          <a:p>
            <a:pPr algn="ctr"/>
            <a:r>
              <a:rPr lang="en-US" dirty="0" smtClean="0">
                <a:solidFill>
                  <a:srgbClr val="000090"/>
                </a:solidFill>
                <a:latin typeface="Times New Roman" panose="02020603050405020304" pitchFamily="18" charset="0"/>
                <a:cs typeface="Times New Roman" panose="02020603050405020304" pitchFamily="18" charset="0"/>
              </a:rPr>
              <a:t>Lane Position</a:t>
            </a:r>
          </a:p>
        </p:txBody>
      </p:sp>
      <p:sp>
        <p:nvSpPr>
          <p:cNvPr id="4" name="Slide Number Placeholder 3"/>
          <p:cNvSpPr>
            <a:spLocks noGrp="1"/>
          </p:cNvSpPr>
          <p:nvPr>
            <p:ph type="sldNum" sz="quarter" idx="12"/>
          </p:nvPr>
        </p:nvSpPr>
        <p:spPr/>
        <p:txBody>
          <a:bodyPr/>
          <a:lstStyle/>
          <a:p>
            <a:fld id="{44E0EDB5-137F-4872-8C48-12D8E4752909}" type="slidenum">
              <a:rPr lang="en-US" smtClean="0"/>
              <a:t>25</a:t>
            </a:fld>
            <a:endParaRPr lang="en-US" dirty="0"/>
          </a:p>
        </p:txBody>
      </p:sp>
    </p:spTree>
    <p:extLst>
      <p:ext uri="{BB962C8B-B14F-4D97-AF65-F5344CB8AC3E}">
        <p14:creationId xmlns:p14="http://schemas.microsoft.com/office/powerpoint/2010/main" val="104225736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3" name="Content Placeholder 2"/>
          <p:cNvSpPr>
            <a:spLocks noGrp="1"/>
          </p:cNvSpPr>
          <p:nvPr>
            <p:ph idx="1"/>
          </p:nvPr>
        </p:nvSpPr>
        <p:spPr/>
        <p:txBody>
          <a:bodyPr/>
          <a:lstStyle/>
          <a:p>
            <a:r>
              <a:rPr lang="en-US" dirty="0" smtClean="0"/>
              <a:t>Annualized cost of </a:t>
            </a:r>
            <a:r>
              <a:rPr lang="en-US" dirty="0" err="1" smtClean="0"/>
              <a:t>TowPlow</a:t>
            </a:r>
            <a:r>
              <a:rPr lang="en-US" dirty="0" smtClean="0"/>
              <a:t> versus standard truck</a:t>
            </a:r>
          </a:p>
          <a:p>
            <a:r>
              <a:rPr lang="en-US" dirty="0" smtClean="0"/>
              <a:t>Monte Carlo simulation</a:t>
            </a:r>
          </a:p>
          <a:p>
            <a:pPr lvl="1"/>
            <a:r>
              <a:rPr lang="en-US" dirty="0" smtClean="0"/>
              <a:t>Matlab</a:t>
            </a:r>
          </a:p>
          <a:p>
            <a:pPr lvl="1"/>
            <a:r>
              <a:rPr lang="en-US" dirty="0" smtClean="0"/>
              <a:t>Random number generator</a:t>
            </a:r>
          </a:p>
          <a:p>
            <a:r>
              <a:rPr lang="en-US" dirty="0" smtClean="0"/>
              <a:t>Utilization rate for each truck by storm classification</a:t>
            </a:r>
          </a:p>
          <a:p>
            <a:r>
              <a:rPr lang="en-US" dirty="0" smtClean="0"/>
              <a:t>TowPlow to standard truck equivalency</a:t>
            </a:r>
          </a:p>
          <a:p>
            <a:r>
              <a:rPr lang="en-US" dirty="0" smtClean="0"/>
              <a:t>Comparison</a:t>
            </a:r>
            <a:endParaRPr lang="en-US" dirty="0"/>
          </a:p>
        </p:txBody>
      </p:sp>
      <p:sp>
        <p:nvSpPr>
          <p:cNvPr id="5" name="Slide Number Placeholder 4"/>
          <p:cNvSpPr>
            <a:spLocks noGrp="1"/>
          </p:cNvSpPr>
          <p:nvPr>
            <p:ph type="sldNum" sz="quarter" idx="12"/>
          </p:nvPr>
        </p:nvSpPr>
        <p:spPr/>
        <p:txBody>
          <a:bodyPr/>
          <a:lstStyle/>
          <a:p>
            <a:fld id="{44E0EDB5-137F-4872-8C48-12D8E4752909}" type="slidenum">
              <a:rPr lang="en-US" smtClean="0"/>
              <a:t>26</a:t>
            </a:fld>
            <a:endParaRPr lang="en-US" dirty="0"/>
          </a:p>
        </p:txBody>
      </p:sp>
    </p:spTree>
    <p:extLst>
      <p:ext uri="{BB962C8B-B14F-4D97-AF65-F5344CB8AC3E}">
        <p14:creationId xmlns:p14="http://schemas.microsoft.com/office/powerpoint/2010/main" val="13662159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146771" y="152400"/>
            <a:ext cx="5540027" cy="6505575"/>
          </a:xfrm>
          <a:prstGeom prst="rect">
            <a:avLst/>
          </a:prstGeom>
        </p:spPr>
      </p:pic>
      <p:sp>
        <p:nvSpPr>
          <p:cNvPr id="6" name="Slide Number Placeholder 5"/>
          <p:cNvSpPr>
            <a:spLocks noGrp="1"/>
          </p:cNvSpPr>
          <p:nvPr>
            <p:ph type="sldNum" sz="quarter" idx="12"/>
          </p:nvPr>
        </p:nvSpPr>
        <p:spPr/>
        <p:txBody>
          <a:bodyPr/>
          <a:lstStyle/>
          <a:p>
            <a:fld id="{44E0EDB5-137F-4872-8C48-12D8E4752909}" type="slidenum">
              <a:rPr lang="en-US" smtClean="0"/>
              <a:t>27</a:t>
            </a:fld>
            <a:endParaRPr lang="en-US" dirty="0"/>
          </a:p>
        </p:txBody>
      </p:sp>
    </p:spTree>
    <p:extLst>
      <p:ext uri="{BB962C8B-B14F-4D97-AF65-F5344CB8AC3E}">
        <p14:creationId xmlns:p14="http://schemas.microsoft.com/office/powerpoint/2010/main" val="28964363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871851391"/>
              </p:ext>
            </p:extLst>
          </p:nvPr>
        </p:nvGraphicFramePr>
        <p:xfrm>
          <a:off x="790575" y="685800"/>
          <a:ext cx="5076825" cy="7048500"/>
        </p:xfrm>
        <a:graphic>
          <a:graphicData uri="http://schemas.openxmlformats.org/presentationml/2006/ole">
            <mc:AlternateContent xmlns:mc="http://schemas.openxmlformats.org/markup-compatibility/2006">
              <mc:Choice xmlns:v="urn:schemas-microsoft-com:vml" Requires="v">
                <p:oleObj spid="_x0000_s8252" name="Document" r:id="rId4" imgW="5776434" imgH="8004235" progId="Word.Document.12">
                  <p:embed/>
                </p:oleObj>
              </mc:Choice>
              <mc:Fallback>
                <p:oleObj name="Document" r:id="rId4" imgW="5776434" imgH="8004235" progId="Word.Document.12">
                  <p:embed/>
                  <p:pic>
                    <p:nvPicPr>
                      <p:cNvPr id="0" name=""/>
                      <p:cNvPicPr/>
                      <p:nvPr/>
                    </p:nvPicPr>
                    <p:blipFill>
                      <a:blip r:embed="rId5"/>
                      <a:stretch>
                        <a:fillRect/>
                      </a:stretch>
                    </p:blipFill>
                    <p:spPr>
                      <a:xfrm>
                        <a:off x="790575" y="685800"/>
                        <a:ext cx="5076825" cy="7048500"/>
                      </a:xfrm>
                      <a:prstGeom prst="rect">
                        <a:avLst/>
                      </a:prstGeom>
                    </p:spPr>
                  </p:pic>
                </p:oleObj>
              </mc:Fallback>
            </mc:AlternateContent>
          </a:graphicData>
        </a:graphic>
      </p:graphicFrame>
      <p:sp>
        <p:nvSpPr>
          <p:cNvPr id="7" name="Content Placeholder 2"/>
          <p:cNvSpPr>
            <a:spLocks noGrp="1"/>
          </p:cNvSpPr>
          <p:nvPr>
            <p:ph idx="1"/>
          </p:nvPr>
        </p:nvSpPr>
        <p:spPr>
          <a:xfrm>
            <a:off x="5867400" y="457200"/>
            <a:ext cx="3047999" cy="5894429"/>
          </a:xfrm>
        </p:spPr>
        <p:txBody>
          <a:bodyPr>
            <a:normAutofit fontScale="92500" lnSpcReduction="10000"/>
          </a:bodyPr>
          <a:lstStyle/>
          <a:p>
            <a:pPr marL="0" indent="0">
              <a:buNone/>
            </a:pPr>
            <a:r>
              <a:rPr lang="en-US" dirty="0" smtClean="0"/>
              <a:t>Sources:</a:t>
            </a:r>
          </a:p>
          <a:p>
            <a:pPr marL="0" indent="0">
              <a:buNone/>
            </a:pPr>
            <a:r>
              <a:rPr lang="en-US" dirty="0" smtClean="0"/>
              <a:t>ODOT – Specific operational and financial data.</a:t>
            </a:r>
          </a:p>
          <a:p>
            <a:pPr marL="0" indent="0">
              <a:buNone/>
            </a:pPr>
            <a:endParaRPr lang="en-US" dirty="0"/>
          </a:p>
          <a:p>
            <a:pPr marL="0" indent="0">
              <a:buNone/>
            </a:pPr>
            <a:r>
              <a:rPr lang="en-US" dirty="0" smtClean="0"/>
              <a:t>M&amp;R 661 – Forms filled out by operators with treatment, time, and location data.</a:t>
            </a:r>
          </a:p>
          <a:p>
            <a:pPr marL="0" indent="0">
              <a:buNone/>
            </a:pPr>
            <a:endParaRPr lang="en-US" dirty="0"/>
          </a:p>
          <a:p>
            <a:pPr marL="0" indent="0">
              <a:buNone/>
            </a:pPr>
            <a:r>
              <a:rPr lang="en-US" dirty="0" smtClean="0"/>
              <a:t>NOAA – Weather data from stations near garages with </a:t>
            </a:r>
            <a:r>
              <a:rPr lang="en-US" dirty="0" err="1" smtClean="0"/>
              <a:t>TowPlows</a:t>
            </a:r>
            <a:r>
              <a:rPr lang="en-US" dirty="0" smtClean="0"/>
              <a:t>.</a:t>
            </a:r>
          </a:p>
          <a:p>
            <a:pPr marL="0" indent="0">
              <a:buNone/>
            </a:pPr>
            <a:endParaRPr lang="en-US" dirty="0"/>
          </a:p>
          <a:p>
            <a:pPr marL="0" indent="0">
              <a:buNone/>
            </a:pPr>
            <a:r>
              <a:rPr lang="en-US" dirty="0" smtClean="0"/>
              <a:t>GPS/AVL &amp; Video – Data collected from trucks.</a:t>
            </a:r>
          </a:p>
        </p:txBody>
      </p:sp>
      <p:sp>
        <p:nvSpPr>
          <p:cNvPr id="4" name="Title 1"/>
          <p:cNvSpPr>
            <a:spLocks noGrp="1"/>
          </p:cNvSpPr>
          <p:nvPr>
            <p:ph type="title"/>
          </p:nvPr>
        </p:nvSpPr>
        <p:spPr>
          <a:xfrm>
            <a:off x="685278" y="35983"/>
            <a:ext cx="8440615" cy="842433"/>
          </a:xfrm>
        </p:spPr>
        <p:txBody>
          <a:bodyPr/>
          <a:lstStyle/>
          <a:p>
            <a:r>
              <a:rPr lang="en-US" dirty="0" smtClean="0"/>
              <a:t>Cost Variables</a:t>
            </a:r>
            <a:endParaRPr lang="en-US" dirty="0"/>
          </a:p>
        </p:txBody>
      </p:sp>
      <p:sp>
        <p:nvSpPr>
          <p:cNvPr id="3" name="Slide Number Placeholder 2"/>
          <p:cNvSpPr>
            <a:spLocks noGrp="1"/>
          </p:cNvSpPr>
          <p:nvPr>
            <p:ph type="sldNum" sz="quarter" idx="12"/>
          </p:nvPr>
        </p:nvSpPr>
        <p:spPr/>
        <p:txBody>
          <a:bodyPr/>
          <a:lstStyle/>
          <a:p>
            <a:fld id="{44E0EDB5-137F-4872-8C48-12D8E4752909}" type="slidenum">
              <a:rPr lang="en-US" smtClean="0"/>
              <a:t>28</a:t>
            </a:fld>
            <a:endParaRPr lang="en-US" dirty="0"/>
          </a:p>
        </p:txBody>
      </p:sp>
    </p:spTree>
    <p:extLst>
      <p:ext uri="{BB962C8B-B14F-4D97-AF65-F5344CB8AC3E}">
        <p14:creationId xmlns:p14="http://schemas.microsoft.com/office/powerpoint/2010/main" val="22611369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Rate (UR)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Need to determine how much the equipment is used to maintain the roadways during a winter event.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𝑈𝑡𝑖𝑙𝑖𝑧𝑎𝑡𝑖𝑜𝑛</m:t>
                      </m:r>
                      <m:r>
                        <a:rPr lang="en-US" sz="2000" i="1">
                          <a:latin typeface="Cambria Math"/>
                        </a:rPr>
                        <m:t> </m:t>
                      </m:r>
                      <m:r>
                        <a:rPr lang="en-US" sz="2000" i="1">
                          <a:latin typeface="Cambria Math"/>
                        </a:rPr>
                        <m:t>𝑅𝑎𝑡𝑒</m:t>
                      </m:r>
                      <m:r>
                        <a:rPr lang="en-US" sz="2000" i="1">
                          <a:latin typeface="Cambria Math"/>
                        </a:rPr>
                        <m:t> </m:t>
                      </m:r>
                      <m:r>
                        <a:rPr lang="en-US" sz="2000" i="1">
                          <a:latin typeface="Cambria Math"/>
                        </a:rPr>
                        <m:t>𝑓𝑜𝑟</m:t>
                      </m:r>
                      <m:r>
                        <a:rPr lang="en-US" sz="2000" i="1">
                          <a:latin typeface="Cambria Math"/>
                        </a:rPr>
                        <m:t> </m:t>
                      </m:r>
                      <m:r>
                        <a:rPr lang="en-US" sz="2000" i="1">
                          <a:latin typeface="Cambria Math"/>
                        </a:rPr>
                        <m:t>𝑇𝑜𝑤𝑃𝑙𝑜𝑤</m:t>
                      </m:r>
                      <m:r>
                        <a:rPr lang="en-US" sz="2000" i="1">
                          <a:latin typeface="Cambria Math"/>
                        </a:rPr>
                        <m:t>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𝑈𝑅</m:t>
                              </m:r>
                            </m:e>
                            <m:sub>
                              <m:r>
                                <a:rPr lang="en-US" sz="2000" i="1">
                                  <a:latin typeface="Cambria Math"/>
                                </a:rPr>
                                <m:t>𝑇𝑜𝑤𝑃𝑙𝑜𝑤</m:t>
                              </m:r>
                            </m:sub>
                          </m:sSub>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a:rPr>
                            <m:t>𝑇𝑖𝑚𝑒</m:t>
                          </m:r>
                          <m:r>
                            <a:rPr lang="en-US" sz="2000" i="1">
                              <a:latin typeface="Cambria Math"/>
                            </a:rPr>
                            <m:t> </m:t>
                          </m:r>
                          <m:r>
                            <a:rPr lang="en-US" sz="2000" i="1">
                              <a:latin typeface="Cambria Math"/>
                            </a:rPr>
                            <m:t>𝑇𝑜𝑤𝑃𝑙𝑜𝑤</m:t>
                          </m:r>
                          <m:r>
                            <a:rPr lang="en-US" sz="2000" i="1">
                              <a:latin typeface="Cambria Math"/>
                            </a:rPr>
                            <m:t> </m:t>
                          </m:r>
                          <m:r>
                            <a:rPr lang="en-US" sz="2000" i="1">
                              <a:latin typeface="Cambria Math"/>
                            </a:rPr>
                            <m:t>𝑖𝑠</m:t>
                          </m:r>
                          <m:r>
                            <a:rPr lang="en-US" sz="2000" i="1">
                              <a:latin typeface="Cambria Math"/>
                            </a:rPr>
                            <m:t> </m:t>
                          </m:r>
                          <m:r>
                            <a:rPr lang="en-US" sz="2000" i="1">
                              <a:latin typeface="Cambria Math"/>
                            </a:rPr>
                            <m:t>𝐷𝑒𝑝𝑙𝑜𝑦𝑒𝑑</m:t>
                          </m:r>
                        </m:num>
                        <m:den>
                          <m:r>
                            <a:rPr lang="en-US" sz="2000" i="1">
                              <a:latin typeface="Cambria Math"/>
                            </a:rPr>
                            <m:t>𝑇𝑜𝑡𝑎𝑙</m:t>
                          </m:r>
                          <m:r>
                            <a:rPr lang="en-US" sz="2000" i="1">
                              <a:latin typeface="Cambria Math"/>
                            </a:rPr>
                            <m:t> </m:t>
                          </m:r>
                          <m:r>
                            <a:rPr lang="en-US" sz="2000" i="1">
                              <a:latin typeface="Cambria Math"/>
                            </a:rPr>
                            <m:t>𝑇𝑖𝑚𝑒</m:t>
                          </m:r>
                          <m:r>
                            <a:rPr lang="en-US" sz="2000" i="1">
                              <a:latin typeface="Cambria Math"/>
                            </a:rPr>
                            <m:t> </m:t>
                          </m:r>
                          <m:r>
                            <a:rPr lang="en-US" sz="2000" i="1">
                              <a:latin typeface="Cambria Math"/>
                            </a:rPr>
                            <m:t>𝑇𝑜𝑤𝑃𝑙𝑜𝑤</m:t>
                          </m:r>
                          <m:r>
                            <a:rPr lang="en-US" sz="2000" i="1">
                              <a:latin typeface="Cambria Math"/>
                            </a:rPr>
                            <m:t> </m:t>
                          </m:r>
                          <m:r>
                            <a:rPr lang="en-US" sz="2000" i="1">
                              <a:latin typeface="Cambria Math"/>
                            </a:rPr>
                            <m:t>𝑖𝑠</m:t>
                          </m:r>
                          <m:r>
                            <a:rPr lang="en-US" sz="2000" i="1">
                              <a:latin typeface="Cambria Math"/>
                            </a:rPr>
                            <m:t> </m:t>
                          </m:r>
                          <m:r>
                            <a:rPr lang="en-US" sz="2000" i="1">
                              <a:latin typeface="Cambria Math"/>
                            </a:rPr>
                            <m:t>𝑜𝑛</m:t>
                          </m:r>
                          <m:r>
                            <a:rPr lang="en-US" sz="2000" i="1">
                              <a:latin typeface="Cambria Math"/>
                            </a:rPr>
                            <m:t> </m:t>
                          </m:r>
                          <m:r>
                            <a:rPr lang="en-US" sz="2000" i="1">
                              <a:latin typeface="Cambria Math"/>
                            </a:rPr>
                            <m:t>𝑅𝑜𝑢𝑡𝑒</m:t>
                          </m:r>
                          <m:r>
                            <a:rPr lang="en-US" sz="2000" i="1">
                              <a:latin typeface="Cambria Math"/>
                            </a:rPr>
                            <m:t> </m:t>
                          </m:r>
                          <m:r>
                            <a:rPr lang="en-US" sz="2000" i="1">
                              <a:latin typeface="Cambria Math"/>
                            </a:rPr>
                            <m:t>𝐷𝑢𝑟𝑖𝑛𝑔</m:t>
                          </m:r>
                          <m:r>
                            <a:rPr lang="en-US" sz="2000" i="1">
                              <a:latin typeface="Cambria Math"/>
                            </a:rPr>
                            <m:t> </m:t>
                          </m:r>
                          <m:r>
                            <a:rPr lang="en-US" sz="2000" i="1">
                              <a:latin typeface="Cambria Math"/>
                            </a:rPr>
                            <m:t>𝐸𝑣𝑒𝑛𝑡</m:t>
                          </m:r>
                        </m:den>
                      </m:f>
                      <m:r>
                        <a:rPr lang="en-US" sz="2000" i="1">
                          <a:latin typeface="Cambria Math"/>
                        </a:rPr>
                        <m:t>×100</m:t>
                      </m:r>
                    </m:oMath>
                  </m:oMathPara>
                </a14:m>
                <a:endParaRPr lang="en-US" sz="2000" dirty="0" smtClean="0"/>
              </a:p>
              <a:p>
                <a:pPr marL="0" indent="0">
                  <a:buNone/>
                </a:pPr>
                <a:endParaRPr lang="en-US" sz="2000" dirty="0" smtClean="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𝑈𝑡𝑖𝑙𝑖𝑧𝑎𝑡𝑖𝑜𝑛</m:t>
                      </m:r>
                      <m:r>
                        <a:rPr lang="en-US" sz="2000" i="1">
                          <a:latin typeface="Cambria Math"/>
                        </a:rPr>
                        <m:t> </m:t>
                      </m:r>
                      <m:r>
                        <a:rPr lang="en-US" sz="2000" i="1">
                          <a:latin typeface="Cambria Math"/>
                        </a:rPr>
                        <m:t>𝑅𝑎𝑡𝑒</m:t>
                      </m:r>
                      <m:r>
                        <a:rPr lang="en-US" sz="2000" i="1">
                          <a:latin typeface="Cambria Math"/>
                        </a:rPr>
                        <m:t> </m:t>
                      </m:r>
                      <m:r>
                        <a:rPr lang="en-US" sz="2000" i="1">
                          <a:latin typeface="Cambria Math"/>
                        </a:rPr>
                        <m:t>𝑓𝑜𝑟</m:t>
                      </m:r>
                      <m:r>
                        <a:rPr lang="en-US" sz="2000" i="1">
                          <a:latin typeface="Cambria Math"/>
                        </a:rPr>
                        <m:t> </m:t>
                      </m:r>
                      <m:r>
                        <a:rPr lang="en-US" sz="2000" i="1">
                          <a:latin typeface="Cambria Math"/>
                        </a:rPr>
                        <m:t>𝑆𝑡𝑎𝑛𝑑𝑎𝑟𝑑</m:t>
                      </m:r>
                      <m:r>
                        <a:rPr lang="en-US" sz="2000" i="1">
                          <a:latin typeface="Cambria Math"/>
                        </a:rPr>
                        <m:t> </m:t>
                      </m:r>
                      <m:r>
                        <a:rPr lang="en-US" sz="2000" i="1">
                          <a:latin typeface="Cambria Math"/>
                        </a:rPr>
                        <m:t>𝑇𝑟𝑢𝑐𝑘</m:t>
                      </m:r>
                      <m:r>
                        <a:rPr lang="en-US" sz="2000" i="1">
                          <a:latin typeface="Cambria Math"/>
                        </a:rPr>
                        <m:t>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𝑈𝑅</m:t>
                              </m:r>
                            </m:e>
                            <m:sub>
                              <m:r>
                                <a:rPr lang="en-US" sz="2000" i="1">
                                  <a:latin typeface="Cambria Math"/>
                                </a:rPr>
                                <m:t>𝑆𝑡𝑎𝑛𝑑𝑎𝑟𝑑</m:t>
                              </m:r>
                            </m:sub>
                          </m:sSub>
                        </m:e>
                      </m:d>
                      <m:r>
                        <a:rPr lang="en-US" sz="2000" i="1">
                          <a:latin typeface="Cambria Math"/>
                        </a:rPr>
                        <m:t>= </m:t>
                      </m:r>
                      <m:f>
                        <m:fPr>
                          <m:ctrlPr>
                            <a:rPr lang="en-US" sz="2000" i="1">
                              <a:latin typeface="Cambria Math" panose="02040503050406030204" pitchFamily="18" charset="0"/>
                            </a:rPr>
                          </m:ctrlPr>
                        </m:fPr>
                        <m:num>
                          <m:r>
                            <a:rPr lang="en-US" sz="2000" i="1">
                              <a:latin typeface="Cambria Math"/>
                            </a:rPr>
                            <m:t>𝑇𝑖𝑚𝑒</m:t>
                          </m:r>
                          <m:r>
                            <a:rPr lang="en-US" sz="2000" i="1">
                              <a:latin typeface="Cambria Math"/>
                            </a:rPr>
                            <m:t> </m:t>
                          </m:r>
                          <m:r>
                            <a:rPr lang="en-US" sz="2000" i="1">
                              <a:latin typeface="Cambria Math"/>
                            </a:rPr>
                            <m:t>𝑆𝑡𝑎𝑛𝑑𝑎𝑟𝑑</m:t>
                          </m:r>
                          <m:r>
                            <a:rPr lang="en-US" sz="2000" i="1">
                              <a:latin typeface="Cambria Math"/>
                            </a:rPr>
                            <m:t> </m:t>
                          </m:r>
                          <m:r>
                            <a:rPr lang="en-US" sz="2000" i="1">
                              <a:latin typeface="Cambria Math"/>
                            </a:rPr>
                            <m:t>𝑇𝑟𝑢𝑐𝑘</m:t>
                          </m:r>
                          <m:r>
                            <a:rPr lang="en-US" sz="2000" i="1">
                              <a:latin typeface="Cambria Math"/>
                            </a:rPr>
                            <m:t> </m:t>
                          </m:r>
                          <m:r>
                            <a:rPr lang="en-US" sz="2000" i="1">
                              <a:latin typeface="Cambria Math"/>
                            </a:rPr>
                            <m:t>𝑖𝑠</m:t>
                          </m:r>
                          <m:r>
                            <a:rPr lang="en-US" sz="2000" i="1">
                              <a:latin typeface="Cambria Math"/>
                            </a:rPr>
                            <m:t> </m:t>
                          </m:r>
                          <m:r>
                            <a:rPr lang="en-US" sz="2000" i="1">
                              <a:latin typeface="Cambria Math"/>
                            </a:rPr>
                            <m:t>𝑇𝑟𝑒𝑎𝑡𝑖𝑛𝑔</m:t>
                          </m:r>
                        </m:num>
                        <m:den>
                          <m:r>
                            <a:rPr lang="en-US" sz="2000" i="1">
                              <a:latin typeface="Cambria Math"/>
                            </a:rPr>
                            <m:t>𝑇𝑜𝑡𝑎𝑙</m:t>
                          </m:r>
                          <m:r>
                            <a:rPr lang="en-US" sz="2000" i="1">
                              <a:latin typeface="Cambria Math"/>
                            </a:rPr>
                            <m:t> </m:t>
                          </m:r>
                          <m:r>
                            <a:rPr lang="en-US" sz="2000" i="1">
                              <a:latin typeface="Cambria Math"/>
                            </a:rPr>
                            <m:t>𝑇𝑖𝑚𝑒</m:t>
                          </m:r>
                          <m:r>
                            <a:rPr lang="en-US" sz="2000" i="1">
                              <a:latin typeface="Cambria Math"/>
                            </a:rPr>
                            <m:t> </m:t>
                          </m:r>
                          <m:r>
                            <a:rPr lang="en-US" sz="2000" i="1">
                              <a:latin typeface="Cambria Math"/>
                            </a:rPr>
                            <m:t>𝑆𝑡𝑎𝑛𝑑𝑎𝑟𝑑</m:t>
                          </m:r>
                          <m:r>
                            <a:rPr lang="en-US" sz="2000" i="1">
                              <a:latin typeface="Cambria Math"/>
                            </a:rPr>
                            <m:t> </m:t>
                          </m:r>
                          <m:r>
                            <a:rPr lang="en-US" sz="2000" i="1">
                              <a:latin typeface="Cambria Math"/>
                            </a:rPr>
                            <m:t>𝑇𝑟𝑢𝑐𝑘</m:t>
                          </m:r>
                          <m:r>
                            <a:rPr lang="en-US" sz="2000" i="1">
                              <a:latin typeface="Cambria Math"/>
                            </a:rPr>
                            <m:t> </m:t>
                          </m:r>
                          <m:r>
                            <a:rPr lang="en-US" sz="2000" i="1">
                              <a:latin typeface="Cambria Math"/>
                            </a:rPr>
                            <m:t>𝑖𝑠</m:t>
                          </m:r>
                          <m:r>
                            <a:rPr lang="en-US" sz="2000" i="1">
                              <a:latin typeface="Cambria Math"/>
                            </a:rPr>
                            <m:t> </m:t>
                          </m:r>
                          <m:r>
                            <a:rPr lang="en-US" sz="2000" i="1">
                              <a:latin typeface="Cambria Math"/>
                            </a:rPr>
                            <m:t>𝑜𝑛</m:t>
                          </m:r>
                          <m:r>
                            <a:rPr lang="en-US" sz="2000" i="1">
                              <a:latin typeface="Cambria Math"/>
                            </a:rPr>
                            <m:t> </m:t>
                          </m:r>
                          <m:r>
                            <a:rPr lang="en-US" sz="2000" i="1">
                              <a:latin typeface="Cambria Math"/>
                            </a:rPr>
                            <m:t>𝑅𝑜𝑢𝑡𝑒</m:t>
                          </m:r>
                          <m:r>
                            <a:rPr lang="en-US" sz="2000" i="1">
                              <a:latin typeface="Cambria Math"/>
                            </a:rPr>
                            <m:t> </m:t>
                          </m:r>
                          <m:r>
                            <a:rPr lang="en-US" sz="2000" i="1">
                              <a:latin typeface="Cambria Math"/>
                            </a:rPr>
                            <m:t>𝐷𝑢𝑟𝑖𝑛𝑔</m:t>
                          </m:r>
                          <m:r>
                            <a:rPr lang="en-US" sz="2000" i="1">
                              <a:latin typeface="Cambria Math"/>
                            </a:rPr>
                            <m:t> </m:t>
                          </m:r>
                          <m:r>
                            <a:rPr lang="en-US" sz="2000" i="1">
                              <a:latin typeface="Cambria Math"/>
                            </a:rPr>
                            <m:t>𝐸𝑣𝑒𝑛𝑡</m:t>
                          </m:r>
                        </m:den>
                      </m:f>
                      <m:r>
                        <a:rPr lang="en-US" sz="2000" i="1">
                          <a:latin typeface="Cambria Math"/>
                        </a:rPr>
                        <m:t>×100</m:t>
                      </m:r>
                    </m:oMath>
                  </m:oMathPara>
                </a14:m>
                <a:endParaRPr lang="en-US" sz="2000" dirty="0" smtClean="0"/>
              </a:p>
              <a:p>
                <a:endParaRPr lang="en-US" dirty="0" smtClean="0"/>
              </a:p>
              <a:p>
                <a:r>
                  <a:rPr lang="en-US" dirty="0" smtClean="0"/>
                  <a:t>Determine an overall and by storm classification 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92" t="-1043" b="-286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4E0EDB5-137F-4872-8C48-12D8E4752909}" type="slidenum">
              <a:rPr lang="en-US" smtClean="0"/>
              <a:t>29</a:t>
            </a:fld>
            <a:endParaRPr lang="en-US" dirty="0"/>
          </a:p>
        </p:txBody>
      </p:sp>
    </p:spTree>
    <p:extLst>
      <p:ext uri="{BB962C8B-B14F-4D97-AF65-F5344CB8AC3E}">
        <p14:creationId xmlns:p14="http://schemas.microsoft.com/office/powerpoint/2010/main" val="5604881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Snow and ice management is the single largest expenditure in the maintenance budget for the Ohio Department of Transportation (ODOT).</a:t>
            </a:r>
          </a:p>
          <a:p>
            <a:r>
              <a:rPr lang="en-US" dirty="0" smtClean="0"/>
              <a:t>Goal to minimize costs while maximizing efficiency.</a:t>
            </a:r>
          </a:p>
          <a:p>
            <a:r>
              <a:rPr lang="en-US" dirty="0" smtClean="0"/>
              <a:t>TowPlow is one piece of equipment being considered,</a:t>
            </a:r>
          </a:p>
          <a:p>
            <a:pPr lvl="1"/>
            <a:r>
              <a:rPr lang="en-US" dirty="0" smtClean="0"/>
              <a:t>Trailer with 27-foot blade and hopper / brine tank, and</a:t>
            </a:r>
          </a:p>
          <a:p>
            <a:pPr lvl="1"/>
            <a:r>
              <a:rPr lang="en-US" dirty="0" smtClean="0"/>
              <a:t>Rotates out to plow and treat a second traveling lane.</a:t>
            </a:r>
          </a:p>
          <a:p>
            <a:r>
              <a:rPr lang="en-US" dirty="0" smtClean="0"/>
              <a:t>ODOT – Ashtabula County conducted pilot evaluation.</a:t>
            </a:r>
          </a:p>
          <a:p>
            <a:r>
              <a:rPr lang="en-US" dirty="0" smtClean="0"/>
              <a:t>ODOT gain knowledge on new technologies.</a:t>
            </a:r>
          </a:p>
        </p:txBody>
      </p:sp>
      <p:sp>
        <p:nvSpPr>
          <p:cNvPr id="5" name="Slide Number Placeholder 4"/>
          <p:cNvSpPr>
            <a:spLocks noGrp="1"/>
          </p:cNvSpPr>
          <p:nvPr>
            <p:ph type="sldNum" sz="quarter" idx="12"/>
          </p:nvPr>
        </p:nvSpPr>
        <p:spPr/>
        <p:txBody>
          <a:bodyPr/>
          <a:lstStyle/>
          <a:p>
            <a:fld id="{44E0EDB5-137F-4872-8C48-12D8E4752909}" type="slidenum">
              <a:rPr lang="en-US" smtClean="0"/>
              <a:t>3</a:t>
            </a:fld>
            <a:endParaRPr lang="en-US" dirty="0"/>
          </a:p>
        </p:txBody>
      </p:sp>
    </p:spTree>
    <p:extLst>
      <p:ext uri="{BB962C8B-B14F-4D97-AF65-F5344CB8AC3E}">
        <p14:creationId xmlns:p14="http://schemas.microsoft.com/office/powerpoint/2010/main" val="36381572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3194246"/>
              </p:ext>
            </p:extLst>
          </p:nvPr>
        </p:nvGraphicFramePr>
        <p:xfrm>
          <a:off x="1676400" y="1143000"/>
          <a:ext cx="6230937" cy="2225040"/>
        </p:xfrm>
        <a:graphic>
          <a:graphicData uri="http://schemas.openxmlformats.org/drawingml/2006/table">
            <a:tbl>
              <a:tblPr firstRow="1" bandRow="1">
                <a:tableStyleId>{5C22544A-7EE6-4342-B048-85BDC9FD1C3A}</a:tableStyleId>
              </a:tblPr>
              <a:tblGrid>
                <a:gridCol w="2116137"/>
                <a:gridCol w="1905000"/>
                <a:gridCol w="2209800"/>
              </a:tblGrid>
              <a:tr h="370840">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TowPlow</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Standard</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Overall </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54%</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65%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Trace</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17%</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18%</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Light</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45%</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67%</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Moderate</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72%</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96%</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chemeClr val="tx1"/>
                          </a:solidFill>
                          <a:latin typeface="Times New Roman" panose="02020603050405020304" pitchFamily="18" charset="0"/>
                          <a:cs typeface="Times New Roman" panose="02020603050405020304" pitchFamily="18" charset="0"/>
                        </a:rPr>
                        <a:t>Heavy</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91%</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100%</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Content Placeholder 2"/>
          <p:cNvSpPr txBox="1">
            <a:spLocks/>
          </p:cNvSpPr>
          <p:nvPr/>
        </p:nvSpPr>
        <p:spPr>
          <a:xfrm>
            <a:off x="703383" y="3886200"/>
            <a:ext cx="7983415" cy="2438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0090"/>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000" kern="1200">
                <a:solidFill>
                  <a:srgbClr val="000090"/>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1800" kern="1200">
                <a:solidFill>
                  <a:srgbClr val="000090"/>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1600" kern="1200">
                <a:solidFill>
                  <a:srgbClr val="000090"/>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1400" kern="1200">
                <a:solidFill>
                  <a:srgbClr val="000090"/>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TowPlow UR determined from video data collected.</a:t>
            </a:r>
          </a:p>
          <a:p>
            <a:r>
              <a:rPr lang="en-US" dirty="0" smtClean="0"/>
              <a:t>Standard UR determined from GPS/AVL data and verification from M&amp;R 661. </a:t>
            </a:r>
          </a:p>
          <a:p>
            <a:r>
              <a:rPr lang="en-US" dirty="0" smtClean="0"/>
              <a:t>UR calculated for hours during event – not clean up time after</a:t>
            </a:r>
            <a:endParaRPr lang="en-US" dirty="0"/>
          </a:p>
        </p:txBody>
      </p:sp>
      <p:sp>
        <p:nvSpPr>
          <p:cNvPr id="6" name="Title 1"/>
          <p:cNvSpPr>
            <a:spLocks noGrp="1"/>
          </p:cNvSpPr>
          <p:nvPr>
            <p:ph type="title"/>
          </p:nvPr>
        </p:nvSpPr>
        <p:spPr>
          <a:xfrm>
            <a:off x="703384" y="300567"/>
            <a:ext cx="8440615" cy="842433"/>
          </a:xfrm>
        </p:spPr>
        <p:txBody>
          <a:bodyPr/>
          <a:lstStyle/>
          <a:p>
            <a:r>
              <a:rPr lang="en-US" dirty="0" smtClean="0"/>
              <a:t>Utilization Rate - Results</a:t>
            </a:r>
            <a:endParaRPr lang="en-US" dirty="0"/>
          </a:p>
        </p:txBody>
      </p:sp>
      <p:sp>
        <p:nvSpPr>
          <p:cNvPr id="3" name="Slide Number Placeholder 2"/>
          <p:cNvSpPr>
            <a:spLocks noGrp="1"/>
          </p:cNvSpPr>
          <p:nvPr>
            <p:ph type="sldNum" sz="quarter" idx="12"/>
          </p:nvPr>
        </p:nvSpPr>
        <p:spPr/>
        <p:txBody>
          <a:bodyPr/>
          <a:lstStyle/>
          <a:p>
            <a:fld id="{44E0EDB5-137F-4872-8C48-12D8E4752909}" type="slidenum">
              <a:rPr lang="en-US" smtClean="0"/>
              <a:t>30</a:t>
            </a:fld>
            <a:endParaRPr lang="en-US" dirty="0"/>
          </a:p>
        </p:txBody>
      </p:sp>
    </p:spTree>
    <p:extLst>
      <p:ext uri="{BB962C8B-B14F-4D97-AF65-F5344CB8AC3E}">
        <p14:creationId xmlns:p14="http://schemas.microsoft.com/office/powerpoint/2010/main" val="204585312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Equivalency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Not a 1:2 ratio – since TowPlow is not always able to be deployed or needed.</a:t>
                </a:r>
              </a:p>
              <a:p>
                <a:endParaRPr lang="en-US" dirty="0"/>
              </a:p>
              <a:p>
                <a:pPr marL="0" indent="0">
                  <a:lnSpc>
                    <a:spcPct val="150000"/>
                  </a:lnSpc>
                  <a:spcAft>
                    <a:spcPts val="1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𝐶𝑎𝑝𝑎𝑐𝑖𝑡𝑦</m:t>
                          </m:r>
                        </m:e>
                        <m:sub>
                          <m:r>
                            <a:rPr lang="en-US" i="1">
                              <a:latin typeface="Cambria Math"/>
                            </a:rPr>
                            <m:t>𝑇𝑜𝑤𝑃𝑙𝑜𝑤</m:t>
                          </m:r>
                        </m:sub>
                      </m:sSub>
                      <m:r>
                        <a:rPr lang="en-US" i="1">
                          <a:latin typeface="Cambria Math"/>
                        </a:rPr>
                        <m:t>×</m:t>
                      </m:r>
                      <m:sSub>
                        <m:sSubPr>
                          <m:ctrlPr>
                            <a:rPr lang="en-US" i="1">
                              <a:latin typeface="Cambria Math" panose="02040503050406030204" pitchFamily="18" charset="0"/>
                            </a:rPr>
                          </m:ctrlPr>
                        </m:sSubPr>
                        <m:e>
                          <m:r>
                            <a:rPr lang="en-US" i="1">
                              <a:latin typeface="Cambria Math"/>
                            </a:rPr>
                            <m:t>𝑂𝑣𝑒𝑟𝑎𝑙𝑙</m:t>
                          </m:r>
                          <m:r>
                            <a:rPr lang="en-US" i="1">
                              <a:latin typeface="Cambria Math"/>
                            </a:rPr>
                            <m:t> </m:t>
                          </m:r>
                          <m:r>
                            <a:rPr lang="en-US" i="1">
                              <a:latin typeface="Cambria Math"/>
                            </a:rPr>
                            <m:t>𝑈𝑅</m:t>
                          </m:r>
                        </m:e>
                        <m:sub>
                          <m:r>
                            <a:rPr lang="en-US" i="1">
                              <a:latin typeface="Cambria Math"/>
                            </a:rPr>
                            <m:t>𝑇𝑜𝑤𝑃𝑙𝑜𝑤</m:t>
                          </m:r>
                        </m:sub>
                      </m:sSub>
                      <m:r>
                        <a:rPr lang="en-US" i="1">
                          <a:latin typeface="Cambria Math"/>
                        </a:rPr>
                        <m:t>×</m:t>
                      </m:r>
                      <m:sSub>
                        <m:sSubPr>
                          <m:ctrlPr>
                            <a:rPr lang="en-US" i="1">
                              <a:latin typeface="Cambria Math" panose="02040503050406030204" pitchFamily="18" charset="0"/>
                            </a:rPr>
                          </m:ctrlPr>
                        </m:sSubPr>
                        <m:e>
                          <m:r>
                            <a:rPr lang="en-US" i="1">
                              <a:latin typeface="Cambria Math"/>
                            </a:rPr>
                            <m:t>𝐸𝑓𝑓𝑖𝑐𝑖𝑒𝑛𝑐𝑦</m:t>
                          </m:r>
                        </m:e>
                        <m:sub>
                          <m:r>
                            <a:rPr lang="en-US" i="1">
                              <a:latin typeface="Cambria Math"/>
                            </a:rPr>
                            <m:t>𝑇𝑜𝑤𝑃𝑙𝑜𝑤</m:t>
                          </m:r>
                        </m:sub>
                      </m:sSub>
                      <m:r>
                        <a:rPr lang="en-US" i="1">
                          <a:latin typeface="Cambria Math"/>
                        </a:rPr>
                        <m:t>=</m:t>
                      </m:r>
                      <m:sSub>
                        <m:sSubPr>
                          <m:ctrlPr>
                            <a:rPr lang="en-US" i="1">
                              <a:latin typeface="Cambria Math" panose="02040503050406030204" pitchFamily="18" charset="0"/>
                            </a:rPr>
                          </m:ctrlPr>
                        </m:sSubPr>
                        <m:e>
                          <m:r>
                            <a:rPr lang="en-US" i="1">
                              <a:latin typeface="Cambria Math"/>
                            </a:rPr>
                            <m:t>𝐶𝑎𝑝𝑎𝑐𝑖𝑡𝑦</m:t>
                          </m:r>
                        </m:e>
                        <m:sub>
                          <m:r>
                            <a:rPr lang="en-US" i="1">
                              <a:latin typeface="Cambria Math"/>
                            </a:rPr>
                            <m:t>𝑆𝑡𝑎𝑛𝑑𝑎𝑟𝑑</m:t>
                          </m:r>
                        </m:sub>
                      </m:sSub>
                      <m:r>
                        <a:rPr lang="en-US" i="1">
                          <a:latin typeface="Cambria Math"/>
                        </a:rPr>
                        <m:t>×</m:t>
                      </m:r>
                      <m:sSub>
                        <m:sSubPr>
                          <m:ctrlPr>
                            <a:rPr lang="en-US" i="1">
                              <a:latin typeface="Cambria Math" panose="02040503050406030204" pitchFamily="18" charset="0"/>
                            </a:rPr>
                          </m:ctrlPr>
                        </m:sSubPr>
                        <m:e>
                          <m:r>
                            <a:rPr lang="en-US" i="1">
                              <a:latin typeface="Cambria Math"/>
                            </a:rPr>
                            <m:t>𝑂𝑣𝑒𝑟𝑎𝑙𝑙</m:t>
                          </m:r>
                          <m:r>
                            <a:rPr lang="en-US" i="1">
                              <a:latin typeface="Cambria Math"/>
                            </a:rPr>
                            <m:t> </m:t>
                          </m:r>
                          <m:r>
                            <a:rPr lang="en-US" i="1">
                              <a:latin typeface="Cambria Math"/>
                            </a:rPr>
                            <m:t>𝑈𝑅</m:t>
                          </m:r>
                        </m:e>
                        <m:sub>
                          <m:r>
                            <a:rPr lang="en-US" i="1">
                              <a:latin typeface="Cambria Math"/>
                            </a:rPr>
                            <m:t>𝑆𝑡𝑎𝑛𝑑𝑎𝑟𝑑</m:t>
                          </m:r>
                        </m:sub>
                      </m:sSub>
                      <m:r>
                        <a:rPr lang="en-US" i="1">
                          <a:latin typeface="Cambria Math"/>
                        </a:rPr>
                        <m:t>×</m:t>
                      </m:r>
                      <m:sSub>
                        <m:sSubPr>
                          <m:ctrlPr>
                            <a:rPr lang="en-US" i="1">
                              <a:latin typeface="Cambria Math" panose="02040503050406030204" pitchFamily="18" charset="0"/>
                            </a:rPr>
                          </m:ctrlPr>
                        </m:sSubPr>
                        <m:e>
                          <m:r>
                            <a:rPr lang="en-US" i="1">
                              <a:latin typeface="Cambria Math"/>
                            </a:rPr>
                            <m:t>𝐸𝑓𝑓𝑖𝑐𝑖𝑒𝑛𝑐𝑦</m:t>
                          </m:r>
                        </m:e>
                        <m:sub>
                          <m:r>
                            <a:rPr lang="en-US" i="1">
                              <a:latin typeface="Cambria Math"/>
                            </a:rPr>
                            <m:t>𝑆𝑡𝑎𝑛𝑑𝑎𝑟𝑑</m:t>
                          </m:r>
                        </m:sub>
                      </m:sSub>
                      <m:r>
                        <a:rPr lang="en-US" i="1">
                          <a:latin typeface="Cambria Math"/>
                        </a:rPr>
                        <m:t>×</m:t>
                      </m:r>
                      <m:r>
                        <a:rPr lang="en-US" i="1">
                          <a:latin typeface="Cambria Math"/>
                        </a:rPr>
                        <m:t>𝜃</m:t>
                      </m:r>
                    </m:oMath>
                  </m:oMathPara>
                </a14:m>
                <a:endParaRPr lang="en-US" dirty="0" smtClean="0"/>
              </a:p>
              <a:p>
                <a:pPr marL="0" indent="0">
                  <a:lnSpc>
                    <a:spcPct val="150000"/>
                  </a:lnSpc>
                  <a:spcAft>
                    <a:spcPts val="1200"/>
                  </a:spcAft>
                  <a:buNone/>
                </a:pPr>
                <a14:m>
                  <m:oMath xmlns:m="http://schemas.openxmlformats.org/officeDocument/2006/math">
                    <m:r>
                      <a:rPr lang="en-US" i="1">
                        <a:latin typeface="Cambria Math"/>
                      </a:rPr>
                      <m:t>𝜃</m:t>
                    </m:r>
                  </m:oMath>
                </a14:m>
                <a:r>
                  <a:rPr lang="en-US" dirty="0" smtClean="0"/>
                  <a:t> is the equivalent number of standard trucks needed to treat the same amount as the TowPlow.</a:t>
                </a:r>
                <a:endParaRPr lang="en-US" dirty="0"/>
              </a:p>
              <a:p>
                <a:pPr marL="0" indent="0">
                  <a:lnSpc>
                    <a:spcPct val="150000"/>
                  </a:lnSpc>
                  <a:spcAft>
                    <a:spcPts val="1200"/>
                  </a:spcAft>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92" t="-913" r="-91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44E0EDB5-137F-4872-8C48-12D8E4752909}" type="slidenum">
              <a:rPr lang="en-US" smtClean="0"/>
              <a:t>31</a:t>
            </a:fld>
            <a:endParaRPr lang="en-US" dirty="0"/>
          </a:p>
        </p:txBody>
      </p:sp>
    </p:spTree>
    <p:extLst>
      <p:ext uri="{BB962C8B-B14F-4D97-AF65-F5344CB8AC3E}">
        <p14:creationId xmlns:p14="http://schemas.microsoft.com/office/powerpoint/2010/main" val="40070223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984" y="914400"/>
                <a:ext cx="7983415" cy="5742029"/>
              </a:xfrm>
            </p:spPr>
            <p:txBody>
              <a:bodyPr/>
              <a:lstStyle/>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a:rPr>
                            <m:t>𝐶𝑎𝑝𝑎𝑐𝑖𝑡𝑦</m:t>
                          </m:r>
                        </m:e>
                        <m:sub>
                          <m:r>
                            <a:rPr lang="en-US" sz="2000" i="1">
                              <a:latin typeface="Cambria Math"/>
                            </a:rPr>
                            <m:t>𝑇𝑜𝑤𝑃𝑙𝑜𝑤</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𝑂𝑣𝑒𝑟𝑎𝑙𝑙</m:t>
                          </m:r>
                          <m:r>
                            <a:rPr lang="en-US" sz="2000" i="1">
                              <a:latin typeface="Cambria Math"/>
                            </a:rPr>
                            <m:t> </m:t>
                          </m:r>
                          <m:r>
                            <a:rPr lang="en-US" sz="2000" i="1">
                              <a:latin typeface="Cambria Math"/>
                            </a:rPr>
                            <m:t>𝑈𝑅</m:t>
                          </m:r>
                        </m:e>
                        <m:sub>
                          <m:r>
                            <a:rPr lang="en-US" sz="2000" i="1">
                              <a:latin typeface="Cambria Math"/>
                            </a:rPr>
                            <m:t>𝑇𝑜𝑤𝑃𝑙𝑜𝑤</m:t>
                          </m:r>
                        </m:sub>
                      </m:sSub>
                      <m:r>
                        <a:rPr lang="en-US" sz="2000" i="1">
                          <a:latin typeface="Cambria Math"/>
                        </a:rPr>
                        <m:t>×</m:t>
                      </m:r>
                      <m:sSub>
                        <m:sSubPr>
                          <m:ctrlPr>
                            <a:rPr lang="en-US" sz="2000" i="1" strike="sngStrike">
                              <a:latin typeface="Cambria Math" panose="02040503050406030204" pitchFamily="18" charset="0"/>
                            </a:rPr>
                          </m:ctrlPr>
                        </m:sSubPr>
                        <m:e>
                          <m:r>
                            <a:rPr lang="en-US" sz="2000" i="1" strike="sngStrike">
                              <a:latin typeface="Cambria Math"/>
                            </a:rPr>
                            <m:t>𝐸𝑓𝑓𝑖𝑐𝑖𝑒𝑛𝑐𝑦</m:t>
                          </m:r>
                        </m:e>
                        <m:sub>
                          <m:r>
                            <a:rPr lang="en-US" sz="2000" i="1" strike="sngStrike">
                              <a:latin typeface="Cambria Math"/>
                            </a:rPr>
                            <m:t>𝑇𝑜𝑤𝑃𝑙𝑜𝑤</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𝐶𝑎𝑝𝑎𝑐𝑖𝑡𝑦</m:t>
                          </m:r>
                        </m:e>
                        <m:sub>
                          <m:r>
                            <a:rPr lang="en-US" sz="2000" i="1">
                              <a:latin typeface="Cambria Math"/>
                            </a:rPr>
                            <m:t>𝑆𝑡𝑎𝑛𝑑𝑎𝑟𝑑</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𝑂𝑣𝑒𝑟𝑎𝑙𝑙</m:t>
                          </m:r>
                          <m:r>
                            <a:rPr lang="en-US" sz="2000" i="1">
                              <a:latin typeface="Cambria Math"/>
                            </a:rPr>
                            <m:t> </m:t>
                          </m:r>
                          <m:r>
                            <a:rPr lang="en-US" sz="2000" i="1">
                              <a:latin typeface="Cambria Math"/>
                            </a:rPr>
                            <m:t>𝑈𝑅</m:t>
                          </m:r>
                        </m:e>
                        <m:sub>
                          <m:r>
                            <a:rPr lang="en-US" sz="2000" i="1">
                              <a:latin typeface="Cambria Math"/>
                            </a:rPr>
                            <m:t>𝑆𝑡𝑎𝑛𝑑𝑎𝑟𝑑</m:t>
                          </m:r>
                        </m:sub>
                      </m:sSub>
                      <m:r>
                        <a:rPr lang="en-US" sz="2000" i="1">
                          <a:latin typeface="Cambria Math"/>
                        </a:rPr>
                        <m:t>×</m:t>
                      </m:r>
                      <m:sSub>
                        <m:sSubPr>
                          <m:ctrlPr>
                            <a:rPr lang="en-US" sz="2000" i="1" strike="sngStrike">
                              <a:latin typeface="Cambria Math" panose="02040503050406030204" pitchFamily="18" charset="0"/>
                            </a:rPr>
                          </m:ctrlPr>
                        </m:sSubPr>
                        <m:e>
                          <m:r>
                            <a:rPr lang="en-US" sz="2000" i="1" strike="sngStrike">
                              <a:latin typeface="Cambria Math"/>
                            </a:rPr>
                            <m:t>𝐸𝑓𝑓𝑖𝑐𝑖𝑒𝑛𝑐𝑦</m:t>
                          </m:r>
                        </m:e>
                        <m:sub>
                          <m:r>
                            <a:rPr lang="en-US" sz="2000" i="1" strike="sngStrike">
                              <a:latin typeface="Cambria Math"/>
                            </a:rPr>
                            <m:t>𝑆𝑡𝑎𝑛𝑑𝑎𝑟𝑑</m:t>
                          </m:r>
                        </m:sub>
                      </m:sSub>
                      <m:r>
                        <a:rPr lang="en-US" sz="2000" i="1">
                          <a:latin typeface="Cambria Math"/>
                        </a:rPr>
                        <m:t>×</m:t>
                      </m:r>
                      <m:r>
                        <a:rPr lang="en-US" sz="2000" i="1">
                          <a:latin typeface="Cambria Math"/>
                        </a:rPr>
                        <m:t>𝜃</m:t>
                      </m:r>
                    </m:oMath>
                  </m:oMathPara>
                </a14:m>
                <a:endParaRPr lang="en-US" sz="2000" dirty="0" smtClean="0"/>
              </a:p>
              <a:p>
                <a:pPr>
                  <a:lnSpc>
                    <a:spcPct val="150000"/>
                  </a:lnSpc>
                </a:pPr>
                <a:r>
                  <a:rPr lang="en-US" sz="2000" dirty="0" smtClean="0"/>
                  <a:t>Assume efficiencies are equal between both trucks.</a:t>
                </a:r>
              </a:p>
              <a:p>
                <a:pPr>
                  <a:lnSpc>
                    <a:spcPct val="150000"/>
                  </a:lnSpc>
                </a:pPr>
                <a:r>
                  <a:rPr lang="en-US" sz="2000" dirty="0" smtClean="0"/>
                  <a:t>Capacity of each truck is lane(s) treated in one pass:</a:t>
                </a:r>
              </a:p>
              <a:p>
                <a:pPr lvl="1">
                  <a:lnSpc>
                    <a:spcPct val="150000"/>
                  </a:lnSpc>
                </a:pPr>
                <a:r>
                  <a:rPr lang="en-US" sz="1600" dirty="0" smtClean="0"/>
                  <a:t>TowPlow Capacity is 2 lanes</a:t>
                </a:r>
              </a:p>
              <a:p>
                <a:pPr lvl="1">
                  <a:lnSpc>
                    <a:spcPct val="150000"/>
                  </a:lnSpc>
                </a:pPr>
                <a:r>
                  <a:rPr lang="en-US" sz="1600" dirty="0" smtClean="0"/>
                  <a:t>Standard Capacity is 1 lanes</a:t>
                </a:r>
              </a:p>
              <a:p>
                <a:pPr marL="457200" lvl="1" indent="0">
                  <a:lnSpc>
                    <a:spcPct val="150000"/>
                  </a:lnSpc>
                  <a:buNone/>
                </a:pPr>
                <a:endParaRPr lang="en-US" sz="1600" dirty="0"/>
              </a:p>
              <a:p>
                <a:pPr marL="0" indent="0">
                  <a:lnSpc>
                    <a:spcPct val="150000"/>
                  </a:lnSpc>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984" y="914400"/>
                <a:ext cx="7983415" cy="5742029"/>
              </a:xfrm>
              <a:blipFill rotWithShape="0">
                <a:blip r:embed="rId2"/>
                <a:stretch>
                  <a:fillRect l="-687"/>
                </a:stretch>
              </a:blipFill>
            </p:spPr>
            <p:txBody>
              <a:bodyPr/>
              <a:lstStyle/>
              <a:p>
                <a:r>
                  <a:rPr lang="en-US">
                    <a:noFill/>
                  </a:rPr>
                  <a:t> </a:t>
                </a:r>
              </a:p>
            </p:txBody>
          </p:sp>
        </mc:Fallback>
      </mc:AlternateContent>
      <p:sp>
        <p:nvSpPr>
          <p:cNvPr id="4" name="Title 1"/>
          <p:cNvSpPr>
            <a:spLocks noGrp="1"/>
          </p:cNvSpPr>
          <p:nvPr>
            <p:ph type="title"/>
          </p:nvPr>
        </p:nvSpPr>
        <p:spPr>
          <a:xfrm>
            <a:off x="703384" y="88900"/>
            <a:ext cx="8440615" cy="842433"/>
          </a:xfrm>
        </p:spPr>
        <p:txBody>
          <a:bodyPr/>
          <a:lstStyle/>
          <a:p>
            <a:r>
              <a:rPr lang="en-US" dirty="0" smtClean="0"/>
              <a:t>Truck Equivalency</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59" r="4968"/>
          <a:stretch/>
        </p:blipFill>
        <p:spPr>
          <a:xfrm rot="5400000">
            <a:off x="6186689" y="3379990"/>
            <a:ext cx="1752600" cy="36794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796660" y="3021524"/>
            <a:ext cx="1764942" cy="4408694"/>
          </a:xfrm>
          <a:prstGeom prst="rect">
            <a:avLst/>
          </a:prstGeom>
        </p:spPr>
      </p:pic>
      <p:sp>
        <p:nvSpPr>
          <p:cNvPr id="7" name="Slide Number Placeholder 6"/>
          <p:cNvSpPr>
            <a:spLocks noGrp="1"/>
          </p:cNvSpPr>
          <p:nvPr>
            <p:ph type="sldNum" sz="quarter" idx="12"/>
          </p:nvPr>
        </p:nvSpPr>
        <p:spPr/>
        <p:txBody>
          <a:bodyPr/>
          <a:lstStyle/>
          <a:p>
            <a:fld id="{44E0EDB5-137F-4872-8C48-12D8E4752909}" type="slidenum">
              <a:rPr lang="en-US" smtClean="0"/>
              <a:t>32</a:t>
            </a:fld>
            <a:endParaRPr lang="en-US" dirty="0"/>
          </a:p>
        </p:txBody>
      </p:sp>
    </p:spTree>
    <p:extLst>
      <p:ext uri="{BB962C8B-B14F-4D97-AF65-F5344CB8AC3E}">
        <p14:creationId xmlns:p14="http://schemas.microsoft.com/office/powerpoint/2010/main" val="19453038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35" y="35983"/>
            <a:ext cx="8440615" cy="842433"/>
          </a:xfrm>
        </p:spPr>
        <p:txBody>
          <a:bodyPr>
            <a:normAutofit/>
          </a:bodyPr>
          <a:lstStyle/>
          <a:p>
            <a:r>
              <a:rPr lang="en-US" dirty="0"/>
              <a:t>Truck Equivalency – Solving for </a:t>
            </a:r>
            <a:r>
              <a:rPr lang="en-US" dirty="0" smtClean="0"/>
              <a:t>Theta</a:t>
            </a:r>
            <a:endParaRPr lang="en-US" dirty="0"/>
          </a:p>
        </p:txBody>
      </p:sp>
      <p:sp>
        <p:nvSpPr>
          <p:cNvPr id="3" name="Content Placeholder 2"/>
          <p:cNvSpPr>
            <a:spLocks noGrp="1"/>
          </p:cNvSpPr>
          <p:nvPr>
            <p:ph idx="1"/>
          </p:nvPr>
        </p:nvSpPr>
        <p:spPr>
          <a:xfrm>
            <a:off x="678635" y="5340350"/>
            <a:ext cx="7983415" cy="1371601"/>
          </a:xfrm>
        </p:spPr>
        <p:txBody>
          <a:bodyPr/>
          <a:lstStyle/>
          <a:p>
            <a:r>
              <a:rPr lang="en-US" dirty="0" smtClean="0"/>
              <a:t>Monte Carlo simulation – 1,000,000 times randomly select from range of UR to determine a distribution.</a:t>
            </a:r>
          </a:p>
          <a:p>
            <a:r>
              <a:rPr lang="el-GR" dirty="0" smtClean="0"/>
              <a:t>θ</a:t>
            </a:r>
            <a:r>
              <a:rPr lang="en-US" dirty="0" smtClean="0"/>
              <a:t> is determined to have an average of 1.706</a:t>
            </a:r>
            <a:endParaRPr lang="en-US" dirty="0"/>
          </a:p>
        </p:txBody>
      </p:sp>
      <p:pic>
        <p:nvPicPr>
          <p:cNvPr id="4" name="Picture 3" descr="C:\Users\mjc60\Desktop\untitled_1.jpg"/>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673225"/>
            <a:ext cx="6180990" cy="3553883"/>
          </a:xfrm>
          <a:prstGeom prst="rect">
            <a:avLst/>
          </a:prstGeom>
          <a:noFill/>
          <a:ln>
            <a:noFill/>
          </a:ln>
        </p:spPr>
      </p:pic>
      <p:sp>
        <p:nvSpPr>
          <p:cNvPr id="5" name="Text Box 2"/>
          <p:cNvSpPr txBox="1">
            <a:spLocks noChangeArrowheads="1"/>
          </p:cNvSpPr>
          <p:nvPr/>
        </p:nvSpPr>
        <p:spPr bwMode="auto">
          <a:xfrm>
            <a:off x="1568450" y="1792816"/>
            <a:ext cx="647700" cy="3314700"/>
          </a:xfrm>
          <a:prstGeom prst="rect">
            <a:avLst/>
          </a:prstGeom>
          <a:solidFill>
            <a:srgbClr val="FFFFFF"/>
          </a:solidFill>
          <a:ln w="9525">
            <a:noFill/>
            <a:miter lim="800000"/>
            <a:headEnd/>
            <a:tailEnd/>
          </a:ln>
          <a:extLst/>
        </p:spPr>
        <p:txBody>
          <a:bodyPr vert="vert270" wrap="square" lIns="91440" tIns="45720" rIns="91440" bIns="45720" numCol="1" anchor="t" anchorCtr="0" compatLnSpc="1">
            <a:prstTxWarp prst="textNoShape">
              <a:avLst/>
            </a:prstTxWarp>
            <a:scene3d>
              <a:camera prst="orthographicFront">
                <a:rot lat="0" lon="9600000" rev="0"/>
              </a:camera>
              <a:lightRig rig="threePt" dir="t"/>
            </a:scene3d>
            <a:flatTx/>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Frequency – Number of Time Theta is Calculated in Simulation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3690570" y="4960408"/>
            <a:ext cx="1885950" cy="266700"/>
          </a:xfrm>
          <a:prstGeom prst="rect">
            <a:avLst/>
          </a:prstGeom>
          <a:solidFill>
            <a:srgbClr val="FFFFFF"/>
          </a:solidFill>
          <a:ln w="9525">
            <a:noFill/>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Value of Theta (unit less)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2514600" y="950700"/>
                <a:ext cx="3614515" cy="665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𝜃</m:t>
                      </m:r>
                      <m:r>
                        <a:rPr lang="en-US" i="1">
                          <a:latin typeface="Cambria Math"/>
                        </a:rPr>
                        <m:t>= </m:t>
                      </m:r>
                      <m:f>
                        <m:fPr>
                          <m:ctrlPr>
                            <a:rPr lang="en-US" i="1">
                              <a:latin typeface="Cambria Math" panose="02040503050406030204" pitchFamily="18" charset="0"/>
                            </a:rPr>
                          </m:ctrlPr>
                        </m:fPr>
                        <m:num>
                          <m:r>
                            <a:rPr lang="en-US" i="1">
                              <a:latin typeface="Cambria Math"/>
                            </a:rPr>
                            <m:t>2 </m:t>
                          </m:r>
                          <m:r>
                            <a:rPr lang="en-US" i="1">
                              <a:latin typeface="Cambria Math"/>
                            </a:rPr>
                            <m:t>𝑙𝑎𝑛𝑒</m:t>
                          </m:r>
                          <m:r>
                            <a:rPr lang="en-US" i="1">
                              <a:latin typeface="Cambria Math"/>
                            </a:rPr>
                            <m:t> ×</m:t>
                          </m:r>
                          <m:r>
                            <a:rPr lang="en-US" i="1">
                              <a:latin typeface="Cambria Math"/>
                            </a:rPr>
                            <m:t>𝑂𝑣𝑒𝑟𝑎𝑙𝑙</m:t>
                          </m:r>
                          <m:r>
                            <a:rPr lang="en-US" i="1">
                              <a:latin typeface="Cambria Math"/>
                            </a:rPr>
                            <m:t> </m:t>
                          </m:r>
                          <m:sSub>
                            <m:sSubPr>
                              <m:ctrlPr>
                                <a:rPr lang="en-US" i="1">
                                  <a:latin typeface="Cambria Math" panose="02040503050406030204" pitchFamily="18" charset="0"/>
                                </a:rPr>
                              </m:ctrlPr>
                            </m:sSubPr>
                            <m:e>
                              <m:r>
                                <a:rPr lang="en-US" i="1">
                                  <a:latin typeface="Cambria Math"/>
                                </a:rPr>
                                <m:t>𝑈𝑅</m:t>
                              </m:r>
                            </m:e>
                            <m:sub>
                              <m:r>
                                <a:rPr lang="en-US" i="1">
                                  <a:latin typeface="Cambria Math"/>
                                </a:rPr>
                                <m:t>𝑇𝑜𝑤𝑃𝑙𝑜𝑤</m:t>
                              </m:r>
                            </m:sub>
                          </m:sSub>
                        </m:num>
                        <m:den>
                          <m:r>
                            <a:rPr lang="en-US" i="1">
                              <a:latin typeface="Cambria Math"/>
                            </a:rPr>
                            <m:t>1 </m:t>
                          </m:r>
                          <m:r>
                            <a:rPr lang="en-US" i="1">
                              <a:latin typeface="Cambria Math"/>
                            </a:rPr>
                            <m:t>𝑙𝑎𝑛𝑒</m:t>
                          </m:r>
                          <m:r>
                            <a:rPr lang="en-US" i="1">
                              <a:latin typeface="Cambria Math"/>
                            </a:rPr>
                            <m:t> ×</m:t>
                          </m:r>
                          <m:r>
                            <a:rPr lang="en-US" i="1">
                              <a:latin typeface="Cambria Math"/>
                            </a:rPr>
                            <m:t>𝑂𝑣𝑒𝑟𝑎𝑙𝑙</m:t>
                          </m:r>
                          <m:r>
                            <a:rPr lang="en-US" i="1">
                              <a:latin typeface="Cambria Math"/>
                            </a:rPr>
                            <m:t> </m:t>
                          </m:r>
                          <m:sSub>
                            <m:sSubPr>
                              <m:ctrlPr>
                                <a:rPr lang="en-US" i="1">
                                  <a:latin typeface="Cambria Math" panose="02040503050406030204" pitchFamily="18" charset="0"/>
                                </a:rPr>
                              </m:ctrlPr>
                            </m:sSubPr>
                            <m:e>
                              <m:r>
                                <a:rPr lang="en-US" i="1">
                                  <a:latin typeface="Cambria Math"/>
                                </a:rPr>
                                <m:t>𝑈𝑅</m:t>
                              </m:r>
                            </m:e>
                            <m:sub>
                              <m:r>
                                <a:rPr lang="en-US" i="1">
                                  <a:latin typeface="Cambria Math"/>
                                </a:rPr>
                                <m:t>𝑆𝑡𝑎𝑛𝑑𝑎𝑟𝑑</m:t>
                              </m:r>
                            </m:sub>
                          </m:sSub>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514600" y="950700"/>
                <a:ext cx="3614515" cy="665375"/>
              </a:xfrm>
              <a:prstGeom prst="rect">
                <a:avLst/>
              </a:prstGeom>
              <a:blipFill rotWithShape="0">
                <a:blip r:embed="rId3"/>
                <a:stretch>
                  <a:fillRect/>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44E0EDB5-137F-4872-8C48-12D8E4752909}" type="slidenum">
              <a:rPr lang="en-US" smtClean="0"/>
              <a:t>33</a:t>
            </a:fld>
            <a:endParaRPr lang="en-US" dirty="0"/>
          </a:p>
        </p:txBody>
      </p:sp>
    </p:spTree>
    <p:extLst>
      <p:ext uri="{BB962C8B-B14F-4D97-AF65-F5344CB8AC3E}">
        <p14:creationId xmlns:p14="http://schemas.microsoft.com/office/powerpoint/2010/main" val="10028416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Annualized Cost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3383" y="1219200"/>
                <a:ext cx="7983415" cy="533399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a:rPr>
                        <m:t>𝑌𝑒𝑎𝑟𝑙𝑦</m:t>
                      </m:r>
                      <m:r>
                        <a:rPr lang="en-US" i="1" smtClean="0">
                          <a:latin typeface="Cambria Math"/>
                        </a:rPr>
                        <m:t> </m:t>
                      </m:r>
                      <m:r>
                        <a:rPr lang="en-US" i="1" smtClean="0">
                          <a:latin typeface="Cambria Math"/>
                        </a:rPr>
                        <m:t>𝐶𝑜𝑠𝑡</m:t>
                      </m:r>
                      <m:r>
                        <a:rPr lang="en-US" i="1" smtClean="0">
                          <a:latin typeface="Cambria Math"/>
                        </a:rPr>
                        <m:t> = </m:t>
                      </m:r>
                      <m:r>
                        <a:rPr lang="en-US" i="1" smtClean="0">
                          <a:latin typeface="Cambria Math"/>
                        </a:rPr>
                        <m:t>𝐴𝑛𝑛𝑢𝑎𝑙𝑖𝑧𝑒𝑑</m:t>
                      </m:r>
                      <m:r>
                        <a:rPr lang="en-US" i="1" smtClean="0">
                          <a:latin typeface="Cambria Math"/>
                        </a:rPr>
                        <m:t> </m:t>
                      </m:r>
                      <m:r>
                        <a:rPr lang="en-US" i="1" smtClean="0">
                          <a:latin typeface="Cambria Math"/>
                        </a:rPr>
                        <m:t>𝐶𝑎𝑝𝑖𝑡𝑎𝑙</m:t>
                      </m:r>
                      <m:r>
                        <a:rPr lang="en-US" i="1" smtClean="0">
                          <a:latin typeface="Cambria Math"/>
                        </a:rPr>
                        <m:t> </m:t>
                      </m:r>
                      <m:r>
                        <a:rPr lang="en-US" i="1" smtClean="0">
                          <a:latin typeface="Cambria Math"/>
                        </a:rPr>
                        <m:t>𝐶𝑜𝑠𝑡</m:t>
                      </m:r>
                      <m:r>
                        <a:rPr lang="en-US" i="1" smtClean="0">
                          <a:latin typeface="Cambria Math"/>
                        </a:rPr>
                        <m:t> + </m:t>
                      </m:r>
                      <m:r>
                        <a:rPr lang="en-US" i="1" smtClean="0">
                          <a:latin typeface="Cambria Math"/>
                        </a:rPr>
                        <m:t>𝐴𝑛𝑛𝑢𝑎𝑙𝑖𝑧𝑒𝑑</m:t>
                      </m:r>
                      <m:r>
                        <a:rPr lang="en-US" i="1" smtClean="0">
                          <a:latin typeface="Cambria Math"/>
                        </a:rPr>
                        <m:t> </m:t>
                      </m:r>
                      <m:r>
                        <a:rPr lang="en-US" i="1" smtClean="0">
                          <a:latin typeface="Cambria Math"/>
                        </a:rPr>
                        <m:t>𝑀𝑎𝑖𝑛𝑡𝑒𝑛𝑎𝑛𝑐𝑒</m:t>
                      </m:r>
                      <m:r>
                        <a:rPr lang="en-US" i="1" smtClean="0">
                          <a:latin typeface="Cambria Math"/>
                        </a:rPr>
                        <m:t> </m:t>
                      </m:r>
                      <m:r>
                        <a:rPr lang="en-US" i="1" smtClean="0">
                          <a:latin typeface="Cambria Math"/>
                        </a:rPr>
                        <m:t>𝐶𝑜𝑠𝑡</m:t>
                      </m:r>
                      <m:r>
                        <a:rPr lang="en-US" i="1" smtClean="0">
                          <a:latin typeface="Cambria Math"/>
                        </a:rPr>
                        <m:t> + </m:t>
                      </m:r>
                      <m:r>
                        <a:rPr lang="en-US" i="1" smtClean="0">
                          <a:latin typeface="Cambria Math"/>
                        </a:rPr>
                        <m:t>𝐴𝑛𝑛𝑢𝑎𝑙𝑖𝑧𝑒𝑑</m:t>
                      </m:r>
                      <m:r>
                        <a:rPr lang="en-US" i="1" smtClean="0">
                          <a:latin typeface="Cambria Math"/>
                        </a:rPr>
                        <m:t> </m:t>
                      </m:r>
                      <m:r>
                        <a:rPr lang="en-US" i="1" smtClean="0">
                          <a:latin typeface="Cambria Math"/>
                        </a:rPr>
                        <m:t>𝑂𝑝𝑒𝑟𝑎𝑡𝑖𝑜𝑛𝑎𝑙</m:t>
                      </m:r>
                      <m:r>
                        <a:rPr lang="en-US" i="1">
                          <a:latin typeface="Cambria Math"/>
                        </a:rPr>
                        <m:t> </m:t>
                      </m:r>
                      <m:r>
                        <a:rPr lang="en-US" i="1">
                          <a:latin typeface="Cambria Math"/>
                        </a:rPr>
                        <m:t>𝐶𝑜𝑠𝑡</m:t>
                      </m:r>
                      <m:r>
                        <a:rPr lang="en-US" i="1">
                          <a:latin typeface="Cambria Math"/>
                        </a:rPr>
                        <m:t> </m:t>
                      </m:r>
                    </m:oMath>
                  </m:oMathPara>
                </a14:m>
                <a:endParaRPr lang="en-US"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3383" y="1219200"/>
                <a:ext cx="7983415" cy="5333999"/>
              </a:xfrm>
              <a:blipFill rotWithShape="1">
                <a:blip r:embed="rId2"/>
                <a:stretch>
                  <a:fillRect/>
                </a:stretch>
              </a:blipFill>
            </p:spPr>
            <p:txBody>
              <a:bodyPr/>
              <a:lstStyle/>
              <a:p>
                <a:r>
                  <a:rPr lang="en-US">
                    <a:noFill/>
                  </a:rPr>
                  <a:t> </a:t>
                </a:r>
              </a:p>
            </p:txBody>
          </p:sp>
        </mc:Fallback>
      </mc:AlternateContent>
      <p:pic>
        <p:nvPicPr>
          <p:cNvPr id="4" name="Picture 3" descr="C:\Users\mjc60\Desktop\TOWPLOW_DRAFTFIN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895600"/>
            <a:ext cx="4038600" cy="2209800"/>
          </a:xfrm>
          <a:prstGeom prst="rect">
            <a:avLst/>
          </a:prstGeom>
          <a:noFill/>
          <a:ln>
            <a:noFill/>
          </a:ln>
        </p:spPr>
      </p:pic>
      <p:sp>
        <p:nvSpPr>
          <p:cNvPr id="6" name="Content Placeholder 2"/>
          <p:cNvSpPr txBox="1">
            <a:spLocks/>
          </p:cNvSpPr>
          <p:nvPr/>
        </p:nvSpPr>
        <p:spPr>
          <a:xfrm>
            <a:off x="703383" y="5410199"/>
            <a:ext cx="8288217" cy="12954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0090"/>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Arial"/>
              <a:buChar char="–"/>
              <a:defRPr sz="2000" kern="1200">
                <a:solidFill>
                  <a:srgbClr val="000090"/>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Arial"/>
              <a:buChar char="•"/>
              <a:defRPr sz="1800" kern="1200">
                <a:solidFill>
                  <a:srgbClr val="000090"/>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Arial"/>
              <a:buChar char="–"/>
              <a:defRPr sz="1600" kern="1200">
                <a:solidFill>
                  <a:srgbClr val="000090"/>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Arial"/>
              <a:buChar char="»"/>
              <a:defRPr sz="1400" kern="1200">
                <a:solidFill>
                  <a:srgbClr val="000090"/>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Monte Carlo simulation – 500,000 times</a:t>
            </a:r>
          </a:p>
          <a:p>
            <a:r>
              <a:rPr lang="en-US" smtClean="0"/>
              <a:t>Average cost - $83,629 per year</a:t>
            </a:r>
            <a:endParaRPr lang="en-US" dirty="0"/>
          </a:p>
        </p:txBody>
      </p:sp>
      <p:sp>
        <p:nvSpPr>
          <p:cNvPr id="7" name="Slide Number Placeholder 6"/>
          <p:cNvSpPr>
            <a:spLocks noGrp="1"/>
          </p:cNvSpPr>
          <p:nvPr>
            <p:ph type="sldNum" sz="quarter" idx="12"/>
          </p:nvPr>
        </p:nvSpPr>
        <p:spPr/>
        <p:txBody>
          <a:bodyPr/>
          <a:lstStyle/>
          <a:p>
            <a:fld id="{44E0EDB5-137F-4872-8C48-12D8E4752909}" type="slidenum">
              <a:rPr lang="en-US" smtClean="0"/>
              <a:t>34</a:t>
            </a:fld>
            <a:endParaRPr lang="en-US" dirty="0"/>
          </a:p>
        </p:txBody>
      </p:sp>
    </p:spTree>
    <p:extLst>
      <p:ext uri="{BB962C8B-B14F-4D97-AF65-F5344CB8AC3E}">
        <p14:creationId xmlns:p14="http://schemas.microsoft.com/office/powerpoint/2010/main" val="39893504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Results</a:t>
            </a:r>
            <a:endParaRPr lang="en-US" dirty="0"/>
          </a:p>
        </p:txBody>
      </p:sp>
      <p:sp>
        <p:nvSpPr>
          <p:cNvPr id="3" name="Content Placeholder 2"/>
          <p:cNvSpPr>
            <a:spLocks noGrp="1"/>
          </p:cNvSpPr>
          <p:nvPr>
            <p:ph idx="1"/>
          </p:nvPr>
        </p:nvSpPr>
        <p:spPr>
          <a:xfrm>
            <a:off x="703383" y="4419600"/>
            <a:ext cx="7983415" cy="1703428"/>
          </a:xfrm>
        </p:spPr>
        <p:txBody>
          <a:bodyPr/>
          <a:lstStyle/>
          <a:p>
            <a:r>
              <a:rPr lang="en-US" dirty="0" smtClean="0"/>
              <a:t>TowPlow has an annual savings averaging $22,551 per year.</a:t>
            </a:r>
          </a:p>
          <a:p>
            <a:r>
              <a:rPr lang="en-US" dirty="0" smtClean="0"/>
              <a:t>1.4 standard trucks is break even point – no savings</a:t>
            </a:r>
          </a:p>
          <a:p>
            <a:r>
              <a:rPr lang="en-US" dirty="0" smtClean="0"/>
              <a:t>More data presented in Chapter 6 of the Final Report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01666944"/>
              </p:ext>
            </p:extLst>
          </p:nvPr>
        </p:nvGraphicFramePr>
        <p:xfrm>
          <a:off x="684213" y="1527175"/>
          <a:ext cx="7794625" cy="2271713"/>
        </p:xfrm>
        <a:graphic>
          <a:graphicData uri="http://schemas.openxmlformats.org/presentationml/2006/ole">
            <mc:AlternateContent xmlns:mc="http://schemas.openxmlformats.org/markup-compatibility/2006">
              <mc:Choice xmlns:v="urn:schemas-microsoft-com:vml" Requires="v">
                <p:oleObj spid="_x0000_s9274" name="Document" r:id="rId4" imgW="6302727" imgH="1838788" progId="Word.Document.12">
                  <p:embed/>
                </p:oleObj>
              </mc:Choice>
              <mc:Fallback>
                <p:oleObj name="Document" r:id="rId4" imgW="6302727" imgH="1838788" progId="Word.Document.12">
                  <p:embed/>
                  <p:pic>
                    <p:nvPicPr>
                      <p:cNvPr id="0" name=""/>
                      <p:cNvPicPr/>
                      <p:nvPr/>
                    </p:nvPicPr>
                    <p:blipFill>
                      <a:blip r:embed="rId5"/>
                      <a:stretch>
                        <a:fillRect/>
                      </a:stretch>
                    </p:blipFill>
                    <p:spPr>
                      <a:xfrm>
                        <a:off x="684213" y="1527175"/>
                        <a:ext cx="7794625" cy="2271713"/>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44E0EDB5-137F-4872-8C48-12D8E4752909}" type="slidenum">
              <a:rPr lang="en-US" smtClean="0"/>
              <a:t>35</a:t>
            </a:fld>
            <a:endParaRPr lang="en-US" dirty="0"/>
          </a:p>
        </p:txBody>
      </p:sp>
    </p:spTree>
    <p:extLst>
      <p:ext uri="{BB962C8B-B14F-4D97-AF65-F5344CB8AC3E}">
        <p14:creationId xmlns:p14="http://schemas.microsoft.com/office/powerpoint/2010/main" val="10470229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33400" y="1219200"/>
            <a:ext cx="4871412" cy="5105400"/>
          </a:xfrm>
          <a:prstGeom prst="rect">
            <a:avLst/>
          </a:prstGeom>
        </p:spPr>
      </p:pic>
      <p:sp>
        <p:nvSpPr>
          <p:cNvPr id="5" name="Title 1"/>
          <p:cNvSpPr txBox="1">
            <a:spLocks/>
          </p:cNvSpPr>
          <p:nvPr/>
        </p:nvSpPr>
        <p:spPr>
          <a:xfrm>
            <a:off x="609600" y="228600"/>
            <a:ext cx="8440615" cy="8424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rgbClr val="000090"/>
                </a:solidFill>
                <a:latin typeface="Times New Roman" pitchFamily="18" charset="0"/>
                <a:ea typeface="+mj-ea"/>
                <a:cs typeface="Times New Roman" pitchFamily="18" charset="0"/>
              </a:defRPr>
            </a:lvl1pPr>
          </a:lstStyle>
          <a:p>
            <a:r>
              <a:rPr lang="en-US" dirty="0" smtClean="0"/>
              <a:t>Implementation</a:t>
            </a:r>
            <a:endParaRPr lang="en-US" dirty="0"/>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374" y="3170381"/>
            <a:ext cx="5043055" cy="120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4E0EDB5-137F-4872-8C48-12D8E4752909}" type="slidenum">
              <a:rPr lang="en-US" smtClean="0">
                <a:latin typeface="Times New Roman" panose="02020603050405020304" pitchFamily="18" charset="0"/>
                <a:cs typeface="Times New Roman" panose="02020603050405020304" pitchFamily="18" charset="0"/>
              </a:rPr>
              <a:t>36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60007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28600"/>
            <a:ext cx="8440615" cy="8424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a:solidFill>
                  <a:srgbClr val="000090"/>
                </a:solidFill>
                <a:latin typeface="Times New Roman" pitchFamily="18" charset="0"/>
                <a:ea typeface="+mj-ea"/>
                <a:cs typeface="Times New Roman" pitchFamily="18" charset="0"/>
              </a:defRPr>
            </a:lvl1pPr>
          </a:lstStyle>
          <a:p>
            <a:r>
              <a:rPr lang="en-US" dirty="0" smtClean="0"/>
              <a:t>Implementation – Potential Savings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6299075"/>
              </p:ext>
            </p:extLst>
          </p:nvPr>
        </p:nvGraphicFramePr>
        <p:xfrm>
          <a:off x="1371600" y="990600"/>
          <a:ext cx="6506308" cy="4114799"/>
        </p:xfrm>
        <a:graphic>
          <a:graphicData uri="http://schemas.openxmlformats.org/drawingml/2006/table">
            <a:tbl>
              <a:tblPr firstRow="1" firstCol="1" bandRow="1"/>
              <a:tblGrid>
                <a:gridCol w="1338540"/>
                <a:gridCol w="1205890"/>
                <a:gridCol w="1282934"/>
                <a:gridCol w="1282934"/>
                <a:gridCol w="1283602"/>
                <a:gridCol w="112408"/>
              </a:tblGrid>
              <a:tr h="401529">
                <a:tc>
                  <a:txBody>
                    <a:bodyPr/>
                    <a:lstStyle/>
                    <a:p>
                      <a:pPr marL="0" marR="0">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 </a:t>
                      </a: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0 to 25 Events per Season</a:t>
                      </a: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26 to 50 Events per Season</a:t>
                      </a: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a:effectLst/>
                          <a:latin typeface="Times New Roman" panose="02020603050405020304" pitchFamily="18" charset="0"/>
                          <a:ea typeface="Calibri"/>
                          <a:cs typeface="Times New Roman" panose="02020603050405020304" pitchFamily="18" charset="0"/>
                        </a:rPr>
                        <a:t>51 to 75 Events per Season</a:t>
                      </a: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76 to 100 Events per Season</a:t>
                      </a: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700">
                          <a:effectLst/>
                          <a:latin typeface="Times New Roman"/>
                          <a:ea typeface="Calibri"/>
                          <a:cs typeface="Times New Roman"/>
                        </a:rPr>
                        <a:t> </a:t>
                      </a:r>
                    </a:p>
                  </a:txBody>
                  <a:tcPr marL="0" marR="0" marT="0" marB="0" anchor="ctr">
                    <a:lnL>
                      <a:noFill/>
                    </a:lnL>
                    <a:lnR>
                      <a:noFill/>
                    </a:lnR>
                    <a:lnT>
                      <a:noFill/>
                    </a:lnT>
                    <a:lnB>
                      <a:noFill/>
                    </a:lnB>
                  </a:tcPr>
                </a:tc>
              </a:tr>
              <a:tr h="756557">
                <a:tc>
                  <a:txBody>
                    <a:bodyPr/>
                    <a:lstStyle/>
                    <a:p>
                      <a:pPr marL="0" marR="0">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Primarily Trace and Light Events </a:t>
                      </a:r>
                      <a:r>
                        <a:rPr lang="en-US" sz="1100" i="1" dirty="0">
                          <a:effectLst/>
                          <a:latin typeface="Times New Roman" panose="02020603050405020304" pitchFamily="18" charset="0"/>
                          <a:ea typeface="Calibri"/>
                          <a:cs typeface="Times New Roman" panose="02020603050405020304" pitchFamily="18" charset="0"/>
                        </a:rPr>
                        <a:t>(Some Moderate, No Heavy)</a:t>
                      </a:r>
                      <a:endParaRPr lang="en-US" sz="1100" dirty="0">
                        <a:effectLst/>
                        <a:latin typeface="Times New Roman" panose="02020603050405020304" pitchFamily="18" charset="0"/>
                        <a:ea typeface="Calibri"/>
                        <a:cs typeface="Times New Roman" panose="02020603050405020304" pitchFamily="18" charset="0"/>
                      </a:endParaRP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$4,100 to $12,000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$13,100 to $17,400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$17,900 to $20,800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$20,800 to $24,100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700">
                          <a:effectLst/>
                          <a:latin typeface="Times New Roman"/>
                          <a:ea typeface="Calibri"/>
                          <a:cs typeface="Times New Roman"/>
                        </a:rPr>
                        <a:t> </a:t>
                      </a:r>
                    </a:p>
                  </a:txBody>
                  <a:tcPr marL="0" marR="0" marT="0" marB="0" anchor="ctr">
                    <a:lnL>
                      <a:noFill/>
                    </a:lnL>
                    <a:lnR>
                      <a:noFill/>
                    </a:lnR>
                    <a:lnT>
                      <a:noFill/>
                    </a:lnT>
                    <a:lnB>
                      <a:noFill/>
                    </a:lnB>
                  </a:tcPr>
                </a:tc>
              </a:tr>
              <a:tr h="584042">
                <a:tc>
                  <a:txBody>
                    <a:bodyPr/>
                    <a:lstStyle/>
                    <a:p>
                      <a:pPr marL="0" marR="0">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Primarily Light and Moderate </a:t>
                      </a:r>
                      <a:r>
                        <a:rPr lang="en-US" sz="1100" i="1" dirty="0">
                          <a:effectLst/>
                          <a:latin typeface="Times New Roman" panose="02020603050405020304" pitchFamily="18" charset="0"/>
                          <a:ea typeface="Calibri"/>
                          <a:cs typeface="Times New Roman" panose="02020603050405020304" pitchFamily="18" charset="0"/>
                        </a:rPr>
                        <a:t>(Some Trace, Some Heavy)</a:t>
                      </a:r>
                      <a:endParaRPr lang="en-US" sz="1100" dirty="0">
                        <a:effectLst/>
                        <a:latin typeface="Times New Roman" panose="02020603050405020304" pitchFamily="18" charset="0"/>
                        <a:ea typeface="Calibri"/>
                        <a:cs typeface="Times New Roman" panose="02020603050405020304" pitchFamily="18" charset="0"/>
                      </a:endParaRP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a:effectLst/>
                          <a:latin typeface="Times New Roman" panose="02020603050405020304" pitchFamily="18" charset="0"/>
                          <a:ea typeface="Calibri"/>
                          <a:cs typeface="Times New Roman" panose="02020603050405020304" pitchFamily="18" charset="0"/>
                        </a:rPr>
                        <a:t>$4,100 to $12,800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$13,800 to $17,500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$18,500 to $21,400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$21,200 to $25,800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700">
                          <a:effectLst/>
                          <a:latin typeface="Times New Roman"/>
                          <a:ea typeface="Calibri"/>
                          <a:cs typeface="Times New Roman"/>
                        </a:rPr>
                        <a:t> </a:t>
                      </a:r>
                    </a:p>
                  </a:txBody>
                  <a:tcPr marL="0" marR="0" marT="0" marB="0" anchor="ctr">
                    <a:lnL>
                      <a:noFill/>
                    </a:lnL>
                    <a:lnR>
                      <a:noFill/>
                    </a:lnR>
                    <a:lnT>
                      <a:noFill/>
                    </a:lnT>
                    <a:lnB>
                      <a:noFill/>
                    </a:lnB>
                  </a:tcPr>
                </a:tc>
              </a:tr>
              <a:tr h="766555">
                <a:tc>
                  <a:txBody>
                    <a:bodyPr/>
                    <a:lstStyle/>
                    <a:p>
                      <a:pPr marL="0" marR="0">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Primarily Moderate and Heavy</a:t>
                      </a:r>
                    </a:p>
                    <a:p>
                      <a:pPr marL="0" marR="0">
                        <a:lnSpc>
                          <a:spcPct val="100000"/>
                        </a:lnSpc>
                        <a:spcBef>
                          <a:spcPts val="0"/>
                        </a:spcBef>
                        <a:spcAft>
                          <a:spcPts val="0"/>
                        </a:spcAft>
                      </a:pPr>
                      <a:r>
                        <a:rPr lang="en-US" sz="1100" i="1" dirty="0">
                          <a:effectLst/>
                          <a:latin typeface="Times New Roman" panose="02020603050405020304" pitchFamily="18" charset="0"/>
                          <a:ea typeface="Calibri"/>
                          <a:cs typeface="Times New Roman" panose="02020603050405020304" pitchFamily="18" charset="0"/>
                        </a:rPr>
                        <a:t>(Some Light, Some Trace)</a:t>
                      </a:r>
                      <a:endParaRPr lang="en-US" sz="1100" dirty="0">
                        <a:effectLst/>
                        <a:latin typeface="Times New Roman" panose="02020603050405020304" pitchFamily="18" charset="0"/>
                        <a:ea typeface="Calibri"/>
                        <a:cs typeface="Times New Roman" panose="02020603050405020304" pitchFamily="18" charset="0"/>
                      </a:endParaRPr>
                    </a:p>
                  </a:txBody>
                  <a:tcPr marL="46324" marR="4632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$4,100 to $12,900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$14,300 to $17,500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a:effectLst/>
                          <a:latin typeface="Times New Roman" panose="02020603050405020304" pitchFamily="18" charset="0"/>
                          <a:ea typeface="Calibri"/>
                          <a:cs typeface="Times New Roman" panose="02020603050405020304" pitchFamily="18" charset="0"/>
                        </a:rPr>
                        <a:t>$20,000 to $29,000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100" dirty="0">
                          <a:effectLst/>
                          <a:latin typeface="Times New Roman" panose="02020603050405020304" pitchFamily="18" charset="0"/>
                          <a:ea typeface="Calibri"/>
                          <a:cs typeface="Times New Roman" panose="02020603050405020304" pitchFamily="18" charset="0"/>
                        </a:rPr>
                        <a:t>$22,500 to $29,200</a:t>
                      </a:r>
                    </a:p>
                  </a:txBody>
                  <a:tcPr marL="46324" marR="4632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700">
                          <a:effectLst/>
                          <a:latin typeface="Times New Roman"/>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606116">
                <a:tc gridSpan="6">
                  <a:txBody>
                    <a:bodyPr/>
                    <a:lstStyle/>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Note: The primary assumption of this table is that routes currently require two or more Standard trucks to maintain the expected LOS on the routes. </a:t>
                      </a:r>
                    </a:p>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One TowPlow compared to Equivalent (1.71) Standard ODOT Trucks.</a:t>
                      </a:r>
                    </a:p>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Used same simulation as Chapter 6, only modifying number of events in each weather classification.</a:t>
                      </a:r>
                    </a:p>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Weather classification is listed in Section 3.1 of this report.</a:t>
                      </a:r>
                    </a:p>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Standard deviation of events is set as 1, unless 0 events, then set to 0. </a:t>
                      </a:r>
                    </a:p>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Rounded to nearest hundreds place.</a:t>
                      </a:r>
                    </a:p>
                    <a:p>
                      <a:pPr marL="0" marR="0">
                        <a:lnSpc>
                          <a:spcPct val="100000"/>
                        </a:lnSpc>
                        <a:spcBef>
                          <a:spcPts val="0"/>
                        </a:spcBef>
                        <a:spcAft>
                          <a:spcPts val="0"/>
                        </a:spcAft>
                      </a:pPr>
                      <a:r>
                        <a:rPr lang="en-US" sz="800" dirty="0">
                          <a:effectLst/>
                          <a:latin typeface="Times New Roman" panose="02020603050405020304" pitchFamily="18" charset="0"/>
                          <a:ea typeface="Calibri"/>
                          <a:cs typeface="Times New Roman" panose="02020603050405020304" pitchFamily="18" charset="0"/>
                        </a:rPr>
                        <a:t>Simulation repeated 100,000 times, five random weather distributions for each category presented above.</a:t>
                      </a:r>
                    </a:p>
                  </a:txBody>
                  <a:tcPr marL="46324" marR="46324"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26178315"/>
              </p:ext>
            </p:extLst>
          </p:nvPr>
        </p:nvGraphicFramePr>
        <p:xfrm>
          <a:off x="1905000" y="4724400"/>
          <a:ext cx="5054600" cy="1562100"/>
        </p:xfrm>
        <a:graphic>
          <a:graphicData uri="http://schemas.openxmlformats.org/drawingml/2006/table">
            <a:tbl>
              <a:tblPr firstRow="1" firstCol="1" bandRow="1"/>
              <a:tblGrid>
                <a:gridCol w="1054100"/>
                <a:gridCol w="1117600"/>
                <a:gridCol w="1130300"/>
                <a:gridCol w="889000"/>
                <a:gridCol w="863600"/>
              </a:tblGrid>
              <a:tr h="381000">
                <a:tc>
                  <a:txBody>
                    <a:bodyPr/>
                    <a:lstStyle/>
                    <a:p>
                      <a:pPr marL="0" marR="0">
                        <a:lnSpc>
                          <a:spcPct val="100000"/>
                        </a:lnSpc>
                        <a:spcBef>
                          <a:spcPts val="0"/>
                        </a:spcBef>
                        <a:spcAft>
                          <a:spcPts val="0"/>
                        </a:spcAft>
                      </a:pPr>
                      <a:r>
                        <a:rPr lang="en-US" sz="1100" dirty="0">
                          <a:solidFill>
                            <a:srgbClr val="000000"/>
                          </a:solidFill>
                          <a:effectLst/>
                          <a:latin typeface="Times New Roman"/>
                          <a:ea typeface="Times New Roman"/>
                          <a:cs typeface="Times New Roman"/>
                        </a:rPr>
                        <a:t>TowPlow Quantity</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solidFill>
                            <a:srgbClr val="000000"/>
                          </a:solidFill>
                          <a:effectLst/>
                          <a:latin typeface="Times New Roman"/>
                          <a:ea typeface="Times New Roman"/>
                          <a:cs typeface="Times New Roman"/>
                        </a:rPr>
                        <a:t>Standard Truck Quantity</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solidFill>
                            <a:srgbClr val="000000"/>
                          </a:solidFill>
                          <a:effectLst/>
                          <a:latin typeface="Times New Roman"/>
                          <a:ea typeface="Times New Roman"/>
                          <a:cs typeface="Times New Roman"/>
                        </a:rPr>
                        <a:t>TowPlow Cost</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dirty="0">
                          <a:solidFill>
                            <a:srgbClr val="000000"/>
                          </a:solidFill>
                          <a:effectLst/>
                          <a:latin typeface="Times New Roman"/>
                          <a:ea typeface="Times New Roman"/>
                          <a:cs typeface="Times New Roman"/>
                        </a:rPr>
                        <a:t>Standard Cost</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a:solidFill>
                            <a:srgbClr val="000000"/>
                          </a:solidFill>
                          <a:effectLst/>
                          <a:latin typeface="Times New Roman"/>
                          <a:ea typeface="Times New Roman"/>
                          <a:cs typeface="Times New Roman"/>
                        </a:rPr>
                        <a:t>Cost Difference</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1</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dirty="0">
                          <a:solidFill>
                            <a:srgbClr val="000000"/>
                          </a:solidFill>
                          <a:effectLst/>
                          <a:latin typeface="Times New Roman"/>
                          <a:ea typeface="Times New Roman"/>
                          <a:cs typeface="Times New Roman"/>
                        </a:rPr>
                        <a:t>1.71</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$38,700 </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dirty="0">
                          <a:solidFill>
                            <a:srgbClr val="000000"/>
                          </a:solidFill>
                          <a:effectLst/>
                          <a:latin typeface="Times New Roman"/>
                          <a:ea typeface="Times New Roman"/>
                          <a:cs typeface="Times New Roman"/>
                        </a:rPr>
                        <a:t>$42,800 </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dirty="0">
                          <a:solidFill>
                            <a:srgbClr val="006100"/>
                          </a:solidFill>
                          <a:effectLst/>
                          <a:latin typeface="Times New Roman"/>
                          <a:ea typeface="Times New Roman"/>
                          <a:cs typeface="Times New Roman"/>
                        </a:rPr>
                        <a:t>$4,100 </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90500">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2</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3</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$77,200 </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$75,000 </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dirty="0">
                          <a:solidFill>
                            <a:srgbClr val="FF0000"/>
                          </a:solidFill>
                          <a:effectLst/>
                          <a:latin typeface="Times New Roman"/>
                          <a:ea typeface="Times New Roman"/>
                          <a:cs typeface="Times New Roman"/>
                        </a:rPr>
                        <a:t>($2,200)</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90500">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7</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dirty="0">
                          <a:solidFill>
                            <a:srgbClr val="000000"/>
                          </a:solidFill>
                          <a:effectLst/>
                          <a:latin typeface="Times New Roman"/>
                          <a:ea typeface="Times New Roman"/>
                          <a:cs typeface="Times New Roman"/>
                        </a:rPr>
                        <a:t>12</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$269,600 </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a:solidFill>
                            <a:srgbClr val="000000"/>
                          </a:solidFill>
                          <a:effectLst/>
                          <a:latin typeface="Times New Roman"/>
                          <a:ea typeface="Times New Roman"/>
                          <a:cs typeface="Times New Roman"/>
                        </a:rPr>
                        <a:t>$300,200 </a:t>
                      </a:r>
                      <a:endParaRPr lang="en-US" sz="110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0000"/>
                        </a:lnSpc>
                        <a:spcBef>
                          <a:spcPts val="0"/>
                        </a:spcBef>
                        <a:spcAft>
                          <a:spcPts val="0"/>
                        </a:spcAft>
                      </a:pPr>
                      <a:r>
                        <a:rPr lang="en-US" sz="1100" dirty="0">
                          <a:solidFill>
                            <a:srgbClr val="006100"/>
                          </a:solidFill>
                          <a:effectLst/>
                          <a:latin typeface="Times New Roman"/>
                          <a:ea typeface="Times New Roman"/>
                          <a:cs typeface="Times New Roman"/>
                        </a:rPr>
                        <a:t>$30,600 </a:t>
                      </a:r>
                      <a:endParaRPr lang="en-US" sz="1100" dirty="0">
                        <a:effectLst/>
                        <a:latin typeface="Times New Roman"/>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90500">
                <a:tc gridSpan="5">
                  <a:txBody>
                    <a:bodyPr/>
                    <a:lstStyle/>
                    <a:p>
                      <a:pPr marL="0" marR="0">
                        <a:lnSpc>
                          <a:spcPct val="100000"/>
                        </a:lnSpc>
                        <a:spcBef>
                          <a:spcPts val="0"/>
                        </a:spcBef>
                        <a:spcAft>
                          <a:spcPts val="1000"/>
                        </a:spcAft>
                      </a:pPr>
                      <a:r>
                        <a:rPr lang="en-US" sz="800" dirty="0">
                          <a:effectLst/>
                          <a:latin typeface="Times New Roman"/>
                          <a:ea typeface="Calibri"/>
                          <a:cs typeface="Times New Roman"/>
                        </a:rPr>
                        <a:t>Note: The primary assumption of this table is that routes currently require two or more Standard trucks to maintain the expected LOS on the routes. No maintenance cost is included, and all events are set to zero, therefore the capital cost is the only factor. The discount rate is varied as in Chapter 6. Life of the truck pulling the TowPlow and Standard is eight years, while the TowPlow itself is expected to be 16 years. RED indicates higher annual cost for the TowPlow than the Standard truck. GREEN indicates lower annual cost for TowPlow than Standard truck.</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 name="Slide Number Placeholder 8"/>
          <p:cNvSpPr>
            <a:spLocks noGrp="1"/>
          </p:cNvSpPr>
          <p:nvPr>
            <p:ph type="sldNum" sz="quarter" idx="12"/>
          </p:nvPr>
        </p:nvSpPr>
        <p:spPr/>
        <p:txBody>
          <a:bodyPr/>
          <a:lstStyle/>
          <a:p>
            <a:fld id="{44E0EDB5-137F-4872-8C48-12D8E4752909}" type="slidenum">
              <a:rPr lang="en-US" smtClean="0">
                <a:latin typeface="Times New Roman" panose="02020603050405020304" pitchFamily="18" charset="0"/>
                <a:cs typeface="Times New Roman" panose="02020603050405020304" pitchFamily="18" charset="0"/>
              </a:rPr>
              <a:t>37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7413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83" y="2808000"/>
            <a:ext cx="8047403" cy="976320"/>
          </a:xfrm>
        </p:spPr>
        <p:txBody>
          <a:bodyPr/>
          <a:lstStyle/>
          <a:p>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7520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Setting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57275"/>
            <a:ext cx="6091726" cy="55626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4E0EDB5-137F-4872-8C48-12D8E4752909}" type="slidenum">
              <a:rPr lang="en-US" smtClean="0"/>
              <a:t>4</a:t>
            </a:fld>
            <a:endParaRPr lang="en-US" dirty="0"/>
          </a:p>
        </p:txBody>
      </p:sp>
    </p:spTree>
    <p:extLst>
      <p:ext uri="{BB962C8B-B14F-4D97-AF65-F5344CB8AC3E}">
        <p14:creationId xmlns:p14="http://schemas.microsoft.com/office/powerpoint/2010/main" val="34685762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Truck</a:t>
            </a:r>
            <a:endParaRPr lang="en-US" dirty="0"/>
          </a:p>
        </p:txBody>
      </p:sp>
      <p:sp>
        <p:nvSpPr>
          <p:cNvPr id="3" name="Content Placeholder 2"/>
          <p:cNvSpPr>
            <a:spLocks noGrp="1"/>
          </p:cNvSpPr>
          <p:nvPr>
            <p:ph idx="1"/>
          </p:nvPr>
        </p:nvSpPr>
        <p:spPr>
          <a:xfrm>
            <a:off x="703384" y="1219200"/>
            <a:ext cx="7983415" cy="4679462"/>
          </a:xfrm>
        </p:spPr>
        <p:txBody>
          <a:bodyPr/>
          <a:lstStyle/>
          <a:p>
            <a:r>
              <a:rPr lang="en-US" dirty="0"/>
              <a:t>Single axle or tandem axle,</a:t>
            </a:r>
          </a:p>
          <a:p>
            <a:r>
              <a:rPr lang="en-US" dirty="0"/>
              <a:t>11 or 12 foot front </a:t>
            </a:r>
            <a:r>
              <a:rPr lang="en-US" dirty="0" smtClean="0"/>
              <a:t>plow usually sometimes 14 foot, </a:t>
            </a:r>
            <a:r>
              <a:rPr lang="en-US" dirty="0"/>
              <a:t>and</a:t>
            </a:r>
          </a:p>
          <a:p>
            <a:r>
              <a:rPr lang="en-US" dirty="0"/>
              <a:t>Some may have additional wing plow – adding extra 5.5 feet of plowing.</a:t>
            </a:r>
          </a:p>
          <a:p>
            <a:endParaRPr lang="en-US" dirty="0"/>
          </a:p>
        </p:txBody>
      </p:sp>
      <p:pic>
        <p:nvPicPr>
          <p:cNvPr id="4" name="Picture 3" descr="C:\Users\mjc60\Desktop\IMG_1139.JPG"/>
          <p:cNvPicPr/>
          <p:nvPr/>
        </p:nvPicPr>
        <p:blipFill>
          <a:blip r:embed="rId2" cstate="print"/>
          <a:srcRect t="5430" r="6721"/>
          <a:stretch>
            <a:fillRect/>
          </a:stretch>
        </p:blipFill>
        <p:spPr bwMode="auto">
          <a:xfrm>
            <a:off x="2057400" y="2819400"/>
            <a:ext cx="5029200" cy="384048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4E0EDB5-137F-4872-8C48-12D8E4752909}" type="slidenum">
              <a:rPr lang="en-US" smtClean="0"/>
              <a:t>5</a:t>
            </a:fld>
            <a:endParaRPr lang="en-US" dirty="0"/>
          </a:p>
        </p:txBody>
      </p:sp>
    </p:spTree>
    <p:extLst>
      <p:ext uri="{BB962C8B-B14F-4D97-AF65-F5344CB8AC3E}">
        <p14:creationId xmlns:p14="http://schemas.microsoft.com/office/powerpoint/2010/main" val="26844933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Truck Comparison in Portage Co.</a:t>
            </a:r>
            <a:endParaRPr lang="en-US" dirty="0"/>
          </a:p>
        </p:txBody>
      </p:sp>
      <p:sp>
        <p:nvSpPr>
          <p:cNvPr id="3" name="Content Placeholder 2"/>
          <p:cNvSpPr>
            <a:spLocks noGrp="1"/>
          </p:cNvSpPr>
          <p:nvPr>
            <p:ph idx="1"/>
          </p:nvPr>
        </p:nvSpPr>
        <p:spPr>
          <a:xfrm>
            <a:off x="457201" y="1524000"/>
            <a:ext cx="3352800" cy="5029200"/>
          </a:xfrm>
        </p:spPr>
        <p:txBody>
          <a:bodyPr/>
          <a:lstStyle/>
          <a:p>
            <a:pPr marL="0" indent="0">
              <a:buNone/>
            </a:pPr>
            <a:r>
              <a:rPr lang="en-US" dirty="0" smtClean="0"/>
              <a:t>Truck opposite of </a:t>
            </a:r>
            <a:r>
              <a:rPr lang="en-US" dirty="0" err="1" smtClean="0"/>
              <a:t>TowPlow</a:t>
            </a:r>
            <a:r>
              <a:rPr lang="en-US" dirty="0" smtClean="0"/>
              <a:t> in Portage is tandem axle, 14 foot plow, with wing plow.</a:t>
            </a:r>
          </a:p>
          <a:p>
            <a:pPr marL="0" indent="0">
              <a:buNone/>
            </a:pPr>
            <a:endParaRPr lang="en-US" dirty="0"/>
          </a:p>
          <a:p>
            <a:pPr marL="0" indent="0">
              <a:buNone/>
            </a:pPr>
            <a:r>
              <a:rPr lang="en-US" dirty="0" smtClean="0"/>
              <a:t>Treated opposite side of IR-76 while </a:t>
            </a:r>
            <a:r>
              <a:rPr lang="en-US" dirty="0" err="1" smtClean="0"/>
              <a:t>TowPlow</a:t>
            </a:r>
            <a:r>
              <a:rPr lang="en-US" dirty="0" smtClean="0"/>
              <a:t> treated other side.</a:t>
            </a:r>
          </a:p>
          <a:p>
            <a:pPr marL="0" indent="0">
              <a:buNone/>
            </a:pPr>
            <a:endParaRPr lang="en-US" dirty="0"/>
          </a:p>
        </p:txBody>
      </p:sp>
      <p:pic>
        <p:nvPicPr>
          <p:cNvPr id="4" name="Picture 3" descr="Z:\ODOT\Tow Plow\Photos\image.jpeg"/>
          <p:cNvPicPr/>
          <p:nvPr/>
        </p:nvPicPr>
        <p:blipFill>
          <a:blip r:embed="rId2" cstate="print"/>
          <a:srcRect/>
          <a:stretch>
            <a:fillRect/>
          </a:stretch>
        </p:blipFill>
        <p:spPr bwMode="auto">
          <a:xfrm>
            <a:off x="4114800" y="1066800"/>
            <a:ext cx="4572000" cy="5486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4E0EDB5-137F-4872-8C48-12D8E4752909}" type="slidenum">
              <a:rPr lang="en-US" smtClean="0"/>
              <a:t>6</a:t>
            </a:fld>
            <a:endParaRPr lang="en-US" dirty="0"/>
          </a:p>
        </p:txBody>
      </p:sp>
    </p:spTree>
    <p:extLst>
      <p:ext uri="{BB962C8B-B14F-4D97-AF65-F5344CB8AC3E}">
        <p14:creationId xmlns:p14="http://schemas.microsoft.com/office/powerpoint/2010/main" val="27945190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1" y="224367"/>
            <a:ext cx="8440615" cy="842433"/>
          </a:xfrm>
        </p:spPr>
        <p:txBody>
          <a:bodyPr/>
          <a:lstStyle/>
          <a:p>
            <a:r>
              <a:rPr lang="en-US" dirty="0" smtClean="0"/>
              <a:t>TowPlow System</a:t>
            </a:r>
            <a:endParaRPr lang="en-US" dirty="0"/>
          </a:p>
        </p:txBody>
      </p:sp>
      <p:sp>
        <p:nvSpPr>
          <p:cNvPr id="3" name="Content Placeholder 2"/>
          <p:cNvSpPr>
            <a:spLocks noGrp="1"/>
          </p:cNvSpPr>
          <p:nvPr>
            <p:ph idx="1"/>
          </p:nvPr>
        </p:nvSpPr>
        <p:spPr>
          <a:xfrm>
            <a:off x="590550" y="4953000"/>
            <a:ext cx="7983415" cy="1600200"/>
          </a:xfrm>
        </p:spPr>
        <p:txBody>
          <a:bodyPr>
            <a:normAutofit fontScale="92500" lnSpcReduction="10000"/>
          </a:bodyPr>
          <a:lstStyle/>
          <a:p>
            <a:r>
              <a:rPr lang="en-US" dirty="0" smtClean="0"/>
              <a:t>Tandem axle truck with at least 350-horsepower engine.</a:t>
            </a:r>
          </a:p>
          <a:p>
            <a:r>
              <a:rPr lang="en-US" dirty="0" smtClean="0"/>
              <a:t>TowPlow units equipped with hopper and brine tank.</a:t>
            </a:r>
          </a:p>
          <a:p>
            <a:r>
              <a:rPr lang="en-US" dirty="0" smtClean="0"/>
              <a:t>Combined with front plow may clear 25 foot path.</a:t>
            </a:r>
          </a:p>
          <a:p>
            <a:r>
              <a:rPr lang="en-US" dirty="0" smtClean="0"/>
              <a:t>Operate safely at 30 to 40 mph.</a:t>
            </a:r>
          </a:p>
          <a:p>
            <a:endParaRPr lang="en-US" dirty="0"/>
          </a:p>
        </p:txBody>
      </p:sp>
      <p:pic>
        <p:nvPicPr>
          <p:cNvPr id="4" name="Picture 3" descr="Z:\ODOT\Tow Plow\0114TowPlow__t_w600_h3000.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467" y="990600"/>
            <a:ext cx="6781800" cy="3810000"/>
          </a:xfrm>
          <a:prstGeom prst="rect">
            <a:avLst/>
          </a:prstGeom>
          <a:noFill/>
          <a:ln>
            <a:noFill/>
          </a:ln>
        </p:spPr>
      </p:pic>
      <p:sp>
        <p:nvSpPr>
          <p:cNvPr id="6" name="TextBox 5"/>
          <p:cNvSpPr txBox="1"/>
          <p:nvPr/>
        </p:nvSpPr>
        <p:spPr>
          <a:xfrm>
            <a:off x="5943600" y="6172200"/>
            <a:ext cx="31242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Image from Viking-Cives, </a:t>
            </a:r>
            <a:r>
              <a:rPr lang="en-US" sz="1400" u="sng" dirty="0">
                <a:latin typeface="Times New Roman" panose="02020603050405020304" pitchFamily="18" charset="0"/>
                <a:cs typeface="Times New Roman" panose="02020603050405020304" pitchFamily="18" charset="0"/>
                <a:hlinkClick r:id="rId3"/>
              </a:rPr>
              <a:t>www.vikingcives.com</a:t>
            </a:r>
            <a:endParaRPr lang="en-US" sz="1400" dirty="0" smtClean="0">
              <a:solidFill>
                <a:srgbClr val="00009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44E0EDB5-137F-4872-8C48-12D8E4752909}" type="slidenum">
              <a:rPr lang="en-US" smtClean="0"/>
              <a:t>7</a:t>
            </a:fld>
            <a:endParaRPr lang="en-US" dirty="0"/>
          </a:p>
        </p:txBody>
      </p:sp>
    </p:spTree>
    <p:extLst>
      <p:ext uri="{BB962C8B-B14F-4D97-AF65-F5344CB8AC3E}">
        <p14:creationId xmlns:p14="http://schemas.microsoft.com/office/powerpoint/2010/main" val="30221713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Data Collection</a:t>
            </a:r>
            <a:endParaRPr lang="en-US" dirty="0"/>
          </a:p>
        </p:txBody>
      </p:sp>
      <p:pic>
        <p:nvPicPr>
          <p:cNvPr id="5" name="Picture 4"/>
          <p:cNvPicPr>
            <a:picLocks noChangeAspect="1"/>
          </p:cNvPicPr>
          <p:nvPr/>
        </p:nvPicPr>
        <p:blipFill>
          <a:blip r:embed="rId2"/>
          <a:stretch>
            <a:fillRect/>
          </a:stretch>
        </p:blipFill>
        <p:spPr>
          <a:xfrm>
            <a:off x="371475" y="1308671"/>
            <a:ext cx="8401050" cy="4848225"/>
          </a:xfrm>
          <a:prstGeom prst="rect">
            <a:avLst/>
          </a:prstGeom>
        </p:spPr>
      </p:pic>
      <p:sp>
        <p:nvSpPr>
          <p:cNvPr id="6" name="Slide Number Placeholder 5"/>
          <p:cNvSpPr>
            <a:spLocks noGrp="1"/>
          </p:cNvSpPr>
          <p:nvPr>
            <p:ph type="sldNum" sz="quarter" idx="12"/>
          </p:nvPr>
        </p:nvSpPr>
        <p:spPr/>
        <p:txBody>
          <a:bodyPr/>
          <a:lstStyle/>
          <a:p>
            <a:fld id="{44E0EDB5-137F-4872-8C48-12D8E4752909}" type="slidenum">
              <a:rPr lang="en-US" smtClean="0"/>
              <a:t>8</a:t>
            </a:fld>
            <a:endParaRPr lang="en-US" dirty="0"/>
          </a:p>
        </p:txBody>
      </p:sp>
    </p:spTree>
    <p:extLst>
      <p:ext uri="{BB962C8B-B14F-4D97-AF65-F5344CB8AC3E}">
        <p14:creationId xmlns:p14="http://schemas.microsoft.com/office/powerpoint/2010/main" val="18215438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 NOAA Data</a:t>
            </a:r>
            <a:endParaRPr lang="en-US" dirty="0"/>
          </a:p>
        </p:txBody>
      </p:sp>
      <p:sp>
        <p:nvSpPr>
          <p:cNvPr id="3" name="Content Placeholder 2"/>
          <p:cNvSpPr>
            <a:spLocks noGrp="1"/>
          </p:cNvSpPr>
          <p:nvPr>
            <p:ph idx="1"/>
          </p:nvPr>
        </p:nvSpPr>
        <p:spPr/>
        <p:txBody>
          <a:bodyPr>
            <a:normAutofit/>
          </a:bodyPr>
          <a:lstStyle/>
          <a:p>
            <a:pPr lvl="0"/>
            <a:r>
              <a:rPr lang="en-US" dirty="0" smtClean="0"/>
              <a:t>National Oceanic and Atmospheric Administration</a:t>
            </a:r>
          </a:p>
          <a:p>
            <a:pPr lvl="0"/>
            <a:r>
              <a:rPr lang="en-US" dirty="0" smtClean="0"/>
              <a:t>Hourly snowfall data from NOAA’s National Operational Hydrologic Remote Sensing Centers</a:t>
            </a:r>
          </a:p>
          <a:p>
            <a:pPr lvl="1"/>
            <a:r>
              <a:rPr lang="en-US" dirty="0" smtClean="0"/>
              <a:t>One near each garage with a </a:t>
            </a:r>
            <a:r>
              <a:rPr lang="en-US" dirty="0" err="1" smtClean="0"/>
              <a:t>TowPlow</a:t>
            </a:r>
            <a:r>
              <a:rPr lang="en-US" dirty="0" smtClean="0"/>
              <a:t>.</a:t>
            </a:r>
          </a:p>
          <a:p>
            <a:r>
              <a:rPr lang="en-US" dirty="0" smtClean="0"/>
              <a:t>Review total accumulating snowfall and peak hourly snowfall during an event to categorize:</a:t>
            </a:r>
          </a:p>
          <a:p>
            <a:pPr lvl="1"/>
            <a:r>
              <a:rPr lang="en-US" dirty="0" smtClean="0"/>
              <a:t>No Snowfall</a:t>
            </a:r>
            <a:endParaRPr lang="en-US" dirty="0"/>
          </a:p>
          <a:p>
            <a:pPr lvl="1"/>
            <a:r>
              <a:rPr lang="en-US" dirty="0" smtClean="0"/>
              <a:t>Trace </a:t>
            </a:r>
            <a:r>
              <a:rPr lang="en-US" dirty="0"/>
              <a:t>Snowfall </a:t>
            </a:r>
            <a:endParaRPr lang="en-US" dirty="0" smtClean="0"/>
          </a:p>
          <a:p>
            <a:pPr lvl="1"/>
            <a:r>
              <a:rPr lang="en-US" dirty="0" smtClean="0"/>
              <a:t>Light </a:t>
            </a:r>
            <a:r>
              <a:rPr lang="en-US" dirty="0"/>
              <a:t>Snowfall </a:t>
            </a:r>
            <a:endParaRPr lang="en-US" dirty="0" smtClean="0"/>
          </a:p>
          <a:p>
            <a:pPr lvl="1"/>
            <a:r>
              <a:rPr lang="en-US" dirty="0" smtClean="0"/>
              <a:t>Moderate </a:t>
            </a:r>
            <a:r>
              <a:rPr lang="en-US" dirty="0"/>
              <a:t>Snowfall </a:t>
            </a:r>
            <a:endParaRPr lang="en-US" dirty="0" smtClean="0"/>
          </a:p>
          <a:p>
            <a:pPr lvl="1"/>
            <a:r>
              <a:rPr lang="en-US" dirty="0" smtClean="0"/>
              <a:t>Heavy Snowfall</a:t>
            </a:r>
            <a:endParaRPr lang="en-US" dirty="0"/>
          </a:p>
        </p:txBody>
      </p:sp>
      <p:sp>
        <p:nvSpPr>
          <p:cNvPr id="5" name="Slide Number Placeholder 4"/>
          <p:cNvSpPr>
            <a:spLocks noGrp="1"/>
          </p:cNvSpPr>
          <p:nvPr>
            <p:ph type="sldNum" sz="quarter" idx="12"/>
          </p:nvPr>
        </p:nvSpPr>
        <p:spPr/>
        <p:txBody>
          <a:bodyPr/>
          <a:lstStyle/>
          <a:p>
            <a:fld id="{44E0EDB5-137F-4872-8C48-12D8E4752909}" type="slidenum">
              <a:rPr lang="en-US" smtClean="0"/>
              <a:t>9</a:t>
            </a:fld>
            <a:endParaRPr lang="en-US" dirty="0"/>
          </a:p>
        </p:txBody>
      </p:sp>
    </p:spTree>
    <p:extLst>
      <p:ext uri="{BB962C8B-B14F-4D97-AF65-F5344CB8AC3E}">
        <p14:creationId xmlns:p14="http://schemas.microsoft.com/office/powerpoint/2010/main" val="40890404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rgbClr val="00009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A5D3F941811B4DB3BCD299E67DEDE7" ma:contentTypeVersion="1" ma:contentTypeDescription="Create a new document." ma:contentTypeScope="" ma:versionID="438bf1fd284dd1bbf2f493c2a1dd13fa">
  <xsd:schema xmlns:xsd="http://www.w3.org/2001/XMLSchema" xmlns:xs="http://www.w3.org/2001/XMLSchema" xmlns:p="http://schemas.microsoft.com/office/2006/metadata/properties" xmlns:ns1="http://schemas.microsoft.com/sharepoint/v3" targetNamespace="http://schemas.microsoft.com/office/2006/metadata/properties" ma:root="true" ma:fieldsID="0fe31041c8c587c5088ea17495bbefd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664313-40CC-4E87-A73F-09F037EE53C8}"/>
</file>

<file path=customXml/itemProps2.xml><?xml version="1.0" encoding="utf-8"?>
<ds:datastoreItem xmlns:ds="http://schemas.openxmlformats.org/officeDocument/2006/customXml" ds:itemID="{B9D180AA-8C3C-4519-800F-F4663BFF392D}"/>
</file>

<file path=customXml/itemProps3.xml><?xml version="1.0" encoding="utf-8"?>
<ds:datastoreItem xmlns:ds="http://schemas.openxmlformats.org/officeDocument/2006/customXml" ds:itemID="{82064A34-7DA6-4ADF-9BB7-D3257EF9A7D0}"/>
</file>

<file path=docProps/app.xml><?xml version="1.0" encoding="utf-8"?>
<Properties xmlns="http://schemas.openxmlformats.org/officeDocument/2006/extended-properties" xmlns:vt="http://schemas.openxmlformats.org/officeDocument/2006/docPropsVTypes">
  <Template>Theme2</Template>
  <TotalTime>752</TotalTime>
  <Words>1410</Words>
  <Application>Microsoft Office PowerPoint</Application>
  <PresentationFormat>On-screen Show (4:3)</PresentationFormat>
  <Paragraphs>332</Paragraphs>
  <Slides>38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Cambria Math</vt:lpstr>
      <vt:lpstr>Times New Roman</vt:lpstr>
      <vt:lpstr>Verdana</vt:lpstr>
      <vt:lpstr>Theme2</vt:lpstr>
      <vt:lpstr>Document</vt:lpstr>
      <vt:lpstr>Evaluation of Viking-Cives® TowPlow for Winter Maintenance </vt:lpstr>
      <vt:lpstr>Acknowledgements</vt:lpstr>
      <vt:lpstr>Introduction</vt:lpstr>
      <vt:lpstr>Project Setting</vt:lpstr>
      <vt:lpstr>Standard Truck</vt:lpstr>
      <vt:lpstr>Standard Truck Comparison in Portage Co.</vt:lpstr>
      <vt:lpstr>TowPlow System</vt:lpstr>
      <vt:lpstr>Data Collection</vt:lpstr>
      <vt:lpstr>Weather – NOAA Data</vt:lpstr>
      <vt:lpstr>Weather Data</vt:lpstr>
      <vt:lpstr>Vehicle Delay</vt:lpstr>
      <vt:lpstr>PowerPoint Presentation</vt:lpstr>
      <vt:lpstr>Delay Analysis</vt:lpstr>
      <vt:lpstr>Delay – TowPlow Treating Two Lanes and Standard Treating One Lane in Light Snow</vt:lpstr>
      <vt:lpstr>Delay – TowPlow Treating Two Lanes and Standard Treating One Lane in Heavy Snow</vt:lpstr>
      <vt:lpstr>Delay – Trucks Exit Highway in Heavy Snow</vt:lpstr>
      <vt:lpstr>Standard Truck Data</vt:lpstr>
      <vt:lpstr>TowPlow Data</vt:lpstr>
      <vt:lpstr>Video Documentation</vt:lpstr>
      <vt:lpstr>Video Documentation</vt:lpstr>
      <vt:lpstr>TowPlow Deployment Definitions</vt:lpstr>
      <vt:lpstr>TowPlow Position Definitions</vt:lpstr>
      <vt:lpstr>Overall TowPlow Deployment</vt:lpstr>
      <vt:lpstr>Overall Treatment Type</vt:lpstr>
      <vt:lpstr>Overall TowPlow Position</vt:lpstr>
      <vt:lpstr>Cost</vt:lpstr>
      <vt:lpstr>Variables</vt:lpstr>
      <vt:lpstr>Cost Variables</vt:lpstr>
      <vt:lpstr>Utilization Rate (UR)</vt:lpstr>
      <vt:lpstr>Utilization Rate - Results</vt:lpstr>
      <vt:lpstr>Truck Equivalency</vt:lpstr>
      <vt:lpstr>Truck Equivalency</vt:lpstr>
      <vt:lpstr>Truck Equivalency – Solving for Theta</vt:lpstr>
      <vt:lpstr>Annualized Cost</vt:lpstr>
      <vt:lpstr>Cost Results</vt:lpstr>
      <vt:lpstr>PowerPoint Presentation</vt:lpstr>
      <vt:lpstr>PowerPoint Presentation</vt:lpstr>
      <vt:lpstr>Thank You!</vt:lpstr>
    </vt:vector>
  </TitlesOfParts>
  <Company>The University of Akron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Viking-Cives TowPlow for Winter Maintenance</dc:title>
  <dc:creator>Crow,Mallory J</dc:creator>
  <cp:lastModifiedBy>Kelly Nye</cp:lastModifiedBy>
  <cp:revision>71</cp:revision>
  <dcterms:created xsi:type="dcterms:W3CDTF">2014-10-10T14:18:18Z</dcterms:created>
  <dcterms:modified xsi:type="dcterms:W3CDTF">2015-02-23T13:53:51Z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0x010100E5A5D3F941811B4DB3BCD299E67DEDE7</vt:lpwstr>
  </property>
</Properties>
</file>