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15"/>
  </p:notesMasterIdLst>
  <p:sldIdLst>
    <p:sldId id="256" r:id="rId2"/>
    <p:sldId id="265" r:id="rId3"/>
    <p:sldId id="275" r:id="rId4"/>
    <p:sldId id="274" r:id="rId5"/>
    <p:sldId id="267" r:id="rId6"/>
    <p:sldId id="271" r:id="rId7"/>
    <p:sldId id="287" r:id="rId8"/>
    <p:sldId id="280" r:id="rId9"/>
    <p:sldId id="276" r:id="rId10"/>
    <p:sldId id="281" r:id="rId11"/>
    <p:sldId id="282" r:id="rId12"/>
    <p:sldId id="286" r:id="rId13"/>
    <p:sldId id="272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 autoAdjust="0"/>
    <p:restoredTop sz="62485" autoAdjust="0"/>
  </p:normalViewPr>
  <p:slideViewPr>
    <p:cSldViewPr snapToGrid="0">
      <p:cViewPr varScale="1">
        <p:scale>
          <a:sx n="64" d="100"/>
          <a:sy n="64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77960-7E8E-4628-A3B3-1B53B9CC9524}" type="doc">
      <dgm:prSet loTypeId="urn:microsoft.com/office/officeart/2005/8/layout/cycle4#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3007665-1B2F-423D-A8F9-32D160D29C8C}">
      <dgm:prSet phldrT="[Text]" custT="1"/>
      <dgm:spPr/>
      <dgm:t>
        <a:bodyPr/>
        <a:lstStyle/>
        <a:p>
          <a:r>
            <a:rPr lang="en-US" sz="1400" b="1" dirty="0"/>
            <a:t>ORIL Board</a:t>
          </a:r>
        </a:p>
      </dgm:t>
    </dgm:pt>
    <dgm:pt modelId="{C6D46E17-5A67-4AAA-9ABD-54BB8B13D8BC}" type="parTrans" cxnId="{35117C13-5F93-4BED-B5DB-BF51AEB12427}">
      <dgm:prSet/>
      <dgm:spPr/>
      <dgm:t>
        <a:bodyPr/>
        <a:lstStyle/>
        <a:p>
          <a:endParaRPr lang="en-US"/>
        </a:p>
      </dgm:t>
    </dgm:pt>
    <dgm:pt modelId="{2EB40CD6-E3E8-441C-991D-FFCDE6F0F49E}" type="sibTrans" cxnId="{35117C13-5F93-4BED-B5DB-BF51AEB12427}">
      <dgm:prSet/>
      <dgm:spPr/>
      <dgm:t>
        <a:bodyPr/>
        <a:lstStyle/>
        <a:p>
          <a:endParaRPr lang="en-US"/>
        </a:p>
      </dgm:t>
    </dgm:pt>
    <dgm:pt modelId="{E6250002-CB28-493B-A912-ADBC8121FE2A}">
      <dgm:prSet phldrT="[Text]"/>
      <dgm:spPr/>
      <dgm:t>
        <a:bodyPr/>
        <a:lstStyle/>
        <a:p>
          <a:r>
            <a:rPr lang="en-US" dirty="0"/>
            <a:t>Oversees Program</a:t>
          </a:r>
        </a:p>
      </dgm:t>
    </dgm:pt>
    <dgm:pt modelId="{634288CA-34C7-416B-8B0A-C116162CDFBA}" type="parTrans" cxnId="{C0CA9728-4158-4C4C-9174-A6A66EEE1B84}">
      <dgm:prSet/>
      <dgm:spPr/>
      <dgm:t>
        <a:bodyPr/>
        <a:lstStyle/>
        <a:p>
          <a:endParaRPr lang="en-US"/>
        </a:p>
      </dgm:t>
    </dgm:pt>
    <dgm:pt modelId="{9820CD4C-4729-49B5-98E9-27BC1A092591}" type="sibTrans" cxnId="{C0CA9728-4158-4C4C-9174-A6A66EEE1B84}">
      <dgm:prSet/>
      <dgm:spPr/>
      <dgm:t>
        <a:bodyPr/>
        <a:lstStyle/>
        <a:p>
          <a:endParaRPr lang="en-US"/>
        </a:p>
      </dgm:t>
    </dgm:pt>
    <dgm:pt modelId="{D72F5550-E102-4EA0-A985-90262BC58DFF}">
      <dgm:prSet phldrT="[Text]" custT="1"/>
      <dgm:spPr/>
      <dgm:t>
        <a:bodyPr/>
        <a:lstStyle/>
        <a:p>
          <a:pPr algn="ctr"/>
          <a:r>
            <a:rPr lang="en-US" sz="1400" b="1" dirty="0"/>
            <a:t>ODOT Research Section</a:t>
          </a:r>
        </a:p>
      </dgm:t>
    </dgm:pt>
    <dgm:pt modelId="{349F1566-2F6C-4A45-B144-CFD1D7257E52}" type="parTrans" cxnId="{F86999B9-D2E2-4012-A1B8-F683E9BDF0D0}">
      <dgm:prSet/>
      <dgm:spPr/>
      <dgm:t>
        <a:bodyPr/>
        <a:lstStyle/>
        <a:p>
          <a:endParaRPr lang="en-US"/>
        </a:p>
      </dgm:t>
    </dgm:pt>
    <dgm:pt modelId="{B5D4D593-96BE-4405-974D-55D510DF5D9C}" type="sibTrans" cxnId="{F86999B9-D2E2-4012-A1B8-F683E9BDF0D0}">
      <dgm:prSet/>
      <dgm:spPr/>
      <dgm:t>
        <a:bodyPr/>
        <a:lstStyle/>
        <a:p>
          <a:endParaRPr lang="en-US"/>
        </a:p>
      </dgm:t>
    </dgm:pt>
    <dgm:pt modelId="{CF1FD4A6-6CD8-4F05-8C59-B6D5630AC901}">
      <dgm:prSet phldrT="[Text]"/>
      <dgm:spPr/>
      <dgm:t>
        <a:bodyPr/>
        <a:lstStyle/>
        <a:p>
          <a:r>
            <a:rPr lang="en-US" dirty="0"/>
            <a:t>Manages </a:t>
          </a:r>
          <a:r>
            <a:rPr lang="en-US" dirty="0" smtClean="0"/>
            <a:t>Administrative </a:t>
          </a:r>
          <a:r>
            <a:rPr lang="en-US" dirty="0"/>
            <a:t>Tasks</a:t>
          </a:r>
        </a:p>
      </dgm:t>
    </dgm:pt>
    <dgm:pt modelId="{B24D5280-43AD-4F92-A3D1-0A71BDDD203A}" type="parTrans" cxnId="{AF87A7FF-63CB-4DA8-AB11-6909D9BE510B}">
      <dgm:prSet/>
      <dgm:spPr/>
      <dgm:t>
        <a:bodyPr/>
        <a:lstStyle/>
        <a:p>
          <a:endParaRPr lang="en-US"/>
        </a:p>
      </dgm:t>
    </dgm:pt>
    <dgm:pt modelId="{2E023C33-A008-4BA6-97C8-68357BB1D958}" type="sibTrans" cxnId="{AF87A7FF-63CB-4DA8-AB11-6909D9BE510B}">
      <dgm:prSet/>
      <dgm:spPr/>
      <dgm:t>
        <a:bodyPr/>
        <a:lstStyle/>
        <a:p>
          <a:endParaRPr lang="en-US"/>
        </a:p>
      </dgm:t>
    </dgm:pt>
    <dgm:pt modelId="{BD8B9B57-4391-407E-A824-272E79110911}">
      <dgm:prSet phldrT="[Text]" custT="1"/>
      <dgm:spPr/>
      <dgm:t>
        <a:bodyPr/>
        <a:lstStyle/>
        <a:p>
          <a:r>
            <a:rPr lang="en-US" sz="1400" b="1" dirty="0"/>
            <a:t>TACs</a:t>
          </a:r>
        </a:p>
      </dgm:t>
    </dgm:pt>
    <dgm:pt modelId="{15CC1CEB-4E5C-4CAA-8568-6A711D5E2670}" type="parTrans" cxnId="{8CF61AB5-0270-403C-ABD4-77A3C86E2207}">
      <dgm:prSet/>
      <dgm:spPr/>
      <dgm:t>
        <a:bodyPr/>
        <a:lstStyle/>
        <a:p>
          <a:endParaRPr lang="en-US"/>
        </a:p>
      </dgm:t>
    </dgm:pt>
    <dgm:pt modelId="{2953C527-3353-4E25-97CC-78D6DE3A972F}" type="sibTrans" cxnId="{8CF61AB5-0270-403C-ABD4-77A3C86E2207}">
      <dgm:prSet/>
      <dgm:spPr/>
      <dgm:t>
        <a:bodyPr/>
        <a:lstStyle/>
        <a:p>
          <a:endParaRPr lang="en-US"/>
        </a:p>
      </dgm:t>
    </dgm:pt>
    <dgm:pt modelId="{2EDDAF77-4990-43AE-86D0-4A6CD07E3C04}">
      <dgm:prSet phldrT="[Text]"/>
      <dgm:spPr/>
      <dgm:t>
        <a:bodyPr/>
        <a:lstStyle/>
        <a:p>
          <a:r>
            <a:rPr lang="en-US" dirty="0"/>
            <a:t>Oversees Technical Direction</a:t>
          </a:r>
        </a:p>
      </dgm:t>
    </dgm:pt>
    <dgm:pt modelId="{9A0243D8-8082-4DF8-8A9B-5E9D389D05D0}" type="parTrans" cxnId="{ED96B23B-984B-4863-8343-F49CA603E052}">
      <dgm:prSet/>
      <dgm:spPr/>
      <dgm:t>
        <a:bodyPr/>
        <a:lstStyle/>
        <a:p>
          <a:endParaRPr lang="en-US"/>
        </a:p>
      </dgm:t>
    </dgm:pt>
    <dgm:pt modelId="{4E714663-EDD9-4FD6-840E-6AAB409FA7FD}" type="sibTrans" cxnId="{ED96B23B-984B-4863-8343-F49CA603E052}">
      <dgm:prSet/>
      <dgm:spPr/>
      <dgm:t>
        <a:bodyPr/>
        <a:lstStyle/>
        <a:p>
          <a:endParaRPr lang="en-US"/>
        </a:p>
      </dgm:t>
    </dgm:pt>
    <dgm:pt modelId="{557CC406-A4A9-472C-B562-F78160C609FE}">
      <dgm:prSet phldrT="[Text]" custT="1"/>
      <dgm:spPr/>
      <dgm:t>
        <a:bodyPr/>
        <a:lstStyle/>
        <a:p>
          <a:pPr algn="l"/>
          <a:r>
            <a:rPr lang="en-US" sz="1400" b="1" dirty="0" smtClean="0"/>
            <a:t>Researchers</a:t>
          </a:r>
          <a:endParaRPr lang="en-US" sz="1400" b="1" dirty="0"/>
        </a:p>
      </dgm:t>
    </dgm:pt>
    <dgm:pt modelId="{D2AAC0CF-F31F-49D1-89DE-DD365F0B506B}" type="parTrans" cxnId="{9F9F2081-6554-4E3F-A6C7-E5AEE30070DD}">
      <dgm:prSet/>
      <dgm:spPr/>
      <dgm:t>
        <a:bodyPr/>
        <a:lstStyle/>
        <a:p>
          <a:endParaRPr lang="en-US"/>
        </a:p>
      </dgm:t>
    </dgm:pt>
    <dgm:pt modelId="{C9427830-C244-4056-B264-A0EC05EB63E4}" type="sibTrans" cxnId="{9F9F2081-6554-4E3F-A6C7-E5AEE30070DD}">
      <dgm:prSet/>
      <dgm:spPr/>
      <dgm:t>
        <a:bodyPr/>
        <a:lstStyle/>
        <a:p>
          <a:endParaRPr lang="en-US"/>
        </a:p>
      </dgm:t>
    </dgm:pt>
    <dgm:pt modelId="{AE22D097-F105-4C52-B91F-5D38A161BB6F}">
      <dgm:prSet phldrT="[Text]"/>
      <dgm:spPr/>
      <dgm:t>
        <a:bodyPr/>
        <a:lstStyle/>
        <a:p>
          <a:r>
            <a:rPr lang="en-US" dirty="0"/>
            <a:t>Executes Scope of Work</a:t>
          </a:r>
        </a:p>
      </dgm:t>
    </dgm:pt>
    <dgm:pt modelId="{BA4F6307-5600-44D5-A461-3C34A8DAD688}" type="parTrans" cxnId="{D10D458E-5D81-47D3-8471-203EDEB45144}">
      <dgm:prSet/>
      <dgm:spPr/>
      <dgm:t>
        <a:bodyPr/>
        <a:lstStyle/>
        <a:p>
          <a:endParaRPr lang="en-US"/>
        </a:p>
      </dgm:t>
    </dgm:pt>
    <dgm:pt modelId="{A37F16D7-47DE-406D-B15A-E3AEBF83A667}" type="sibTrans" cxnId="{D10D458E-5D81-47D3-8471-203EDEB45144}">
      <dgm:prSet/>
      <dgm:spPr/>
      <dgm:t>
        <a:bodyPr/>
        <a:lstStyle/>
        <a:p>
          <a:endParaRPr lang="en-US"/>
        </a:p>
      </dgm:t>
    </dgm:pt>
    <dgm:pt modelId="{5A12712E-1D27-4EFD-A4A4-3FE7513217D8}" type="pres">
      <dgm:prSet presAssocID="{AC177960-7E8E-4628-A3B3-1B53B9CC952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5441A6-62DB-4E76-9A61-3F9238769F18}" type="pres">
      <dgm:prSet presAssocID="{AC177960-7E8E-4628-A3B3-1B53B9CC9524}" presName="children" presStyleCnt="0"/>
      <dgm:spPr/>
      <dgm:t>
        <a:bodyPr/>
        <a:lstStyle/>
        <a:p>
          <a:endParaRPr lang="en-US"/>
        </a:p>
      </dgm:t>
    </dgm:pt>
    <dgm:pt modelId="{74746615-3301-440F-803B-45CF5287AB62}" type="pres">
      <dgm:prSet presAssocID="{AC177960-7E8E-4628-A3B3-1B53B9CC9524}" presName="child1group" presStyleCnt="0"/>
      <dgm:spPr/>
      <dgm:t>
        <a:bodyPr/>
        <a:lstStyle/>
        <a:p>
          <a:endParaRPr lang="en-US"/>
        </a:p>
      </dgm:t>
    </dgm:pt>
    <dgm:pt modelId="{A170C834-71FC-4154-8605-D6A7EA2F5FF5}" type="pres">
      <dgm:prSet presAssocID="{AC177960-7E8E-4628-A3B3-1B53B9CC9524}" presName="child1" presStyleLbl="bgAcc1" presStyleIdx="0" presStyleCnt="4"/>
      <dgm:spPr/>
      <dgm:t>
        <a:bodyPr/>
        <a:lstStyle/>
        <a:p>
          <a:endParaRPr lang="en-US"/>
        </a:p>
      </dgm:t>
    </dgm:pt>
    <dgm:pt modelId="{99257601-3CEB-401C-8745-A0032249B2A0}" type="pres">
      <dgm:prSet presAssocID="{AC177960-7E8E-4628-A3B3-1B53B9CC952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4E832-0A46-49CA-87B8-584FCCA4C1F3}" type="pres">
      <dgm:prSet presAssocID="{AC177960-7E8E-4628-A3B3-1B53B9CC9524}" presName="child2group" presStyleCnt="0"/>
      <dgm:spPr/>
      <dgm:t>
        <a:bodyPr/>
        <a:lstStyle/>
        <a:p>
          <a:endParaRPr lang="en-US"/>
        </a:p>
      </dgm:t>
    </dgm:pt>
    <dgm:pt modelId="{43B0BC21-86AD-4759-8F7E-28397D66226B}" type="pres">
      <dgm:prSet presAssocID="{AC177960-7E8E-4628-A3B3-1B53B9CC9524}" presName="child2" presStyleLbl="bgAcc1" presStyleIdx="1" presStyleCnt="4"/>
      <dgm:spPr/>
      <dgm:t>
        <a:bodyPr/>
        <a:lstStyle/>
        <a:p>
          <a:endParaRPr lang="en-US"/>
        </a:p>
      </dgm:t>
    </dgm:pt>
    <dgm:pt modelId="{097E044C-8463-48E3-8A5B-AEB03048B632}" type="pres">
      <dgm:prSet presAssocID="{AC177960-7E8E-4628-A3B3-1B53B9CC952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12DF7-087E-4286-9090-8FB6A1F2E88D}" type="pres">
      <dgm:prSet presAssocID="{AC177960-7E8E-4628-A3B3-1B53B9CC9524}" presName="child3group" presStyleCnt="0"/>
      <dgm:spPr/>
      <dgm:t>
        <a:bodyPr/>
        <a:lstStyle/>
        <a:p>
          <a:endParaRPr lang="en-US"/>
        </a:p>
      </dgm:t>
    </dgm:pt>
    <dgm:pt modelId="{79319AF1-6F9D-4768-91FE-744A7B236085}" type="pres">
      <dgm:prSet presAssocID="{AC177960-7E8E-4628-A3B3-1B53B9CC9524}" presName="child3" presStyleLbl="bgAcc1" presStyleIdx="2" presStyleCnt="4"/>
      <dgm:spPr/>
      <dgm:t>
        <a:bodyPr/>
        <a:lstStyle/>
        <a:p>
          <a:endParaRPr lang="en-US"/>
        </a:p>
      </dgm:t>
    </dgm:pt>
    <dgm:pt modelId="{0C230471-07E4-45A5-A7B2-71FF33F7C4CF}" type="pres">
      <dgm:prSet presAssocID="{AC177960-7E8E-4628-A3B3-1B53B9CC952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F760C-DBFE-4283-B72A-EF368CA2ECE5}" type="pres">
      <dgm:prSet presAssocID="{AC177960-7E8E-4628-A3B3-1B53B9CC9524}" presName="child4group" presStyleCnt="0"/>
      <dgm:spPr/>
      <dgm:t>
        <a:bodyPr/>
        <a:lstStyle/>
        <a:p>
          <a:endParaRPr lang="en-US"/>
        </a:p>
      </dgm:t>
    </dgm:pt>
    <dgm:pt modelId="{41BC45C9-9F67-4651-A868-2EC2B3C120E9}" type="pres">
      <dgm:prSet presAssocID="{AC177960-7E8E-4628-A3B3-1B53B9CC9524}" presName="child4" presStyleLbl="bgAcc1" presStyleIdx="3" presStyleCnt="4"/>
      <dgm:spPr/>
      <dgm:t>
        <a:bodyPr/>
        <a:lstStyle/>
        <a:p>
          <a:endParaRPr lang="en-US"/>
        </a:p>
      </dgm:t>
    </dgm:pt>
    <dgm:pt modelId="{C3CEA121-EAD1-4DFF-A173-398A610552F3}" type="pres">
      <dgm:prSet presAssocID="{AC177960-7E8E-4628-A3B3-1B53B9CC952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6D0B5-6AB8-4200-8406-9B77C8AA8ED7}" type="pres">
      <dgm:prSet presAssocID="{AC177960-7E8E-4628-A3B3-1B53B9CC9524}" presName="childPlaceholder" presStyleCnt="0"/>
      <dgm:spPr/>
      <dgm:t>
        <a:bodyPr/>
        <a:lstStyle/>
        <a:p>
          <a:endParaRPr lang="en-US"/>
        </a:p>
      </dgm:t>
    </dgm:pt>
    <dgm:pt modelId="{709F7B5C-8EC7-48FA-8138-FC52B333E740}" type="pres">
      <dgm:prSet presAssocID="{AC177960-7E8E-4628-A3B3-1B53B9CC9524}" presName="circle" presStyleCnt="0"/>
      <dgm:spPr/>
      <dgm:t>
        <a:bodyPr/>
        <a:lstStyle/>
        <a:p>
          <a:endParaRPr lang="en-US"/>
        </a:p>
      </dgm:t>
    </dgm:pt>
    <dgm:pt modelId="{F28677DF-DE8E-476A-9F02-BEF908465B43}" type="pres">
      <dgm:prSet presAssocID="{AC177960-7E8E-4628-A3B3-1B53B9CC952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B17A4-F905-497F-8F69-DC2DD27D5015}" type="pres">
      <dgm:prSet presAssocID="{AC177960-7E8E-4628-A3B3-1B53B9CC952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BCD19-FD59-4BF4-8C6D-8C3C45F3908C}" type="pres">
      <dgm:prSet presAssocID="{AC177960-7E8E-4628-A3B3-1B53B9CC952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7774E-884E-4CCB-8888-8C4966D5B9B9}" type="pres">
      <dgm:prSet presAssocID="{AC177960-7E8E-4628-A3B3-1B53B9CC952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4E2BA-752B-4EED-B036-ED454DD9F4C6}" type="pres">
      <dgm:prSet presAssocID="{AC177960-7E8E-4628-A3B3-1B53B9CC9524}" presName="quadrantPlaceholder" presStyleCnt="0"/>
      <dgm:spPr/>
      <dgm:t>
        <a:bodyPr/>
        <a:lstStyle/>
        <a:p>
          <a:endParaRPr lang="en-US"/>
        </a:p>
      </dgm:t>
    </dgm:pt>
    <dgm:pt modelId="{0499316C-6044-4E25-B12C-3BFDB09403BC}" type="pres">
      <dgm:prSet presAssocID="{AC177960-7E8E-4628-A3B3-1B53B9CC9524}" presName="center1" presStyleLbl="fgShp" presStyleIdx="0" presStyleCnt="2"/>
      <dgm:spPr/>
      <dgm:t>
        <a:bodyPr/>
        <a:lstStyle/>
        <a:p>
          <a:endParaRPr lang="en-US"/>
        </a:p>
      </dgm:t>
    </dgm:pt>
    <dgm:pt modelId="{C7C2AFA0-AB8C-42FD-9423-F2BF155CBE68}" type="pres">
      <dgm:prSet presAssocID="{AC177960-7E8E-4628-A3B3-1B53B9CC9524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71B4DD19-B52F-46D8-81CF-41A9726BB7C7}" type="presOf" srcId="{BD8B9B57-4391-407E-A824-272E79110911}" destId="{BCABCD19-FD59-4BF4-8C6D-8C3C45F3908C}" srcOrd="0" destOrd="0" presId="urn:microsoft.com/office/officeart/2005/8/layout/cycle4#1"/>
    <dgm:cxn modelId="{35EA4F23-0507-48E7-8DEF-F14EDD1812F4}" type="presOf" srcId="{AC177960-7E8E-4628-A3B3-1B53B9CC9524}" destId="{5A12712E-1D27-4EFD-A4A4-3FE7513217D8}" srcOrd="0" destOrd="0" presId="urn:microsoft.com/office/officeart/2005/8/layout/cycle4#1"/>
    <dgm:cxn modelId="{E73B6638-7744-4100-B5D7-15002EABC5E6}" type="presOf" srcId="{E6250002-CB28-493B-A912-ADBC8121FE2A}" destId="{A170C834-71FC-4154-8605-D6A7EA2F5FF5}" srcOrd="0" destOrd="0" presId="urn:microsoft.com/office/officeart/2005/8/layout/cycle4#1"/>
    <dgm:cxn modelId="{AF87A7FF-63CB-4DA8-AB11-6909D9BE510B}" srcId="{D72F5550-E102-4EA0-A985-90262BC58DFF}" destId="{CF1FD4A6-6CD8-4F05-8C59-B6D5630AC901}" srcOrd="0" destOrd="0" parTransId="{B24D5280-43AD-4F92-A3D1-0A71BDDD203A}" sibTransId="{2E023C33-A008-4BA6-97C8-68357BB1D958}"/>
    <dgm:cxn modelId="{9A786108-FB77-4FD4-94E2-C0E421105BF1}" type="presOf" srcId="{2EDDAF77-4990-43AE-86D0-4A6CD07E3C04}" destId="{0C230471-07E4-45A5-A7B2-71FF33F7C4CF}" srcOrd="1" destOrd="0" presId="urn:microsoft.com/office/officeart/2005/8/layout/cycle4#1"/>
    <dgm:cxn modelId="{E9556C47-4E62-42F5-B463-9CE69FA374C5}" type="presOf" srcId="{2EDDAF77-4990-43AE-86D0-4A6CD07E3C04}" destId="{79319AF1-6F9D-4768-91FE-744A7B236085}" srcOrd="0" destOrd="0" presId="urn:microsoft.com/office/officeart/2005/8/layout/cycle4#1"/>
    <dgm:cxn modelId="{35117C13-5F93-4BED-B5DB-BF51AEB12427}" srcId="{AC177960-7E8E-4628-A3B3-1B53B9CC9524}" destId="{E3007665-1B2F-423D-A8F9-32D160D29C8C}" srcOrd="0" destOrd="0" parTransId="{C6D46E17-5A67-4AAA-9ABD-54BB8B13D8BC}" sibTransId="{2EB40CD6-E3E8-441C-991D-FFCDE6F0F49E}"/>
    <dgm:cxn modelId="{D10D458E-5D81-47D3-8471-203EDEB45144}" srcId="{557CC406-A4A9-472C-B562-F78160C609FE}" destId="{AE22D097-F105-4C52-B91F-5D38A161BB6F}" srcOrd="0" destOrd="0" parTransId="{BA4F6307-5600-44D5-A461-3C34A8DAD688}" sibTransId="{A37F16D7-47DE-406D-B15A-E3AEBF83A667}"/>
    <dgm:cxn modelId="{9F4AB3EA-ED9B-4316-8D54-0C9B6545C232}" type="presOf" srcId="{557CC406-A4A9-472C-B562-F78160C609FE}" destId="{D0B7774E-884E-4CCB-8888-8C4966D5B9B9}" srcOrd="0" destOrd="0" presId="urn:microsoft.com/office/officeart/2005/8/layout/cycle4#1"/>
    <dgm:cxn modelId="{82F5E316-AC68-4AC2-9C44-9795EBC9C5F7}" type="presOf" srcId="{D72F5550-E102-4EA0-A985-90262BC58DFF}" destId="{C10B17A4-F905-497F-8F69-DC2DD27D5015}" srcOrd="0" destOrd="0" presId="urn:microsoft.com/office/officeart/2005/8/layout/cycle4#1"/>
    <dgm:cxn modelId="{4D9FC15A-8C23-4C55-A0CE-13658637A250}" type="presOf" srcId="{E6250002-CB28-493B-A912-ADBC8121FE2A}" destId="{99257601-3CEB-401C-8745-A0032249B2A0}" srcOrd="1" destOrd="0" presId="urn:microsoft.com/office/officeart/2005/8/layout/cycle4#1"/>
    <dgm:cxn modelId="{176A10A4-F9F1-4FFB-8BDC-754F594F6D59}" type="presOf" srcId="{AE22D097-F105-4C52-B91F-5D38A161BB6F}" destId="{C3CEA121-EAD1-4DFF-A173-398A610552F3}" srcOrd="1" destOrd="0" presId="urn:microsoft.com/office/officeart/2005/8/layout/cycle4#1"/>
    <dgm:cxn modelId="{73B97C70-2282-45A8-8A31-314AB48D7A39}" type="presOf" srcId="{CF1FD4A6-6CD8-4F05-8C59-B6D5630AC901}" destId="{097E044C-8463-48E3-8A5B-AEB03048B632}" srcOrd="1" destOrd="0" presId="urn:microsoft.com/office/officeart/2005/8/layout/cycle4#1"/>
    <dgm:cxn modelId="{23687A33-0C98-49D4-92C2-02ACB14EB04A}" type="presOf" srcId="{CF1FD4A6-6CD8-4F05-8C59-B6D5630AC901}" destId="{43B0BC21-86AD-4759-8F7E-28397D66226B}" srcOrd="0" destOrd="0" presId="urn:microsoft.com/office/officeart/2005/8/layout/cycle4#1"/>
    <dgm:cxn modelId="{9F9F2081-6554-4E3F-A6C7-E5AEE30070DD}" srcId="{AC177960-7E8E-4628-A3B3-1B53B9CC9524}" destId="{557CC406-A4A9-472C-B562-F78160C609FE}" srcOrd="3" destOrd="0" parTransId="{D2AAC0CF-F31F-49D1-89DE-DD365F0B506B}" sibTransId="{C9427830-C244-4056-B264-A0EC05EB63E4}"/>
    <dgm:cxn modelId="{F86999B9-D2E2-4012-A1B8-F683E9BDF0D0}" srcId="{AC177960-7E8E-4628-A3B3-1B53B9CC9524}" destId="{D72F5550-E102-4EA0-A985-90262BC58DFF}" srcOrd="1" destOrd="0" parTransId="{349F1566-2F6C-4A45-B144-CFD1D7257E52}" sibTransId="{B5D4D593-96BE-4405-974D-55D510DF5D9C}"/>
    <dgm:cxn modelId="{8CF61AB5-0270-403C-ABD4-77A3C86E2207}" srcId="{AC177960-7E8E-4628-A3B3-1B53B9CC9524}" destId="{BD8B9B57-4391-407E-A824-272E79110911}" srcOrd="2" destOrd="0" parTransId="{15CC1CEB-4E5C-4CAA-8568-6A711D5E2670}" sibTransId="{2953C527-3353-4E25-97CC-78D6DE3A972F}"/>
    <dgm:cxn modelId="{02845528-1AE5-4058-92BF-BED6D659CDCC}" type="presOf" srcId="{E3007665-1B2F-423D-A8F9-32D160D29C8C}" destId="{F28677DF-DE8E-476A-9F02-BEF908465B43}" srcOrd="0" destOrd="0" presId="urn:microsoft.com/office/officeart/2005/8/layout/cycle4#1"/>
    <dgm:cxn modelId="{65C36A96-27E4-428C-82CE-4820EFED3E1E}" type="presOf" srcId="{AE22D097-F105-4C52-B91F-5D38A161BB6F}" destId="{41BC45C9-9F67-4651-A868-2EC2B3C120E9}" srcOrd="0" destOrd="0" presId="urn:microsoft.com/office/officeart/2005/8/layout/cycle4#1"/>
    <dgm:cxn modelId="{ED96B23B-984B-4863-8343-F49CA603E052}" srcId="{BD8B9B57-4391-407E-A824-272E79110911}" destId="{2EDDAF77-4990-43AE-86D0-4A6CD07E3C04}" srcOrd="0" destOrd="0" parTransId="{9A0243D8-8082-4DF8-8A9B-5E9D389D05D0}" sibTransId="{4E714663-EDD9-4FD6-840E-6AAB409FA7FD}"/>
    <dgm:cxn modelId="{C0CA9728-4158-4C4C-9174-A6A66EEE1B84}" srcId="{E3007665-1B2F-423D-A8F9-32D160D29C8C}" destId="{E6250002-CB28-493B-A912-ADBC8121FE2A}" srcOrd="0" destOrd="0" parTransId="{634288CA-34C7-416B-8B0A-C116162CDFBA}" sibTransId="{9820CD4C-4729-49B5-98E9-27BC1A092591}"/>
    <dgm:cxn modelId="{DB4DA0E4-0624-430D-B20B-3C1F52C2E191}" type="presParOf" srcId="{5A12712E-1D27-4EFD-A4A4-3FE7513217D8}" destId="{0D5441A6-62DB-4E76-9A61-3F9238769F18}" srcOrd="0" destOrd="0" presId="urn:microsoft.com/office/officeart/2005/8/layout/cycle4#1"/>
    <dgm:cxn modelId="{09101D03-BC38-49A8-8ADE-43124FD5FB55}" type="presParOf" srcId="{0D5441A6-62DB-4E76-9A61-3F9238769F18}" destId="{74746615-3301-440F-803B-45CF5287AB62}" srcOrd="0" destOrd="0" presId="urn:microsoft.com/office/officeart/2005/8/layout/cycle4#1"/>
    <dgm:cxn modelId="{32293AC0-AEF9-4506-BB46-18BDFA46164E}" type="presParOf" srcId="{74746615-3301-440F-803B-45CF5287AB62}" destId="{A170C834-71FC-4154-8605-D6A7EA2F5FF5}" srcOrd="0" destOrd="0" presId="urn:microsoft.com/office/officeart/2005/8/layout/cycle4#1"/>
    <dgm:cxn modelId="{7E3A314B-F476-4060-8260-E41A4FB3B211}" type="presParOf" srcId="{74746615-3301-440F-803B-45CF5287AB62}" destId="{99257601-3CEB-401C-8745-A0032249B2A0}" srcOrd="1" destOrd="0" presId="urn:microsoft.com/office/officeart/2005/8/layout/cycle4#1"/>
    <dgm:cxn modelId="{1AFB7E71-99BA-4EF8-BF53-7932D50AC460}" type="presParOf" srcId="{0D5441A6-62DB-4E76-9A61-3F9238769F18}" destId="{8A14E832-0A46-49CA-87B8-584FCCA4C1F3}" srcOrd="1" destOrd="0" presId="urn:microsoft.com/office/officeart/2005/8/layout/cycle4#1"/>
    <dgm:cxn modelId="{1B7AD48F-543E-4606-A629-AA720F552FAD}" type="presParOf" srcId="{8A14E832-0A46-49CA-87B8-584FCCA4C1F3}" destId="{43B0BC21-86AD-4759-8F7E-28397D66226B}" srcOrd="0" destOrd="0" presId="urn:microsoft.com/office/officeart/2005/8/layout/cycle4#1"/>
    <dgm:cxn modelId="{49D1D14F-A76F-4A9E-85E6-E4A585018F90}" type="presParOf" srcId="{8A14E832-0A46-49CA-87B8-584FCCA4C1F3}" destId="{097E044C-8463-48E3-8A5B-AEB03048B632}" srcOrd="1" destOrd="0" presId="urn:microsoft.com/office/officeart/2005/8/layout/cycle4#1"/>
    <dgm:cxn modelId="{74205791-A0F1-47C0-AC06-879F2162E2FF}" type="presParOf" srcId="{0D5441A6-62DB-4E76-9A61-3F9238769F18}" destId="{65812DF7-087E-4286-9090-8FB6A1F2E88D}" srcOrd="2" destOrd="0" presId="urn:microsoft.com/office/officeart/2005/8/layout/cycle4#1"/>
    <dgm:cxn modelId="{593A1590-8776-4361-A0BF-9165EDDB28DE}" type="presParOf" srcId="{65812DF7-087E-4286-9090-8FB6A1F2E88D}" destId="{79319AF1-6F9D-4768-91FE-744A7B236085}" srcOrd="0" destOrd="0" presId="urn:microsoft.com/office/officeart/2005/8/layout/cycle4#1"/>
    <dgm:cxn modelId="{2E138B1A-C6D9-4822-B532-84150ABF2E31}" type="presParOf" srcId="{65812DF7-087E-4286-9090-8FB6A1F2E88D}" destId="{0C230471-07E4-45A5-A7B2-71FF33F7C4CF}" srcOrd="1" destOrd="0" presId="urn:microsoft.com/office/officeart/2005/8/layout/cycle4#1"/>
    <dgm:cxn modelId="{45E3360E-4A49-4C1C-AC5A-948856CA8C19}" type="presParOf" srcId="{0D5441A6-62DB-4E76-9A61-3F9238769F18}" destId="{94CF760C-DBFE-4283-B72A-EF368CA2ECE5}" srcOrd="3" destOrd="0" presId="urn:microsoft.com/office/officeart/2005/8/layout/cycle4#1"/>
    <dgm:cxn modelId="{09C029FE-E5F8-4D90-951D-341D674807B2}" type="presParOf" srcId="{94CF760C-DBFE-4283-B72A-EF368CA2ECE5}" destId="{41BC45C9-9F67-4651-A868-2EC2B3C120E9}" srcOrd="0" destOrd="0" presId="urn:microsoft.com/office/officeart/2005/8/layout/cycle4#1"/>
    <dgm:cxn modelId="{EAA34EB1-A893-4C58-97F5-603B2450B465}" type="presParOf" srcId="{94CF760C-DBFE-4283-B72A-EF368CA2ECE5}" destId="{C3CEA121-EAD1-4DFF-A173-398A610552F3}" srcOrd="1" destOrd="0" presId="urn:microsoft.com/office/officeart/2005/8/layout/cycle4#1"/>
    <dgm:cxn modelId="{4D142910-0776-4038-A5AC-A3947B250163}" type="presParOf" srcId="{0D5441A6-62DB-4E76-9A61-3F9238769F18}" destId="{14A6D0B5-6AB8-4200-8406-9B77C8AA8ED7}" srcOrd="4" destOrd="0" presId="urn:microsoft.com/office/officeart/2005/8/layout/cycle4#1"/>
    <dgm:cxn modelId="{1C3185AB-D276-4C98-BF3C-EEFF6DD27577}" type="presParOf" srcId="{5A12712E-1D27-4EFD-A4A4-3FE7513217D8}" destId="{709F7B5C-8EC7-48FA-8138-FC52B333E740}" srcOrd="1" destOrd="0" presId="urn:microsoft.com/office/officeart/2005/8/layout/cycle4#1"/>
    <dgm:cxn modelId="{1C4A1E3F-ABA2-4371-8472-7E048082F860}" type="presParOf" srcId="{709F7B5C-8EC7-48FA-8138-FC52B333E740}" destId="{F28677DF-DE8E-476A-9F02-BEF908465B43}" srcOrd="0" destOrd="0" presId="urn:microsoft.com/office/officeart/2005/8/layout/cycle4#1"/>
    <dgm:cxn modelId="{FFCD1F6A-842B-4FDA-BB64-ADBA15A5B592}" type="presParOf" srcId="{709F7B5C-8EC7-48FA-8138-FC52B333E740}" destId="{C10B17A4-F905-497F-8F69-DC2DD27D5015}" srcOrd="1" destOrd="0" presId="urn:microsoft.com/office/officeart/2005/8/layout/cycle4#1"/>
    <dgm:cxn modelId="{D5891790-1AA9-4C3D-B1AF-2AFB870B307B}" type="presParOf" srcId="{709F7B5C-8EC7-48FA-8138-FC52B333E740}" destId="{BCABCD19-FD59-4BF4-8C6D-8C3C45F3908C}" srcOrd="2" destOrd="0" presId="urn:microsoft.com/office/officeart/2005/8/layout/cycle4#1"/>
    <dgm:cxn modelId="{93A13FFF-CD2D-4B7C-B2D9-5FEC45214250}" type="presParOf" srcId="{709F7B5C-8EC7-48FA-8138-FC52B333E740}" destId="{D0B7774E-884E-4CCB-8888-8C4966D5B9B9}" srcOrd="3" destOrd="0" presId="urn:microsoft.com/office/officeart/2005/8/layout/cycle4#1"/>
    <dgm:cxn modelId="{F95F8092-E5BC-4B11-BFDB-1EBA9758A426}" type="presParOf" srcId="{709F7B5C-8EC7-48FA-8138-FC52B333E740}" destId="{F704E2BA-752B-4EED-B036-ED454DD9F4C6}" srcOrd="4" destOrd="0" presId="urn:microsoft.com/office/officeart/2005/8/layout/cycle4#1"/>
    <dgm:cxn modelId="{EB7B35CA-10D2-4C56-9221-EA4B87D07E8C}" type="presParOf" srcId="{5A12712E-1D27-4EFD-A4A4-3FE7513217D8}" destId="{0499316C-6044-4E25-B12C-3BFDB09403BC}" srcOrd="2" destOrd="0" presId="urn:microsoft.com/office/officeart/2005/8/layout/cycle4#1"/>
    <dgm:cxn modelId="{8E8F0EA9-47F1-468D-AD66-2A022BB69F08}" type="presParOf" srcId="{5A12712E-1D27-4EFD-A4A4-3FE7513217D8}" destId="{C7C2AFA0-AB8C-42FD-9423-F2BF155CBE6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9AF1-6F9D-4768-91FE-744A7B236085}">
      <dsp:nvSpPr>
        <dsp:cNvPr id="0" name=""/>
        <dsp:cNvSpPr/>
      </dsp:nvSpPr>
      <dsp:spPr>
        <a:xfrm>
          <a:off x="3880408" y="2798063"/>
          <a:ext cx="2032711" cy="131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Oversees Technical Direction</a:t>
          </a:r>
        </a:p>
      </dsp:txBody>
      <dsp:txXfrm>
        <a:off x="4519146" y="3156172"/>
        <a:ext cx="1365049" cy="929704"/>
      </dsp:txXfrm>
    </dsp:sp>
    <dsp:sp modelId="{41BC45C9-9F67-4651-A868-2EC2B3C120E9}">
      <dsp:nvSpPr>
        <dsp:cNvPr id="0" name=""/>
        <dsp:cNvSpPr/>
      </dsp:nvSpPr>
      <dsp:spPr>
        <a:xfrm>
          <a:off x="563879" y="2798063"/>
          <a:ext cx="2032711" cy="131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Executes Scope of Work</a:t>
          </a:r>
        </a:p>
      </dsp:txBody>
      <dsp:txXfrm>
        <a:off x="592803" y="3156172"/>
        <a:ext cx="1365049" cy="929704"/>
      </dsp:txXfrm>
    </dsp:sp>
    <dsp:sp modelId="{43B0BC21-86AD-4759-8F7E-28397D66226B}">
      <dsp:nvSpPr>
        <dsp:cNvPr id="0" name=""/>
        <dsp:cNvSpPr/>
      </dsp:nvSpPr>
      <dsp:spPr>
        <a:xfrm>
          <a:off x="3880408" y="0"/>
          <a:ext cx="2032711" cy="131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Manages </a:t>
          </a:r>
          <a:r>
            <a:rPr lang="en-US" sz="1400" kern="1200" dirty="0" smtClean="0"/>
            <a:t>Administrative </a:t>
          </a:r>
          <a:r>
            <a:rPr lang="en-US" sz="1400" kern="1200" dirty="0"/>
            <a:t>Tasks</a:t>
          </a:r>
        </a:p>
      </dsp:txBody>
      <dsp:txXfrm>
        <a:off x="4519146" y="28924"/>
        <a:ext cx="1365049" cy="929704"/>
      </dsp:txXfrm>
    </dsp:sp>
    <dsp:sp modelId="{A170C834-71FC-4154-8605-D6A7EA2F5FF5}">
      <dsp:nvSpPr>
        <dsp:cNvPr id="0" name=""/>
        <dsp:cNvSpPr/>
      </dsp:nvSpPr>
      <dsp:spPr>
        <a:xfrm>
          <a:off x="563879" y="0"/>
          <a:ext cx="2032711" cy="1316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Oversees Program</a:t>
          </a:r>
        </a:p>
      </dsp:txBody>
      <dsp:txXfrm>
        <a:off x="592803" y="28924"/>
        <a:ext cx="1365049" cy="929704"/>
      </dsp:txXfrm>
    </dsp:sp>
    <dsp:sp modelId="{F28677DF-DE8E-476A-9F02-BEF908465B43}">
      <dsp:nvSpPr>
        <dsp:cNvPr id="0" name=""/>
        <dsp:cNvSpPr/>
      </dsp:nvSpPr>
      <dsp:spPr>
        <a:xfrm>
          <a:off x="1415643" y="234543"/>
          <a:ext cx="1781708" cy="178170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ORIL Board</a:t>
          </a:r>
        </a:p>
      </dsp:txBody>
      <dsp:txXfrm>
        <a:off x="1937493" y="756393"/>
        <a:ext cx="1259858" cy="1259858"/>
      </dsp:txXfrm>
    </dsp:sp>
    <dsp:sp modelId="{C10B17A4-F905-497F-8F69-DC2DD27D5015}">
      <dsp:nvSpPr>
        <dsp:cNvPr id="0" name=""/>
        <dsp:cNvSpPr/>
      </dsp:nvSpPr>
      <dsp:spPr>
        <a:xfrm rot="5400000">
          <a:off x="3279648" y="234543"/>
          <a:ext cx="1781708" cy="178170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ODOT Research Section</a:t>
          </a:r>
        </a:p>
      </dsp:txBody>
      <dsp:txXfrm rot="-5400000">
        <a:off x="3279648" y="756393"/>
        <a:ext cx="1259858" cy="1259858"/>
      </dsp:txXfrm>
    </dsp:sp>
    <dsp:sp modelId="{BCABCD19-FD59-4BF4-8C6D-8C3C45F3908C}">
      <dsp:nvSpPr>
        <dsp:cNvPr id="0" name=""/>
        <dsp:cNvSpPr/>
      </dsp:nvSpPr>
      <dsp:spPr>
        <a:xfrm rot="10800000">
          <a:off x="3279648" y="2098548"/>
          <a:ext cx="1781708" cy="178170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TACs</a:t>
          </a:r>
        </a:p>
      </dsp:txBody>
      <dsp:txXfrm rot="10800000">
        <a:off x="3279648" y="2098548"/>
        <a:ext cx="1259858" cy="1259858"/>
      </dsp:txXfrm>
    </dsp:sp>
    <dsp:sp modelId="{D0B7774E-884E-4CCB-8888-8C4966D5B9B9}">
      <dsp:nvSpPr>
        <dsp:cNvPr id="0" name=""/>
        <dsp:cNvSpPr/>
      </dsp:nvSpPr>
      <dsp:spPr>
        <a:xfrm rot="16200000">
          <a:off x="1415643" y="2098548"/>
          <a:ext cx="1781708" cy="178170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Researchers</a:t>
          </a:r>
          <a:endParaRPr lang="en-US" sz="1400" b="1" kern="1200" dirty="0"/>
        </a:p>
      </dsp:txBody>
      <dsp:txXfrm rot="5400000">
        <a:off x="1937493" y="2098548"/>
        <a:ext cx="1259858" cy="1259858"/>
      </dsp:txXfrm>
    </dsp:sp>
    <dsp:sp modelId="{0499316C-6044-4E25-B12C-3BFDB09403BC}">
      <dsp:nvSpPr>
        <dsp:cNvPr id="0" name=""/>
        <dsp:cNvSpPr/>
      </dsp:nvSpPr>
      <dsp:spPr>
        <a:xfrm>
          <a:off x="2930918" y="1687068"/>
          <a:ext cx="615162" cy="534924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2AFA0-AB8C-42FD-9423-F2BF155CBE68}">
      <dsp:nvSpPr>
        <dsp:cNvPr id="0" name=""/>
        <dsp:cNvSpPr/>
      </dsp:nvSpPr>
      <dsp:spPr>
        <a:xfrm rot="10800000">
          <a:off x="2930918" y="1892808"/>
          <a:ext cx="615162" cy="534924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3737E-75EC-46C5-AC04-9F594EAD10E4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41440-A982-4BBB-A02A-A1E133446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Click #2 – what is the benefit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C6FEA-9E31-4906-ADF3-590CDE960E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6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Click #2 </a:t>
            </a:r>
            <a:r>
              <a:rPr lang="en-US" i="1" dirty="0" smtClean="0"/>
              <a:t>– </a:t>
            </a:r>
            <a:r>
              <a:rPr lang="en-US" i="1" baseline="0" dirty="0" smtClean="0"/>
              <a:t>duration and funding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C6FEA-9E31-4906-ADF3-590CDE960E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Click per focus area</a:t>
            </a:r>
            <a:endParaRPr lang="en-US" i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C6FEA-9E31-4906-ADF3-590CDE960E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Click for</a:t>
            </a:r>
            <a:r>
              <a:rPr lang="en-US" i="1" baseline="0" dirty="0" smtClean="0"/>
              <a:t> discussion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Click for thank you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IRP: investigated the phenomenon of trucking companies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located and operating in OH but licensing their vehicles in other states – counties missing out on revenue from these out-of-state registrations, but wear and tear on county roads is occurring –study identified a projected impact of $13.7 million amongst OH counties if fleets changed their registration to Ohio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i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&lt;click&gt;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Volume Roads: Conference occurs every 4 years – two OH representatives attended the most recently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conference in July – learned the </a:t>
            </a: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latest information about low-volume road management, design, construction, safety, maintenance, and many other related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Construction/Widening: common to reuse materials </a:t>
            </a:r>
            <a:r>
              <a:rPr lang="en-US" sz="10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projects to widen existing roads or backfill other locations - easy to compare costs, but lack information to compare overall effectiveness in terms of projected strength or relative load capacity - could be using too much materials, not enough materials, or use a different material that would be more appropriate - establish a range of structural coefficients (or moduli) for various materials used to widen/construction local roads in OH - develop a repeatable, nondestructive methodology to characterize strength/load capacity when established values are not available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&lt;click&gt;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Low-Water: county and rural are bridges are deficient and in need of replacement- very expensive and only handful of people use the it – not a lot of scientific-based guidance on options – this pooled fund study with Kansas is attempting to develop that guidance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Deicers: evaluating variety of liquid deicers – field testing includes township road with township equipment and forces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&lt;click&gt;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RUMA:  best practices – how are these being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done – what’s working and what’s not working – also providing recommendations for RUMAS to assist locals – alleviate confusion and save time – not recreate the wheel every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7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Steel Culvert: verify and validate the viability of the practice of poring concrete on to invert of steel culverts that has experienced material loss – provide scientific-based guidance on its proper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&lt;click&gt;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IRP: </a:t>
            </a:r>
            <a:r>
              <a:rPr lang="en-US" sz="1000" dirty="0" smtClean="0"/>
              <a:t>expanded upon a previously conducted study - provide recommendations for short- and long-term solutions to address the registering and/or fee allocation process for IRP registration within OH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how the projects come to be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&lt;click 2xs – each bullet is a separate click&gt;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 submitted by locals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ORIL board selects ideas for project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Request for Proposals are developed and solicitation issued to research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researchers develop and submit proposals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Proposals are reviewed by TACs and the Board selects researchers to conduct the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is negotiated then work begins</a:t>
            </a: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0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is a collaborative effort</a:t>
            </a: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money work and where does it come from?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&lt;click&gt;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ODOT check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&lt;click&gt;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for each line of CAN and CANNOT</a:t>
            </a:r>
            <a:endParaRPr lang="en-US" sz="11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6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1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&lt;5 clicks for page&gt;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41440-A982-4BBB-A02A-A1E133446A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1352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534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35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854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194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642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65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327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51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8891206-6BF4-4816-A6BA-31E36F361546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2B-3039-4055-904D-36BDB45C9F3D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F078-7372-4688-AFEC-0921ACDEC36A}" type="datetime1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933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3AAE-B59A-4604-B7B2-9BCAB2AADAD7}" type="datetime1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4059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07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9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760A86-C0F2-44AD-B1E2-1FF56F34EE72}" type="datetime1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7156B5-733B-47B4-8BCD-6A99C054C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il.transportation.ohio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jpg"/><Relationship Id="rId4" Type="http://schemas.openxmlformats.org/officeDocument/2006/relationships/hyperlink" Target="mailto:ORIL@dot.ohio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ril.transportation.ohio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5389" y="1546571"/>
            <a:ext cx="6039320" cy="187949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Franklin Gothic Book" panose="020B0503020102020204" pitchFamily="34" charset="0"/>
              </a:rPr>
              <a:t>Ohio’s Research Initiative for Locals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373" y="3829505"/>
            <a:ext cx="6711351" cy="78105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Franklin Gothic Book" panose="020B0503020102020204" pitchFamily="34" charset="0"/>
              </a:rPr>
              <a:t>Greg Butcher</a:t>
            </a:r>
            <a:br>
              <a:rPr lang="en-US" sz="2800" dirty="0" smtClean="0">
                <a:latin typeface="Franklin Gothic Book" panose="020B0503020102020204" pitchFamily="34" charset="0"/>
              </a:rPr>
            </a:br>
            <a:r>
              <a:rPr lang="en-US" sz="2200" dirty="0" smtClean="0">
                <a:latin typeface="Franklin Gothic Book" panose="020B0503020102020204" pitchFamily="34" charset="0"/>
              </a:rPr>
              <a:t>Violet Township Engineer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Vicky </a:t>
            </a:r>
            <a:r>
              <a:rPr lang="en-US" sz="2800" dirty="0" smtClean="0">
                <a:latin typeface="Franklin Gothic Book" panose="020B0503020102020204" pitchFamily="34" charset="0"/>
              </a:rPr>
              <a:t>Fout</a:t>
            </a:r>
            <a:br>
              <a:rPr lang="en-US" sz="2800" dirty="0" smtClean="0">
                <a:latin typeface="Franklin Gothic Book" panose="020B0503020102020204" pitchFamily="34" charset="0"/>
              </a:rPr>
            </a:br>
            <a:r>
              <a:rPr lang="en-US" sz="2200" dirty="0" smtClean="0">
                <a:latin typeface="Franklin Gothic Book" panose="020B0503020102020204" pitchFamily="34" charset="0"/>
              </a:rPr>
              <a:t>ODOT’s </a:t>
            </a:r>
            <a:r>
              <a:rPr lang="en-US" sz="2200" dirty="0">
                <a:latin typeface="Franklin Gothic Book" panose="020B0503020102020204" pitchFamily="34" charset="0"/>
              </a:rPr>
              <a:t>Office of </a:t>
            </a:r>
            <a:r>
              <a:rPr lang="en-US" sz="2200" dirty="0" smtClean="0">
                <a:latin typeface="Franklin Gothic Book" panose="020B0503020102020204" pitchFamily="34" charset="0"/>
              </a:rPr>
              <a:t>Statewide</a:t>
            </a:r>
            <a:br>
              <a:rPr lang="en-US" sz="2200" dirty="0" smtClean="0">
                <a:latin typeface="Franklin Gothic Book" panose="020B0503020102020204" pitchFamily="34" charset="0"/>
              </a:rPr>
            </a:br>
            <a:r>
              <a:rPr lang="en-US" sz="2200" dirty="0" smtClean="0">
                <a:latin typeface="Franklin Gothic Book" panose="020B0503020102020204" pitchFamily="34" charset="0"/>
              </a:rPr>
              <a:t>Planning </a:t>
            </a:r>
            <a:r>
              <a:rPr lang="en-US" sz="2200" dirty="0">
                <a:latin typeface="Franklin Gothic Book" panose="020B0503020102020204" pitchFamily="34" charset="0"/>
              </a:rPr>
              <a:t>&amp; Research</a:t>
            </a:r>
          </a:p>
          <a:p>
            <a:pPr algn="ctr"/>
            <a:endParaRPr lang="en-US" sz="2800" dirty="0">
              <a:latin typeface="Franklin Gothic Book" panose="020B0503020102020204" pitchFamily="34" charset="0"/>
            </a:endParaRPr>
          </a:p>
          <a:p>
            <a:pPr algn="ctr"/>
            <a:endParaRPr lang="en-US" sz="2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" y="1955559"/>
            <a:ext cx="2273988" cy="29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2025733"/>
            <a:ext cx="7704667" cy="3332816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What is your problem/idea?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Magnitude = How could it be addressed?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What is the benefit?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Potential gain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Potential impact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67EB-965B-45EF-B924-09C099D94C4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97" y="3113875"/>
            <a:ext cx="2619486" cy="26194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Research Idea Form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895104"/>
            <a:ext cx="7704667" cy="3332816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TAC recommendations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Demonstrates support and need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Estimated duration and funding 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Not set in stone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Shows how extensive/involved 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67EB-965B-45EF-B924-09C099D94C4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51" y="2518831"/>
            <a:ext cx="1377086" cy="18159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Research Idea Form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1895104"/>
            <a:ext cx="7704667" cy="333281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ranklin Gothic Book" panose="020B0503020102020204" pitchFamily="34" charset="0"/>
              </a:rPr>
              <a:t>Safety</a:t>
            </a:r>
          </a:p>
          <a:p>
            <a:r>
              <a:rPr lang="en-US" sz="2800" dirty="0" smtClean="0">
                <a:latin typeface="Franklin Gothic Book" panose="020B0503020102020204" pitchFamily="34" charset="0"/>
              </a:rPr>
              <a:t>Renewal/Infrastructure</a:t>
            </a:r>
          </a:p>
          <a:p>
            <a:r>
              <a:rPr lang="en-US" sz="2800" dirty="0" smtClean="0">
                <a:latin typeface="Franklin Gothic Book" panose="020B0503020102020204" pitchFamily="34" charset="0"/>
              </a:rPr>
              <a:t>Operations &amp; Business Practices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67EB-965B-45EF-B924-09C099D94C4D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Research Focus Areas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59" y="1979170"/>
            <a:ext cx="1952824" cy="1463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51" y="3526552"/>
            <a:ext cx="2127840" cy="1367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57" y="4740965"/>
            <a:ext cx="2055952" cy="1367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083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34164"/>
            <a:ext cx="7704667" cy="45656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Visit the Website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  <a:hlinkClick r:id="rId3"/>
              </a:rPr>
              <a:t>http://oril.transportation.ohio.gov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Email Us:</a:t>
            </a:r>
            <a:endParaRPr lang="en-US" dirty="0">
              <a:latin typeface="Franklin Gothic Book" panose="020B0503020102020204" pitchFamily="34" charset="0"/>
            </a:endParaRPr>
          </a:p>
          <a:p>
            <a:pPr lvl="1"/>
            <a:r>
              <a:rPr lang="en-US" dirty="0" smtClean="0">
                <a:latin typeface="Franklin Gothic Book" panose="020B0503020102020204" pitchFamily="34" charset="0"/>
                <a:hlinkClick r:id="rId4"/>
              </a:rPr>
              <a:t>ORIL@dot.ohio.gov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Program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08" y="2003594"/>
            <a:ext cx="2767892" cy="2010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1216900" y="4684358"/>
            <a:ext cx="7042067" cy="644835"/>
          </a:xfrm>
          <a:prstGeom prst="rect">
            <a:avLst/>
          </a:prstGeom>
        </p:spPr>
        <p:txBody>
          <a:bodyPr numCol="1">
            <a:prstTxWarp prst="textDoubleWave1">
              <a:avLst/>
            </a:prstTxWarp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Open Discussion for Ideas &amp; Questions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76600" y="6019800"/>
            <a:ext cx="2743200" cy="508000"/>
          </a:xfrm>
          <a:prstGeom prst="rect">
            <a:avLst/>
          </a:prstGeom>
        </p:spPr>
        <p:txBody>
          <a:bodyPr numCol="1">
            <a:prstTxWarp prst="textDoubleWave1">
              <a:avLst/>
            </a:prstTxWarp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Thank You!</a:t>
            </a:r>
            <a:endParaRPr lang="en-US" sz="3200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7244"/>
            <a:ext cx="7704667" cy="5271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Assessment of IRP Truck Licensing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for Ohio Counties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Study Completed: September 2015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11</a:t>
            </a:r>
            <a:r>
              <a:rPr lang="en-US" baseline="30000" dirty="0" smtClean="0">
                <a:latin typeface="Franklin Gothic Book" panose="020B0503020102020204" pitchFamily="34" charset="0"/>
              </a:rPr>
              <a:t>th</a:t>
            </a:r>
            <a:r>
              <a:rPr lang="en-US" dirty="0" smtClean="0">
                <a:latin typeface="Franklin Gothic Book" panose="020B0503020102020204" pitchFamily="34" charset="0"/>
              </a:rPr>
              <a:t> International Conference on Low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Volume Roads and Peer Exchange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Conference Held: July 2015</a:t>
            </a: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Projects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3212">
            <a:off x="6528819" y="3872312"/>
            <a:ext cx="1577964" cy="22358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964" y="1590009"/>
            <a:ext cx="1475699" cy="21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7244"/>
            <a:ext cx="7704667" cy="5271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Investigation of In-Situ Strength of Various Construction/Widening Methods Utilized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on Local Roads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End Date: February 2016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Practical Design Guidelines for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Replacement of Deficient Bridges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with Low-Water Stream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Crossing in the Rural Mid-West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End Date: August 2016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Projects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828" y="3743864"/>
            <a:ext cx="1514005" cy="222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32606">
            <a:off x="6991125" y="1377244"/>
            <a:ext cx="1464505" cy="20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29744"/>
            <a:ext cx="7704667" cy="5271912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Evaluation of Liquid Deicers for Winter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Maintenance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End Date: October 2016</a:t>
            </a:r>
          </a:p>
          <a:p>
            <a:pPr marL="0" indent="0">
              <a:buNone/>
            </a:pPr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Best Practices of Road User Maintenance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Agreement Amongst Local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Government Agencies in Ohio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End Date: January 2017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Projects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662" y="1377244"/>
            <a:ext cx="1386305" cy="2040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216" y="4450160"/>
            <a:ext cx="2538380" cy="14330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65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377244"/>
            <a:ext cx="7704667" cy="5271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Structural </a:t>
            </a:r>
            <a:r>
              <a:rPr lang="en-US" dirty="0">
                <a:latin typeface="Franklin Gothic Book" panose="020B0503020102020204" pitchFamily="34" charset="0"/>
              </a:rPr>
              <a:t>Benefits of Concrete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Paving of Steel Culvert </a:t>
            </a:r>
            <a:r>
              <a:rPr lang="en-US" dirty="0" smtClean="0">
                <a:latin typeface="Franklin Gothic Book" panose="020B0503020102020204" pitchFamily="34" charset="0"/>
              </a:rPr>
              <a:t>Inverts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End Date: March 2017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Development of Recommendations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to Address IRP Truck Licensing</a:t>
            </a:r>
            <a:br>
              <a:rPr lang="en-US" dirty="0" smtClean="0">
                <a:latin typeface="Franklin Gothic Book" panose="020B0503020102020204" pitchFamily="34" charset="0"/>
              </a:rPr>
            </a:br>
            <a:r>
              <a:rPr lang="en-US" dirty="0" smtClean="0">
                <a:latin typeface="Franklin Gothic Book" panose="020B0503020102020204" pitchFamily="34" charset="0"/>
              </a:rPr>
              <a:t>Impacts for Ohio Counties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End Date: TBD</a:t>
            </a:r>
          </a:p>
          <a:p>
            <a:pPr lvl="1"/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Projects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43" y="1897515"/>
            <a:ext cx="1960424" cy="153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67" y="3744283"/>
            <a:ext cx="2148576" cy="23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34164"/>
            <a:ext cx="7704667" cy="4565652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How do the projects work?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Program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pic>
        <p:nvPicPr>
          <p:cNvPr id="7" name="Picture 3" descr="C:\Users\vfout\AppData\Local\Microsoft\Windows\Temporary Internet Files\Content.IE5\5Z2O6XUN\MC9003000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33" y="1738257"/>
            <a:ext cx="1095402" cy="16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vfout\AppData\Local\Microsoft\Windows\Temporary Internet Files\Content.IE5\9ATA8B0R\MC90017435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3" y="4500237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C:\Users\vfout\AppData\Local\Microsoft\Windows\Temporary Internet Files\Content.IE5\9ATA8B0R\MC90007862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33" y="2348350"/>
            <a:ext cx="1508382" cy="153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C:\Users\vfout\AppData\Local\Microsoft\Windows\Temporary Internet Files\Content.IE5\5Z2O6XUN\MC9003243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33" y="4500237"/>
            <a:ext cx="1064782" cy="17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254594" y="4786750"/>
            <a:ext cx="2515514" cy="1397311"/>
            <a:chOff x="6096000" y="2590800"/>
            <a:chExt cx="2515514" cy="1397311"/>
          </a:xfrm>
        </p:grpSpPr>
        <p:pic>
          <p:nvPicPr>
            <p:cNvPr id="12" name="Picture 13" descr="C:\Users\vfout\AppData\Local\Microsoft\Windows\Temporary Internet Files\Content.IE5\C9JV2NWS\MC910217105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590800"/>
              <a:ext cx="1448714" cy="1397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096000" y="26670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latin typeface="Agency FB" pitchFamily="34" charset="0"/>
                </a:rPr>
                <a:t>ORIL RFP Posted!</a:t>
              </a:r>
              <a:endParaRPr lang="en-US" sz="1400" b="1" dirty="0">
                <a:latin typeface="Agency FB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2933" y="2076398"/>
            <a:ext cx="1286018" cy="1262552"/>
            <a:chOff x="4022254" y="4666487"/>
            <a:chExt cx="1611411" cy="1749857"/>
          </a:xfrm>
        </p:grpSpPr>
        <p:pic>
          <p:nvPicPr>
            <p:cNvPr id="15" name="Picture 25" descr="C:\Users\vfout\AppData\Local\Microsoft\Windows\Temporary Internet Files\Content.IE5\9ATA8B0R\MC900370014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254" y="4666487"/>
              <a:ext cx="1611411" cy="174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4213215" y="5105400"/>
              <a:ext cx="762921" cy="521455"/>
              <a:chOff x="6594694" y="5029200"/>
              <a:chExt cx="762921" cy="52145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881135" y="5029200"/>
                <a:ext cx="476480" cy="34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Agency FB" pitchFamily="34" charset="0"/>
                  </a:rPr>
                  <a:t>ORIL</a:t>
                </a:r>
                <a:endParaRPr lang="en-US" sz="1000" b="1" dirty="0">
                  <a:latin typeface="Agency FB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594694" y="5209401"/>
                <a:ext cx="717473" cy="341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b="1" dirty="0">
                    <a:latin typeface="Agency FB" pitchFamily="34" charset="0"/>
                  </a:rPr>
                  <a:t>Proposal</a:t>
                </a:r>
              </a:p>
            </p:txBody>
          </p:sp>
        </p:grpSp>
      </p:grpSp>
      <p:cxnSp>
        <p:nvCxnSpPr>
          <p:cNvPr id="19" name="Straight Arrow Connector 18"/>
          <p:cNvCxnSpPr/>
          <p:nvPr/>
        </p:nvCxnSpPr>
        <p:spPr>
          <a:xfrm>
            <a:off x="1754034" y="3440861"/>
            <a:ext cx="0" cy="964889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02189" y="5624950"/>
            <a:ext cx="923544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56890" y="4100950"/>
            <a:ext cx="0" cy="30480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50189" y="2957950"/>
            <a:ext cx="923544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77265" y="3923305"/>
            <a:ext cx="0" cy="576932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56890" y="3387396"/>
            <a:ext cx="0" cy="713554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Program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47233762"/>
              </p:ext>
            </p:extLst>
          </p:nvPr>
        </p:nvGraphicFramePr>
        <p:xfrm>
          <a:off x="1595966" y="1993373"/>
          <a:ext cx="6477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02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46356"/>
            <a:ext cx="7704667" cy="4565652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How does the money work?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Program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62006" y="2738523"/>
            <a:ext cx="3924794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C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Contracted projects</a:t>
            </a:r>
          </a:p>
          <a:p>
            <a:pPr>
              <a:buFont typeface="Wingdings" panose="05000000000000000000" pitchFamily="2" charset="2"/>
              <a:buChar char="C"/>
            </a:pPr>
            <a:endParaRPr lang="en-US" sz="2200" dirty="0" smtClean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C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Funds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&amp; contracts managed by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ODOT</a:t>
            </a:r>
          </a:p>
          <a:p>
            <a:pPr>
              <a:buFont typeface="Wingdings" panose="05000000000000000000" pitchFamily="2" charset="2"/>
              <a:buChar char="C"/>
            </a:pPr>
            <a:endParaRPr lang="en-US" sz="2200" dirty="0" smtClean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C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</a:rPr>
              <a:t>Research expenses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151906" y="2738523"/>
            <a:ext cx="3610099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"/>
            </a:pPr>
            <a:r>
              <a:rPr lang="en-US" sz="2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Not a grant </a:t>
            </a:r>
          </a:p>
          <a:p>
            <a:pPr>
              <a:buFont typeface="Wingdings" panose="05000000000000000000" pitchFamily="2" charset="2"/>
              <a:buChar char=""/>
            </a:pPr>
            <a:endParaRPr lang="en-US" sz="2200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"/>
            </a:pPr>
            <a:r>
              <a:rPr lang="en-US" sz="2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No funds are transferred to locals</a:t>
            </a:r>
          </a:p>
          <a:p>
            <a:pPr>
              <a:buFont typeface="Wingdings" panose="05000000000000000000" pitchFamily="2" charset="2"/>
              <a:buChar char=""/>
            </a:pPr>
            <a:endParaRPr lang="en-US" sz="2200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"/>
            </a:pPr>
            <a:r>
              <a:rPr lang="en-US" sz="22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No standard maintenance or capital improvements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270" y="2581164"/>
            <a:ext cx="5519473" cy="32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49800"/>
            <a:ext cx="7704667" cy="4565652"/>
          </a:xfrm>
        </p:spPr>
        <p:txBody>
          <a:bodyPr/>
          <a:lstStyle/>
          <a:p>
            <a:r>
              <a:rPr lang="en-US" dirty="0" smtClean="0">
                <a:latin typeface="Franklin Gothic Book" panose="020B0503020102020204" pitchFamily="34" charset="0"/>
              </a:rPr>
              <a:t>How can I get involved?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Submit an Idea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  <a:hlinkClick r:id="rId3"/>
              </a:rPr>
              <a:t>http://oril.transportation.ohio.gov</a:t>
            </a:r>
            <a:r>
              <a:rPr lang="en-US" dirty="0" smtClean="0">
                <a:latin typeface="Franklin Gothic Book" panose="020B0503020102020204" pitchFamily="34" charset="0"/>
              </a:rPr>
              <a:t> 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sz="2600" b="1" dirty="0" smtClean="0">
              <a:latin typeface="Franklin Gothic Book" panose="020B0503020102020204" pitchFamily="34" charset="0"/>
            </a:endParaRPr>
          </a:p>
          <a:p>
            <a:r>
              <a:rPr lang="en-US" sz="2600" dirty="0" smtClean="0">
                <a:latin typeface="Franklin Gothic Book" panose="020B0503020102020204" pitchFamily="34" charset="0"/>
              </a:rPr>
              <a:t>Deadline: </a:t>
            </a:r>
            <a:r>
              <a:rPr lang="en-US" sz="2600" b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November 6, 2015 @ 3PM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Projects begin July 2016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56B5-733B-47B4-8BCD-6A99C054C301}" type="slidenum">
              <a:rPr lang="en-US" smtClean="0"/>
              <a:t>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2133" y="457201"/>
            <a:ext cx="7704667" cy="7844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Franklin Gothic Book" panose="020B0503020102020204" pitchFamily="34" charset="0"/>
              </a:rPr>
              <a:t>ORIL Program</a:t>
            </a:r>
            <a:endParaRPr lang="en-US" sz="44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6094"/>
            <a:ext cx="712270" cy="9204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604">
            <a:off x="6046922" y="1583035"/>
            <a:ext cx="2538504" cy="190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0F1922BFF0247B86F69553A8CFD28" ma:contentTypeVersion="1" ma:contentTypeDescription="Create a new document." ma:contentTypeScope="" ma:versionID="b6895fcf07c34810f5255007f69153c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2a08eaef0db928851223226fd10d5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FC52B0-AA4A-479C-B6CF-BE5CBD544217}"/>
</file>

<file path=customXml/itemProps2.xml><?xml version="1.0" encoding="utf-8"?>
<ds:datastoreItem xmlns:ds="http://schemas.openxmlformats.org/officeDocument/2006/customXml" ds:itemID="{74668206-A243-4E76-8208-80B44A48D99D}"/>
</file>

<file path=customXml/itemProps3.xml><?xml version="1.0" encoding="utf-8"?>
<ds:datastoreItem xmlns:ds="http://schemas.openxmlformats.org/officeDocument/2006/customXml" ds:itemID="{C1C29F42-7D7D-4103-95F6-5460E8A4C4C6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2636</TotalTime>
  <Words>746</Words>
  <Application>Microsoft Office PowerPoint</Application>
  <PresentationFormat>On-screen Show (4:3)</PresentationFormat>
  <Paragraphs>171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Agency FB</vt:lpstr>
      <vt:lpstr>Arial</vt:lpstr>
      <vt:lpstr>Calibri</vt:lpstr>
      <vt:lpstr>Corbel</vt:lpstr>
      <vt:lpstr>Franklin Gothic Book</vt:lpstr>
      <vt:lpstr>Franklin Gothic Heavy</vt:lpstr>
      <vt:lpstr>Times New Roman</vt:lpstr>
      <vt:lpstr>Wingdings</vt:lpstr>
      <vt:lpstr>Parallax</vt:lpstr>
      <vt:lpstr>Ohio’s Research Initiative for Locals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Ohio Dept.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Fout</dc:creator>
  <cp:lastModifiedBy>Vicky Fout</cp:lastModifiedBy>
  <cp:revision>132</cp:revision>
  <cp:lastPrinted>2015-10-21T12:56:56Z</cp:lastPrinted>
  <dcterms:created xsi:type="dcterms:W3CDTF">2015-03-23T18:48:13Z</dcterms:created>
  <dcterms:modified xsi:type="dcterms:W3CDTF">2015-10-21T16:53:06Z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0x0101009590F1922BFF0247B86F69553A8CFD28</vt:lpwstr>
  </property>
</Properties>
</file>